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57" r:id="rId2"/>
    <p:sldId id="376" r:id="rId3"/>
    <p:sldId id="358" r:id="rId4"/>
    <p:sldId id="380" r:id="rId5"/>
    <p:sldId id="378" r:id="rId6"/>
    <p:sldId id="381" r:id="rId7"/>
    <p:sldId id="319" r:id="rId8"/>
    <p:sldId id="359" r:id="rId9"/>
    <p:sldId id="360" r:id="rId10"/>
    <p:sldId id="361" r:id="rId11"/>
    <p:sldId id="362" r:id="rId12"/>
    <p:sldId id="382" r:id="rId13"/>
    <p:sldId id="383" r:id="rId14"/>
    <p:sldId id="384" r:id="rId15"/>
    <p:sldId id="385" r:id="rId16"/>
    <p:sldId id="386" r:id="rId17"/>
    <p:sldId id="34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019" autoAdjust="0"/>
  </p:normalViewPr>
  <p:slideViewPr>
    <p:cSldViewPr snapToGrid="0">
      <p:cViewPr varScale="1">
        <p:scale>
          <a:sx n="48" d="100"/>
          <a:sy n="48" d="100"/>
        </p:scale>
        <p:origin x="103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46CDE-B715-40F4-93C2-22C598A46E1D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D3F2E-11BD-4DCF-B044-94902FA4E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54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60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19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169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 Computer Architecture refers to those attributes which are visible to a programmer i.e., Instruction set, I/O mechanism, addressing technique</a:t>
            </a:r>
          </a:p>
          <a:p>
            <a:r>
              <a:rPr lang="en-US" dirty="0"/>
              <a:t>Computer organization refers to those attributes which are transparent to a programmer i.e., control signals, memory technology used. Computer design is built on the basis of architecture.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737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57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46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952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980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786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596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250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OPERATING SYSTEMS </a:t>
            </a:r>
          </a:p>
          <a:p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781916" y="2841955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Computer-System Architecture, OS Structure and Operations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Clustered Systems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 descr="1.08.pdf">
            <a:extLst>
              <a:ext uri="{FF2B5EF4-FFF2-40B4-BE49-F238E27FC236}">
                <a16:creationId xmlns:a16="http://schemas.microsoft.com/office/drawing/2014/main" id="{B6343CBB-2203-4141-9023-A07E2D15E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76" b="-3476"/>
          <a:stretch>
            <a:fillRect/>
          </a:stretch>
        </p:blipFill>
        <p:spPr>
          <a:xfrm>
            <a:off x="1339624" y="2161496"/>
            <a:ext cx="6402387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57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Operating-System Structure - Multiprogramming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DA99D55-03FA-4952-B0CD-3FD2514B1E18}"/>
              </a:ext>
            </a:extLst>
          </p:cNvPr>
          <p:cNvSpPr txBox="1"/>
          <p:nvPr/>
        </p:nvSpPr>
        <p:spPr>
          <a:xfrm>
            <a:off x="130629" y="1516485"/>
            <a:ext cx="6221185" cy="5059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Multiprogramming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(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Batch system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) needed for efficiency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Single user cannot keep CPU and I/O devices busy at all times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Multiprogramming organizes jobs (code and data) so CPU always has one to execute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 subset of total jobs in system is kept in memory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One job selected and run via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job scheduling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When it has to wait (for I/O for example), OS switches to another job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4AA0515-8C02-42C4-ABE8-47A41E01D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814" y="2113781"/>
            <a:ext cx="2423314" cy="433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992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Operating-System Structure - Multitasking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DA99D55-03FA-4952-B0CD-3FD2514B1E18}"/>
              </a:ext>
            </a:extLst>
          </p:cNvPr>
          <p:cNvSpPr txBox="1"/>
          <p:nvPr/>
        </p:nvSpPr>
        <p:spPr>
          <a:xfrm>
            <a:off x="130629" y="1516485"/>
            <a:ext cx="9013371" cy="4395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Timesharing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(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multitasking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)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is logical extension in which CPU switches jobs so frequently that users can interact with each job while it is running, creating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interactive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computing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Response time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should be &lt; 1 second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Each user has at least one program executing in memory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Wingdings 3" panose="05040102010807070707" pitchFamily="18" charset="2"/>
              </a:rPr>
              <a:t>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  <a:sym typeface="Wingdings 3" panose="05040102010807070707" pitchFamily="18" charset="2"/>
              </a:rPr>
              <a:t>process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Wingdings 3" panose="05040102010807070707" pitchFamily="18" charset="2"/>
              </a:rPr>
              <a:t>If several jobs ready to run at the same time 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  <a:sym typeface="Wingdings 3" panose="05040102010807070707" pitchFamily="18" charset="2"/>
              </a:rPr>
              <a:t>CPU scheduling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Wingdings 3" panose="05040102010807070707" pitchFamily="18" charset="2"/>
              </a:rPr>
              <a:t>If processes don</a:t>
            </a:r>
            <a:r>
              <a:rPr kumimoji="1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Wingdings 3" panose="05040102010807070707" pitchFamily="18" charset="2"/>
              </a:rPr>
              <a:t>’</a:t>
            </a: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Wingdings 3" panose="05040102010807070707" pitchFamily="18" charset="2"/>
              </a:rPr>
              <a:t>t fit in memory, </a:t>
            </a:r>
            <a:r>
              <a:rPr kumimoji="1" lang="en-US" altLang="ja-JP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  <a:sym typeface="Wingdings 3" panose="05040102010807070707" pitchFamily="18" charset="2"/>
              </a:rPr>
              <a:t>swapping</a:t>
            </a: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Wingdings 3" panose="05040102010807070707" pitchFamily="18" charset="2"/>
              </a:rPr>
              <a:t> moves them in and out to run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  <a:sym typeface="Wingdings 3" panose="05040102010807070707" pitchFamily="18" charset="2"/>
              </a:rPr>
              <a:t>Virtual memory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sym typeface="Wingdings 3" panose="05040102010807070707" pitchFamily="18" charset="2"/>
              </a:rPr>
              <a:t>allows execution of processes not completely in memory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7123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Operating-System Operations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DA99D55-03FA-4952-B0CD-3FD2514B1E18}"/>
              </a:ext>
            </a:extLst>
          </p:cNvPr>
          <p:cNvSpPr txBox="1"/>
          <p:nvPr/>
        </p:nvSpPr>
        <p:spPr>
          <a:xfrm>
            <a:off x="130629" y="1516485"/>
            <a:ext cx="9013371" cy="3065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Interrupt driven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(hardware and software)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Hardware interrupt by one of the devices 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Software interrupt (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exception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or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trap):</a:t>
            </a:r>
          </a:p>
          <a:p>
            <a:pPr marL="1085850" marR="0" lvl="2" indent="-2286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Software error (e.g., division by zero)</a:t>
            </a: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3366FF"/>
              </a:solidFill>
              <a:effectLst/>
              <a:uLnTx/>
              <a:uFillTx/>
              <a:ea typeface="MS PGothic" pitchFamily="34" charset="-128"/>
            </a:endParaRPr>
          </a:p>
          <a:p>
            <a:pPr marL="1085850" marR="0" lvl="2" indent="-2286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Request for operating system service</a:t>
            </a:r>
          </a:p>
          <a:p>
            <a:pPr marL="1085850" marR="0" lvl="2" indent="-2286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Other process problems include infinite loop, processes modifying each other or the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617400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Dual-Mode and Multimode Operation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DA99D55-03FA-4952-B0CD-3FD2514B1E18}"/>
              </a:ext>
            </a:extLst>
          </p:cNvPr>
          <p:cNvSpPr txBox="1"/>
          <p:nvPr/>
        </p:nvSpPr>
        <p:spPr>
          <a:xfrm>
            <a:off x="130629" y="1516485"/>
            <a:ext cx="9013371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Dual-mode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operation allows OS to protect itself and other system components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User mode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and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kernel mode 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Mode bit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provided by hardware</a:t>
            </a:r>
          </a:p>
          <a:p>
            <a:pPr marL="1085850" marR="0" lvl="2" indent="-2286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Provides ability to distinguish when system is running user code or kernel code</a:t>
            </a:r>
          </a:p>
          <a:p>
            <a:pPr marL="1085850" marR="0" lvl="2" indent="-2286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Some instructions designated as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privileged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, only executable in kernel mode</a:t>
            </a:r>
          </a:p>
          <a:p>
            <a:pPr marL="1085850" marR="0" lvl="2" indent="-2286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System call changes mode to kernel, return from call resets it to user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Increasingly CPUs support multi-mode operations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i.e.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virtual machine manager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(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VMM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) mode for guest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VMs</a:t>
            </a:r>
          </a:p>
        </p:txBody>
      </p:sp>
    </p:spTree>
    <p:extLst>
      <p:ext uri="{BB962C8B-B14F-4D97-AF65-F5344CB8AC3E}">
        <p14:creationId xmlns:p14="http://schemas.microsoft.com/office/powerpoint/2010/main" val="1796278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ransition from user to kernel mode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5">
            <a:extLst>
              <a:ext uri="{FF2B5EF4-FFF2-40B4-BE49-F238E27FC236}">
                <a16:creationId xmlns:a16="http://schemas.microsoft.com/office/drawing/2014/main" id="{818B5F55-5C0D-4FCC-9C08-D3A77ADD5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80" y="3612869"/>
            <a:ext cx="7602538" cy="2992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A3AEA7-A561-4E72-9241-1E5D157A8D3E}"/>
              </a:ext>
            </a:extLst>
          </p:cNvPr>
          <p:cNvSpPr txBox="1"/>
          <p:nvPr/>
        </p:nvSpPr>
        <p:spPr>
          <a:xfrm>
            <a:off x="361370" y="1416939"/>
            <a:ext cx="8668330" cy="2068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MS PGothic" pitchFamily="34" charset="-128"/>
              </a:rPr>
              <a:t>When a trap or interrupt occurs, hardware switches from user mode to kernel mode (changes the state of the mode </a:t>
            </a:r>
            <a:r>
              <a:rPr kumimoji="1" lang="en-US" altLang="en-US" sz="2400" kern="0" dirty="0">
                <a:ea typeface="MS PGothic" pitchFamily="34" charset="-128"/>
              </a:rPr>
              <a:t>bit to 0).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kern="0" dirty="0">
                <a:solidFill>
                  <a:schemeClr val="accent5">
                    <a:lumMod val="75000"/>
                  </a:schemeClr>
                </a:solidFill>
                <a:ea typeface="MS PGothic" pitchFamily="34" charset="-128"/>
              </a:rPr>
              <a:t>When the request is fulfilled, the system always switches to user mode (by setting the mode bit to 1) before passing control to a user program.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708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Timer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DA99D55-03FA-4952-B0CD-3FD2514B1E18}"/>
              </a:ext>
            </a:extLst>
          </p:cNvPr>
          <p:cNvSpPr txBox="1"/>
          <p:nvPr/>
        </p:nvSpPr>
        <p:spPr>
          <a:xfrm>
            <a:off x="163286" y="1416472"/>
            <a:ext cx="9454243" cy="4561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Timer to prevent infinite loop / process hogging resources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Timer is set to interrupt the computer after a specified period (fixed 1/60 sec or variable 1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msec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to 1 sec)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MS PGothic" pitchFamily="34" charset="-128"/>
              </a:rPr>
              <a:t>variable timer</a:t>
            </a:r>
            <a:r>
              <a:rPr kumimoji="1" lang="en-US" altLang="en-US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MS PGothic" pitchFamily="34" charset="-128"/>
              </a:rPr>
              <a:t> is generally implemented</a:t>
            </a:r>
            <a:r>
              <a:rPr kumimoji="1" lang="en-US" altLang="en-US" sz="24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ea typeface="MS PGothic" pitchFamily="34" charset="-128"/>
              </a:rPr>
              <a:t> </a:t>
            </a:r>
            <a:r>
              <a:rPr kumimoji="1" lang="en-US" altLang="en-US" sz="2400" kern="0" dirty="0">
                <a:ea typeface="MS PGothic" pitchFamily="34" charset="-128"/>
              </a:rPr>
              <a:t>by a fixed-rate clock and a counter.</a:t>
            </a:r>
            <a:r>
              <a:rPr kumimoji="1" lang="en-US" altLang="en-US" sz="2400" b="1" kern="0" dirty="0">
                <a:solidFill>
                  <a:srgbClr val="002060"/>
                </a:solidFill>
                <a:ea typeface="MS PGothic" pitchFamily="34" charset="-128"/>
              </a:rPr>
              <a:t> </a:t>
            </a:r>
          </a:p>
          <a:p>
            <a:pPr marL="742950" lvl="1" indent="-28575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/>
            </a:pP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Operating system sets the counter (privileged instruction)</a:t>
            </a:r>
            <a:endParaRPr kumimoji="1" lang="en-US" altLang="en-US" sz="2400" b="1" kern="0" dirty="0">
              <a:solidFill>
                <a:srgbClr val="002060"/>
              </a:solidFill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Every time the clock ticks, the counter is decremented.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When counter reaches zero, an interrupt occurs</a:t>
            </a:r>
          </a:p>
          <a:p>
            <a:pPr marL="742950" lvl="1" indent="-28575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/>
            </a:pP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Timer can be used to prevent a user program from running too long (terminate the program)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061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venkateshprasad@pes.edu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 Credits for all PPTs of this course 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954" y="1697888"/>
            <a:ext cx="840744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slides/diagrams in this course are an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adaptation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combination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enhancement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material from the following resources and persons: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 of Operating System Concepts, Abraham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Silberschatz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Peter Baer Galvin, Greg Gagne -  9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2013 and some slides from 10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2018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conceptual text and diagram from 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 - Internals and Design Principles, William Stallings, 9</a:t>
            </a:r>
            <a:r>
              <a:rPr kumimoji="0" lang="en-IN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2018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presentation transcripts from A. Frank – P. Weisberg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conceptual text from Operating Systems: Three Easy Pieces,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Remzi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Arpaci-Dusseau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Andrea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Arpaci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Dusseau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24649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Operating systems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Computer-System Architecture, OS Structure &amp; Operations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  <a:p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Computer Architecture and Computer Organization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56FD877-4FF4-42F7-A6CD-C719242DD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16" y="1562099"/>
            <a:ext cx="9312442" cy="504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78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Computer-System Architecture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128338" y="1516485"/>
            <a:ext cx="9012196" cy="395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Most systems use a single general-purpose processor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Most systems have special-purpose processors as well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Multiprocessors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systems growing in use and importance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Also known as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parallel systems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,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tightly-coupled systems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Advantages include:</a:t>
            </a:r>
          </a:p>
          <a:p>
            <a:pPr marL="12001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Arial" panose="020B0604020202020204" pitchFamily="34" charset="0"/>
              <a:buAutoNum type="arabicPeriod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Increased throughput</a:t>
            </a:r>
          </a:p>
          <a:p>
            <a:pPr marL="12001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Arial" panose="020B0604020202020204" pitchFamily="34" charset="0"/>
              <a:buAutoNum type="arabicPeriod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Economy of scale</a:t>
            </a:r>
          </a:p>
          <a:p>
            <a:pPr marL="12001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Arial" panose="020B0604020202020204" pitchFamily="34" charset="0"/>
              <a:buAutoNum type="arabicPeriod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Increased reliability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– graceful degradation or fault tolerance</a:t>
            </a:r>
          </a:p>
        </p:txBody>
      </p:sp>
    </p:spTree>
    <p:extLst>
      <p:ext uri="{BB962C8B-B14F-4D97-AF65-F5344CB8AC3E}">
        <p14:creationId xmlns:p14="http://schemas.microsoft.com/office/powerpoint/2010/main" val="218832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Multiprocessors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128338" y="1516485"/>
            <a:ext cx="9012196" cy="1828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Two types of Multiprocessor Systems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 </a:t>
            </a:r>
          </a:p>
          <a:p>
            <a:pPr marL="914400" lvl="1" indent="-4572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+mj-lt"/>
              <a:buAutoNum type="arabicPeriod"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Asymmetric Multiprocessing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– each processor is assigned a specific task.</a:t>
            </a:r>
          </a:p>
          <a:p>
            <a:pPr marL="914400" lvl="1" indent="-4572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+mj-lt"/>
              <a:buAutoNum type="arabicPeriod"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Symmetric Multiprocessing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– each processor performs all tasks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996D84-1AD7-467C-9E09-406FA011D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129" y="3513323"/>
            <a:ext cx="5666013" cy="319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853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Symmetric Multiprocessing Architecture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15CA08C-2508-4A14-B7E8-DF9899DF6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721" y="2511567"/>
            <a:ext cx="6322100" cy="369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77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 Dual-Core Design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D2D3CE-A566-4424-8EC4-44FDF5DEC63B}"/>
              </a:ext>
            </a:extLst>
          </p:cNvPr>
          <p:cNvSpPr txBox="1"/>
          <p:nvPr/>
        </p:nvSpPr>
        <p:spPr>
          <a:xfrm>
            <a:off x="728421" y="1516485"/>
            <a:ext cx="6106332" cy="1828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Multi-chip and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multicore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Systems containing all  chips</a:t>
            </a: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3366FF"/>
              </a:solidFill>
              <a:effectLst/>
              <a:uLnTx/>
              <a:uFillTx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Chassis containing multiple separate systems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FD83E-1357-4546-AAED-5DBCEF823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300" y="3513323"/>
            <a:ext cx="4730986" cy="306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3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Clustered Systems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EF15BE2-EEC1-49CC-A63D-25DAC55D45D4}"/>
              </a:ext>
            </a:extLst>
          </p:cNvPr>
          <p:cNvSpPr txBox="1"/>
          <p:nvPr/>
        </p:nvSpPr>
        <p:spPr>
          <a:xfrm>
            <a:off x="91327" y="1417211"/>
            <a:ext cx="8938373" cy="5059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Like multiprocessor systems, but multiple systems working together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Usually sharing storage via a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storage-area network (SAN)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Provides a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high-availability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service which survives failures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Asymmetric clustering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has one machine in hot-standby mode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Symmetric clustering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has multiple nodes running applications, monitoring each other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Some clusters are for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high-performance computing (HPC)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Applications must be written to use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parallelization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Some have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 distributed lock manager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(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DLM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) to avoid conflicting operations  (</a:t>
            </a: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Ex: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when multiple hosts access the same data on shared storage)</a:t>
            </a:r>
          </a:p>
        </p:txBody>
      </p:sp>
    </p:spTree>
    <p:extLst>
      <p:ext uri="{BB962C8B-B14F-4D97-AF65-F5344CB8AC3E}">
        <p14:creationId xmlns:p14="http://schemas.microsoft.com/office/powerpoint/2010/main" val="2973033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2947</TotalTime>
  <Words>898</Words>
  <Application>Microsoft Office PowerPoint</Application>
  <PresentationFormat>Widescreen</PresentationFormat>
  <Paragraphs>116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Monotype Sorts</vt:lpstr>
      <vt:lpstr>Webdings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Venkatesh Prasad</cp:lastModifiedBy>
  <cp:revision>71</cp:revision>
  <dcterms:created xsi:type="dcterms:W3CDTF">2020-06-03T14:19:11Z</dcterms:created>
  <dcterms:modified xsi:type="dcterms:W3CDTF">2020-09-08T03:37:18Z</dcterms:modified>
</cp:coreProperties>
</file>