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57" r:id="rId2"/>
    <p:sldId id="376" r:id="rId3"/>
    <p:sldId id="358" r:id="rId4"/>
    <p:sldId id="378" r:id="rId5"/>
    <p:sldId id="381" r:id="rId6"/>
    <p:sldId id="388" r:id="rId7"/>
    <p:sldId id="389" r:id="rId8"/>
    <p:sldId id="387"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34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019" autoAdjust="0"/>
  </p:normalViewPr>
  <p:slideViewPr>
    <p:cSldViewPr snapToGrid="0">
      <p:cViewPr varScale="1">
        <p:scale>
          <a:sx n="48" d="100"/>
          <a:sy n="48" d="100"/>
        </p:scale>
        <p:origin x="103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6CDE-B715-40F4-93C2-22C598A46E1D}" type="datetimeFigureOut">
              <a:rPr lang="en-IN" smtClean="0"/>
              <a:t>08-09-2020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3F2E-11BD-4DCF-B044-94902FA4EB0F}" type="slidenum">
              <a:rPr lang="en-IN" smtClean="0"/>
              <a:t>‹#›</a:t>
            </a:fld>
            <a:endParaRPr lang="en-IN"/>
          </a:p>
        </p:txBody>
      </p:sp>
    </p:spTree>
    <p:extLst>
      <p:ext uri="{BB962C8B-B14F-4D97-AF65-F5344CB8AC3E}">
        <p14:creationId xmlns:p14="http://schemas.microsoft.com/office/powerpoint/2010/main" val="24865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3</a:t>
            </a:fld>
            <a:endParaRPr lang="en-IN"/>
          </a:p>
        </p:txBody>
      </p:sp>
    </p:spTree>
    <p:extLst>
      <p:ext uri="{BB962C8B-B14F-4D97-AF65-F5344CB8AC3E}">
        <p14:creationId xmlns:p14="http://schemas.microsoft.com/office/powerpoint/2010/main" val="122460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13</a:t>
            </a:fld>
            <a:endParaRPr lang="en-IN"/>
          </a:p>
        </p:txBody>
      </p:sp>
    </p:spTree>
    <p:extLst>
      <p:ext uri="{BB962C8B-B14F-4D97-AF65-F5344CB8AC3E}">
        <p14:creationId xmlns:p14="http://schemas.microsoft.com/office/powerpoint/2010/main" val="284531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Virtualization is a technology that allows OS’s to run as applications within other OS’s. Many applications are run on the computer and each application demands its own environment (such as specific version of OS, multiple processors and disks).</a:t>
            </a:r>
          </a:p>
          <a:p>
            <a:r>
              <a:rPr lang="en-US" dirty="0"/>
              <a:t>Virtualization decouples OS and service from hardware</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14</a:t>
            </a:fld>
            <a:endParaRPr lang="en-IN"/>
          </a:p>
        </p:txBody>
      </p:sp>
    </p:spTree>
    <p:extLst>
      <p:ext uri="{BB962C8B-B14F-4D97-AF65-F5344CB8AC3E}">
        <p14:creationId xmlns:p14="http://schemas.microsoft.com/office/powerpoint/2010/main" val="2080210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virtual machine provides interface identical to underlying bare hardware.</a:t>
            </a:r>
          </a:p>
          <a:p>
            <a:r>
              <a:rPr lang="en-US" dirty="0"/>
              <a:t>Once the VM is created with some no of processors, some amount of RAM &amp; storage resources, it only sees the resources it has </a:t>
            </a:r>
            <a:r>
              <a:rPr lang="en-US"/>
              <a:t>been configured </a:t>
            </a:r>
            <a:r>
              <a:rPr lang="en-US" dirty="0"/>
              <a:t>with, not all of the resources of the physical host itself.</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15</a:t>
            </a:fld>
            <a:endParaRPr lang="en-IN"/>
          </a:p>
        </p:txBody>
      </p:sp>
    </p:spTree>
    <p:extLst>
      <p:ext uri="{BB962C8B-B14F-4D97-AF65-F5344CB8AC3E}">
        <p14:creationId xmlns:p14="http://schemas.microsoft.com/office/powerpoint/2010/main" val="385329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16</a:t>
            </a:fld>
            <a:endParaRPr lang="en-IN"/>
          </a:p>
        </p:txBody>
      </p:sp>
    </p:spTree>
    <p:extLst>
      <p:ext uri="{BB962C8B-B14F-4D97-AF65-F5344CB8AC3E}">
        <p14:creationId xmlns:p14="http://schemas.microsoft.com/office/powerpoint/2010/main" val="43971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17</a:t>
            </a:fld>
            <a:endParaRPr lang="en-IN"/>
          </a:p>
        </p:txBody>
      </p:sp>
    </p:spTree>
    <p:extLst>
      <p:ext uri="{BB962C8B-B14F-4D97-AF65-F5344CB8AC3E}">
        <p14:creationId xmlns:p14="http://schemas.microsoft.com/office/powerpoint/2010/main" val="2562368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18</a:t>
            </a:fld>
            <a:endParaRPr lang="en-IN"/>
          </a:p>
        </p:txBody>
      </p:sp>
    </p:spTree>
    <p:extLst>
      <p:ext uri="{BB962C8B-B14F-4D97-AF65-F5344CB8AC3E}">
        <p14:creationId xmlns:p14="http://schemas.microsoft.com/office/powerpoint/2010/main" val="47201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19</a:t>
            </a:fld>
            <a:endParaRPr lang="en-IN"/>
          </a:p>
        </p:txBody>
      </p:sp>
    </p:spTree>
    <p:extLst>
      <p:ext uri="{BB962C8B-B14F-4D97-AF65-F5344CB8AC3E}">
        <p14:creationId xmlns:p14="http://schemas.microsoft.com/office/powerpoint/2010/main" val="2928042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20</a:t>
            </a:fld>
            <a:endParaRPr lang="en-IN"/>
          </a:p>
        </p:txBody>
      </p:sp>
    </p:spTree>
    <p:extLst>
      <p:ext uri="{BB962C8B-B14F-4D97-AF65-F5344CB8AC3E}">
        <p14:creationId xmlns:p14="http://schemas.microsoft.com/office/powerpoint/2010/main" val="382385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store the data item whose size may vary.  </a:t>
            </a:r>
          </a:p>
          <a:p>
            <a:r>
              <a:rPr lang="en-US" dirty="0"/>
              <a:t>To remove an item if the relative positions of the remaining data items must be preserved</a:t>
            </a:r>
          </a:p>
          <a:p>
            <a:r>
              <a:rPr lang="en-US" dirty="0"/>
              <a:t>Lists are sometimes used directly by Kernel algorithms. The lists are also used for constructing more powerful data structures, such as stacks and queues.</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4</a:t>
            </a:fld>
            <a:endParaRPr lang="en-IN"/>
          </a:p>
        </p:txBody>
      </p:sp>
    </p:spTree>
    <p:extLst>
      <p:ext uri="{BB962C8B-B14F-4D97-AF65-F5344CB8AC3E}">
        <p14:creationId xmlns:p14="http://schemas.microsoft.com/office/powerpoint/2010/main" val="4165771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is the number of nodes in the tree</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6</a:t>
            </a:fld>
            <a:endParaRPr lang="en-IN"/>
          </a:p>
        </p:txBody>
      </p:sp>
    </p:spTree>
    <p:extLst>
      <p:ext uri="{BB962C8B-B14F-4D97-AF65-F5344CB8AC3E}">
        <p14:creationId xmlns:p14="http://schemas.microsoft.com/office/powerpoint/2010/main" val="165736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Used for password authentication. When a user name is mapped to a password, the hash function is applied to the user name, which is then used to retrieve the password.</a:t>
            </a:r>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7</a:t>
            </a:fld>
            <a:endParaRPr lang="en-IN"/>
          </a:p>
        </p:txBody>
      </p:sp>
    </p:spTree>
    <p:extLst>
      <p:ext uri="{BB962C8B-B14F-4D97-AF65-F5344CB8AC3E}">
        <p14:creationId xmlns:p14="http://schemas.microsoft.com/office/powerpoint/2010/main" val="1629540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8</a:t>
            </a:fld>
            <a:endParaRPr lang="en-IN"/>
          </a:p>
        </p:txBody>
      </p:sp>
    </p:spTree>
    <p:extLst>
      <p:ext uri="{BB962C8B-B14F-4D97-AF65-F5344CB8AC3E}">
        <p14:creationId xmlns:p14="http://schemas.microsoft.com/office/powerpoint/2010/main" val="419353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9</a:t>
            </a:fld>
            <a:endParaRPr lang="en-IN"/>
          </a:p>
        </p:txBody>
      </p:sp>
    </p:spTree>
    <p:extLst>
      <p:ext uri="{BB962C8B-B14F-4D97-AF65-F5344CB8AC3E}">
        <p14:creationId xmlns:p14="http://schemas.microsoft.com/office/powerpoint/2010/main" val="46730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10</a:t>
            </a:fld>
            <a:endParaRPr lang="en-IN"/>
          </a:p>
        </p:txBody>
      </p:sp>
    </p:spTree>
    <p:extLst>
      <p:ext uri="{BB962C8B-B14F-4D97-AF65-F5344CB8AC3E}">
        <p14:creationId xmlns:p14="http://schemas.microsoft.com/office/powerpoint/2010/main" val="1329774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11</a:t>
            </a:fld>
            <a:endParaRPr lang="en-IN"/>
          </a:p>
        </p:txBody>
      </p:sp>
    </p:spTree>
    <p:extLst>
      <p:ext uri="{BB962C8B-B14F-4D97-AF65-F5344CB8AC3E}">
        <p14:creationId xmlns:p14="http://schemas.microsoft.com/office/powerpoint/2010/main" val="241268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t>12</a:t>
            </a:fld>
            <a:endParaRPr lang="en-IN"/>
          </a:p>
        </p:txBody>
      </p:sp>
    </p:spTree>
    <p:extLst>
      <p:ext uri="{BB962C8B-B14F-4D97-AF65-F5344CB8AC3E}">
        <p14:creationId xmlns:p14="http://schemas.microsoft.com/office/powerpoint/2010/main" val="3338313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08-09-2020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08-09-2020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jpe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OPERATING SYSTEMS </a:t>
            </a:r>
          </a:p>
          <a:p>
            <a:endParaRPr lang="en-US" sz="3600" b="1" dirty="0">
              <a:solidFill>
                <a:schemeClr val="accent2">
                  <a:lumMod val="75000"/>
                </a:schemeClr>
              </a:solidFill>
            </a:endParaRP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1200329"/>
          </a:xfrm>
          <a:prstGeom prst="rect">
            <a:avLst/>
          </a:prstGeom>
        </p:spPr>
        <p:txBody>
          <a:bodyPr wrap="square">
            <a:spAutoFit/>
          </a:bodyPr>
          <a:lstStyle/>
          <a:p>
            <a:r>
              <a:rPr lang="en-US" sz="3600" b="1" dirty="0">
                <a:solidFill>
                  <a:schemeClr val="accent1">
                    <a:lumMod val="75000"/>
                  </a:schemeClr>
                </a:solidFill>
              </a:rPr>
              <a:t>Kernel Data Structures and Computing Environments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a:t>Venkatesh Prasad</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Computer Science</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Mobile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28338" y="1516485"/>
            <a:ext cx="5967662" cy="4431983"/>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Handheld smartphones, tablets, </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etc</a:t>
            </a: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What is the functional difference between them and a “traditional” laptop?</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Extra feature – more OS features (GPS, gyroscope)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Allows new types of apps like </a:t>
            </a:r>
            <a:r>
              <a:rPr kumimoji="1" lang="en-US" altLang="en-US" sz="2400" b="1" i="1" u="none" strike="noStrike" kern="0" cap="none" spc="0" normalizeH="0" baseline="0" noProof="0" dirty="0">
                <a:ln>
                  <a:noFill/>
                </a:ln>
                <a:solidFill>
                  <a:srgbClr val="000000"/>
                </a:solidFill>
                <a:effectLst/>
                <a:uLnTx/>
                <a:uFillTx/>
                <a:ea typeface="MS PGothic" pitchFamily="34" charset="-128"/>
              </a:rPr>
              <a:t>augmented reality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Use IEEE 802.11 wireless, or cellular data networks for connectivity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Leaders are </a:t>
            </a:r>
            <a:r>
              <a:rPr kumimoji="1" lang="en-US" altLang="en-US" sz="2400" b="1" i="0" u="none" strike="noStrike" kern="0" cap="none" spc="0" normalizeH="0" baseline="0" noProof="0" dirty="0">
                <a:ln>
                  <a:noFill/>
                </a:ln>
                <a:solidFill>
                  <a:srgbClr val="3366FF"/>
                </a:solidFill>
                <a:effectLst/>
                <a:uLnTx/>
                <a:uFillTx/>
                <a:ea typeface="MS PGothic" pitchFamily="34" charset="-128"/>
              </a:rPr>
              <a:t>Apple iOS </a:t>
            </a:r>
            <a:r>
              <a:rPr kumimoji="1" lang="en-US" altLang="en-US" sz="2400" b="0" i="0" u="none" strike="noStrike" kern="0" cap="none" spc="0" normalizeH="0" baseline="0" noProof="0" dirty="0">
                <a:ln>
                  <a:noFill/>
                </a:ln>
                <a:solidFill>
                  <a:srgbClr val="000000"/>
                </a:solidFill>
                <a:effectLst/>
                <a:uLnTx/>
                <a:uFillTx/>
                <a:ea typeface="MS PGothic" pitchFamily="34" charset="-128"/>
              </a:rPr>
              <a:t>and </a:t>
            </a:r>
            <a:r>
              <a:rPr kumimoji="1" lang="en-US" altLang="en-US" sz="2400" b="1" i="0" u="none" strike="noStrike" kern="0" cap="none" spc="0" normalizeH="0" baseline="0" noProof="0" dirty="0">
                <a:ln>
                  <a:noFill/>
                </a:ln>
                <a:solidFill>
                  <a:srgbClr val="3366FF"/>
                </a:solidFill>
                <a:effectLst/>
                <a:uLnTx/>
                <a:uFillTx/>
                <a:ea typeface="MS PGothic" pitchFamily="34" charset="-128"/>
              </a:rPr>
              <a:t>Google Android</a:t>
            </a:r>
          </a:p>
        </p:txBody>
      </p:sp>
      <p:pic>
        <p:nvPicPr>
          <p:cNvPr id="1026" name="Picture 2" descr="Wireless Mobile Computing Environment. | Download Scientific Diagram">
            <a:extLst>
              <a:ext uri="{FF2B5EF4-FFF2-40B4-BE49-F238E27FC236}">
                <a16:creationId xmlns:a16="http://schemas.microsoft.com/office/drawing/2014/main" id="{F5E36E98-6B15-4704-9BCE-28A4534EF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8143" y="2172171"/>
            <a:ext cx="3657599" cy="2612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40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Distributed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20067" y="1516485"/>
            <a:ext cx="6901218" cy="5493812"/>
          </a:xfrm>
          <a:prstGeom prst="rect">
            <a:avLst/>
          </a:prstGeom>
          <a:noFill/>
        </p:spPr>
        <p:txBody>
          <a:bodyPr wrap="square">
            <a:spAutoFit/>
          </a:bodyPr>
          <a:lstStyle/>
          <a:p>
            <a:pPr marL="342900" marR="0" lvl="0" indent="-342900" algn="l" defTabSz="914400" rtl="0" eaLnBrk="0" fontAlgn="base" latinLnBrk="0" hangingPunct="0">
              <a:lnSpc>
                <a:spcPct val="100000"/>
              </a:lnSpc>
              <a:spcBef>
                <a:spcPts val="2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Distributed computing</a:t>
            </a:r>
          </a:p>
          <a:p>
            <a:pPr marL="742950" marR="0" lvl="1" indent="-285750" algn="l" defTabSz="914400" rtl="0" eaLnBrk="0" fontAlgn="base" latinLnBrk="0" hangingPunct="0">
              <a:lnSpc>
                <a:spcPct val="100000"/>
              </a:lnSpc>
              <a:spcBef>
                <a:spcPts val="2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Collection of separate, possibly heterogeneous, systems networked together</a:t>
            </a:r>
          </a:p>
          <a:p>
            <a:pPr marL="1085850" marR="0" lvl="2" indent="-228600" algn="l" defTabSz="914400" rtl="0" eaLnBrk="0" fontAlgn="base" latinLnBrk="0" hangingPunct="0">
              <a:lnSpc>
                <a:spcPct val="100000"/>
              </a:lnSpc>
              <a:spcBef>
                <a:spcPts val="200"/>
              </a:spcBef>
              <a:spcAft>
                <a:spcPct val="0"/>
              </a:spcAft>
              <a:buClr>
                <a:srgbClr val="009900"/>
              </a:buClr>
              <a:buSzPct val="75000"/>
              <a:buFont typeface="Webdings" panose="05030102010509060703" pitchFamily="18" charset="2"/>
              <a:buChar char="4"/>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Network</a:t>
            </a:r>
            <a:r>
              <a:rPr kumimoji="1" lang="en-US" altLang="en-US" sz="2400" b="0" i="0" u="none" strike="noStrike" kern="0" cap="none" spc="0" normalizeH="0" baseline="0" noProof="0" dirty="0">
                <a:ln>
                  <a:noFill/>
                </a:ln>
                <a:solidFill>
                  <a:srgbClr val="000000"/>
                </a:solidFill>
                <a:effectLst/>
                <a:uLnTx/>
                <a:uFillTx/>
                <a:ea typeface="MS PGothic" pitchFamily="34" charset="-128"/>
              </a:rPr>
              <a:t> is a communications path, </a:t>
            </a:r>
            <a:r>
              <a:rPr kumimoji="1" lang="en-US" altLang="en-US" sz="2400" b="1" i="0" u="none" strike="noStrike" kern="0" cap="none" spc="0" normalizeH="0" baseline="0" noProof="0" dirty="0">
                <a:ln>
                  <a:noFill/>
                </a:ln>
                <a:solidFill>
                  <a:srgbClr val="3366FF"/>
                </a:solidFill>
                <a:effectLst/>
                <a:uLnTx/>
                <a:uFillTx/>
                <a:ea typeface="MS PGothic" pitchFamily="34" charset="-128"/>
              </a:rPr>
              <a:t>TCP/IP </a:t>
            </a:r>
            <a:r>
              <a:rPr kumimoji="1" lang="en-US" altLang="en-US" sz="2400" b="0" i="0" u="none" strike="noStrike" kern="0" cap="none" spc="0" normalizeH="0" baseline="0" noProof="0" dirty="0">
                <a:ln>
                  <a:noFill/>
                </a:ln>
                <a:solidFill>
                  <a:srgbClr val="000000"/>
                </a:solidFill>
                <a:effectLst/>
                <a:uLnTx/>
                <a:uFillTx/>
                <a:ea typeface="MS PGothic" pitchFamily="34" charset="-128"/>
              </a:rPr>
              <a:t>most common</a:t>
            </a:r>
          </a:p>
          <a:p>
            <a:pPr marL="1428750" marR="0" lvl="3" indent="-228600" algn="l" defTabSz="914400" rtl="0" eaLnBrk="0" fontAlgn="base" latinLnBrk="0" hangingPunct="0">
              <a:lnSpc>
                <a:spcPct val="100000"/>
              </a:lnSpc>
              <a:spcAft>
                <a:spcPct val="0"/>
              </a:spcAft>
              <a:buClr>
                <a:srgbClr val="FFCC00"/>
              </a:buClr>
              <a:buSzPct val="75000"/>
              <a:buFontTx/>
              <a:buChar char="–"/>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Local Area Network </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en-US" sz="2400" b="1" i="0" u="none" strike="noStrike" kern="0" cap="none" spc="0" normalizeH="0" baseline="0" noProof="0" dirty="0">
                <a:ln>
                  <a:noFill/>
                </a:ln>
                <a:solidFill>
                  <a:srgbClr val="3366FF"/>
                </a:solidFill>
                <a:effectLst/>
                <a:uLnTx/>
                <a:uFillTx/>
                <a:ea typeface="MS PGothic" pitchFamily="34" charset="-128"/>
              </a:rPr>
              <a:t>LAN</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p>
          <a:p>
            <a:pPr marL="1428750" marR="0" lvl="3" indent="-228600" algn="l" defTabSz="914400" rtl="0" eaLnBrk="0" fontAlgn="base" latinLnBrk="0" hangingPunct="0">
              <a:lnSpc>
                <a:spcPct val="100000"/>
              </a:lnSpc>
              <a:spcAft>
                <a:spcPct val="0"/>
              </a:spcAft>
              <a:buClr>
                <a:srgbClr val="FFCC00"/>
              </a:buClr>
              <a:buSzPct val="75000"/>
              <a:buFontTx/>
              <a:buChar char="–"/>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Wide Area Network </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en-US" sz="2400" b="1" i="0" u="none" strike="noStrike" kern="0" cap="none" spc="0" normalizeH="0" baseline="0" noProof="0" dirty="0">
                <a:ln>
                  <a:noFill/>
                </a:ln>
                <a:solidFill>
                  <a:srgbClr val="3366FF"/>
                </a:solidFill>
                <a:effectLst/>
                <a:uLnTx/>
                <a:uFillTx/>
                <a:ea typeface="MS PGothic" pitchFamily="34" charset="-128"/>
              </a:rPr>
              <a:t>WAN</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p>
          <a:p>
            <a:pPr marL="1428750" marR="0" lvl="3" indent="-228600" algn="l" defTabSz="914400" rtl="0" eaLnBrk="0" fontAlgn="base" latinLnBrk="0" hangingPunct="0">
              <a:lnSpc>
                <a:spcPct val="100000"/>
              </a:lnSpc>
              <a:spcAft>
                <a:spcPct val="0"/>
              </a:spcAft>
              <a:buClr>
                <a:srgbClr val="FFCC00"/>
              </a:buClr>
              <a:buSzPct val="75000"/>
              <a:buFontTx/>
              <a:buChar char="–"/>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Metropolitan Area Network </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en-US" sz="2400" b="1" i="0" u="none" strike="noStrike" kern="0" cap="none" spc="0" normalizeH="0" baseline="0" noProof="0" dirty="0">
                <a:ln>
                  <a:noFill/>
                </a:ln>
                <a:solidFill>
                  <a:srgbClr val="3366FF"/>
                </a:solidFill>
                <a:effectLst/>
                <a:uLnTx/>
                <a:uFillTx/>
                <a:ea typeface="MS PGothic" pitchFamily="34" charset="-128"/>
              </a:rPr>
              <a:t>MAN</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endParaRPr kumimoji="1" lang="en-US" altLang="en-US" sz="2400" b="1" i="0" u="none" strike="noStrike" kern="0" cap="none" spc="0" normalizeH="0" baseline="0" noProof="0" dirty="0">
              <a:ln>
                <a:noFill/>
              </a:ln>
              <a:solidFill>
                <a:srgbClr val="3366FF"/>
              </a:solidFill>
              <a:effectLst/>
              <a:uLnTx/>
              <a:uFillTx/>
              <a:ea typeface="MS PGothic" pitchFamily="34" charset="-128"/>
            </a:endParaRPr>
          </a:p>
          <a:p>
            <a:pPr marL="1428750" marR="0" lvl="3" indent="-228600" algn="l" defTabSz="914400" rtl="0" eaLnBrk="0" fontAlgn="base" latinLnBrk="0" hangingPunct="0">
              <a:lnSpc>
                <a:spcPct val="100000"/>
              </a:lnSpc>
              <a:spcAft>
                <a:spcPct val="0"/>
              </a:spcAft>
              <a:buClr>
                <a:srgbClr val="FFCC00"/>
              </a:buClr>
              <a:buSzPct val="75000"/>
              <a:buFontTx/>
              <a:buChar char="–"/>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Personal Area Network </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en-US" sz="2400" b="1" i="0" u="none" strike="noStrike" kern="0" cap="none" spc="0" normalizeH="0" baseline="0" noProof="0" dirty="0">
                <a:ln>
                  <a:noFill/>
                </a:ln>
                <a:solidFill>
                  <a:srgbClr val="3366FF"/>
                </a:solidFill>
                <a:effectLst/>
                <a:uLnTx/>
                <a:uFillTx/>
                <a:ea typeface="MS PGothic" pitchFamily="34" charset="-128"/>
              </a:rPr>
              <a:t>PAN</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p>
          <a:p>
            <a:pPr marL="742950" marR="0" lvl="1" indent="-285750" algn="l" defTabSz="914400" rtl="0" eaLnBrk="0" fontAlgn="base" latinLnBrk="0" hangingPunct="0">
              <a:lnSpc>
                <a:spcPct val="100000"/>
              </a:lnSpc>
              <a:spcBef>
                <a:spcPts val="200"/>
              </a:spcBef>
              <a:spcAft>
                <a:spcPct val="0"/>
              </a:spcAft>
              <a:buClr>
                <a:srgbClr val="CC6600"/>
              </a:buClr>
              <a:buSzPct val="80000"/>
              <a:buFont typeface="Monotype Sorts" pitchFamily="-84" charset="2"/>
              <a:buChar char="l"/>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Network Operating System </a:t>
            </a:r>
            <a:r>
              <a:rPr kumimoji="1" lang="en-US" altLang="en-US" sz="2400" b="0" i="0" u="none" strike="noStrike" kern="0" cap="none" spc="0" normalizeH="0" baseline="0" noProof="0" dirty="0">
                <a:ln>
                  <a:noFill/>
                </a:ln>
                <a:solidFill>
                  <a:srgbClr val="000000"/>
                </a:solidFill>
                <a:effectLst/>
                <a:uLnTx/>
                <a:uFillTx/>
                <a:ea typeface="MS PGothic" pitchFamily="34" charset="-128"/>
              </a:rPr>
              <a:t>provides features between systems across network</a:t>
            </a:r>
          </a:p>
          <a:p>
            <a:pPr marL="1085850" marR="0" lvl="2" indent="-228600" algn="l" defTabSz="914400" rtl="0" eaLnBrk="0" fontAlgn="base" latinLnBrk="0" hangingPunct="0">
              <a:lnSpc>
                <a:spcPct val="100000"/>
              </a:lnSpc>
              <a:spcBef>
                <a:spcPts val="2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Communication scheme allows systems to exchange messages</a:t>
            </a:r>
          </a:p>
          <a:p>
            <a:pPr marL="1085850" marR="0" lvl="2" indent="-228600" algn="l" defTabSz="914400" rtl="0" eaLnBrk="0" fontAlgn="base" latinLnBrk="0" hangingPunct="0">
              <a:lnSpc>
                <a:spcPct val="100000"/>
              </a:lnSpc>
              <a:spcBef>
                <a:spcPts val="2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Illusion of a single system</a:t>
            </a:r>
          </a:p>
        </p:txBody>
      </p:sp>
      <p:pic>
        <p:nvPicPr>
          <p:cNvPr id="1026" name="Picture 2" descr="Unit: 1 Introduction to Distributed System">
            <a:extLst>
              <a:ext uri="{FF2B5EF4-FFF2-40B4-BE49-F238E27FC236}">
                <a16:creationId xmlns:a16="http://schemas.microsoft.com/office/drawing/2014/main" id="{104B1AC8-A588-4A93-AB92-F4495401F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098" y="1868853"/>
            <a:ext cx="3061316" cy="2245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3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Client-Server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283352" y="1482149"/>
            <a:ext cx="9664391" cy="3138295"/>
          </a:xfrm>
          <a:prstGeom prst="rect">
            <a:avLst/>
          </a:prstGeom>
          <a:noFill/>
        </p:spPr>
        <p:txBody>
          <a:bodyPr wrap="square">
            <a:spAutoFit/>
          </a:bodyPr>
          <a:lstStyle/>
          <a:p>
            <a:pPr marL="0" marR="0" lvl="0" indent="0"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1200" cap="none" spc="0" normalizeH="0" baseline="0" noProof="0" dirty="0">
                <a:ln>
                  <a:noFill/>
                </a:ln>
                <a:solidFill>
                  <a:srgbClr val="000000"/>
                </a:solidFill>
                <a:effectLst/>
                <a:uLnTx/>
                <a:uFillTx/>
                <a:ea typeface="MS PGothic" panose="020B0600070205080204" pitchFamily="34" charset="-128"/>
                <a:cs typeface="+mn-cs"/>
              </a:rPr>
              <a:t>Client-Server Computing</a:t>
            </a:r>
          </a:p>
          <a:p>
            <a:pPr marL="457200" marR="0" lvl="1" indent="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1200" cap="none" spc="0" normalizeH="0" baseline="0" noProof="0" dirty="0">
                <a:ln>
                  <a:noFill/>
                </a:ln>
                <a:solidFill>
                  <a:srgbClr val="000000"/>
                </a:solidFill>
                <a:effectLst/>
                <a:uLnTx/>
                <a:uFillTx/>
                <a:ea typeface="MS PGothic" panose="020B0600070205080204" pitchFamily="34" charset="-128"/>
                <a:cs typeface="+mn-cs"/>
              </a:rPr>
              <a:t>Dumb terminals replaced by smart PCs</a:t>
            </a:r>
          </a:p>
          <a:p>
            <a:pPr marL="457200" marR="0" lvl="1" indent="0" algn="l" defTabSz="914400" rtl="0" eaLnBrk="0" fontAlgn="base" latinLnBrk="0" hangingPunct="0">
              <a:lnSpc>
                <a:spcPct val="9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1200" cap="none" spc="0" normalizeH="0" baseline="0" noProof="0" dirty="0">
                <a:ln>
                  <a:noFill/>
                </a:ln>
                <a:solidFill>
                  <a:srgbClr val="000000"/>
                </a:solidFill>
                <a:effectLst/>
                <a:uLnTx/>
                <a:uFillTx/>
                <a:ea typeface="MS PGothic" panose="020B0600070205080204" pitchFamily="34" charset="-128"/>
                <a:cs typeface="+mn-cs"/>
              </a:rPr>
              <a:t>Many systems now </a:t>
            </a:r>
            <a:r>
              <a:rPr kumimoji="1" lang="en-US" altLang="en-US" sz="2400" b="1" i="0" u="none" strike="noStrike" kern="1200" cap="none" spc="0" normalizeH="0" baseline="0" noProof="0" dirty="0">
                <a:ln>
                  <a:noFill/>
                </a:ln>
                <a:solidFill>
                  <a:srgbClr val="3366FF"/>
                </a:solidFill>
                <a:effectLst/>
                <a:uLnTx/>
                <a:uFillTx/>
                <a:ea typeface="MS PGothic" panose="020B0600070205080204" pitchFamily="34" charset="-128"/>
                <a:cs typeface="+mn-cs"/>
              </a:rPr>
              <a:t>servers</a:t>
            </a:r>
            <a:r>
              <a:rPr kumimoji="1" lang="en-US" altLang="en-US" sz="2400" b="0" i="0" u="none" strike="noStrike" kern="1200" cap="none" spc="0" normalizeH="0" baseline="0" noProof="0" dirty="0">
                <a:ln>
                  <a:noFill/>
                </a:ln>
                <a:solidFill>
                  <a:srgbClr val="000000"/>
                </a:solidFill>
                <a:effectLst/>
                <a:uLnTx/>
                <a:uFillTx/>
                <a:ea typeface="MS PGothic" panose="020B0600070205080204" pitchFamily="34" charset="-128"/>
                <a:cs typeface="+mn-cs"/>
              </a:rPr>
              <a:t>, responding to requests generated by </a:t>
            </a:r>
            <a:r>
              <a:rPr kumimoji="1" lang="en-US" altLang="en-US" sz="2400" b="1" i="0" u="none" strike="noStrike" kern="1200" cap="none" spc="0" normalizeH="0" baseline="0" noProof="0" dirty="0">
                <a:ln>
                  <a:noFill/>
                </a:ln>
                <a:solidFill>
                  <a:srgbClr val="3366FF"/>
                </a:solidFill>
                <a:effectLst/>
                <a:uLnTx/>
                <a:uFillTx/>
                <a:ea typeface="MS PGothic" panose="020B0600070205080204" pitchFamily="34" charset="-128"/>
                <a:cs typeface="+mn-cs"/>
              </a:rPr>
              <a:t>clients</a:t>
            </a:r>
          </a:p>
          <a:p>
            <a:pPr marL="914400" marR="0" lvl="2" indent="0" algn="l" defTabSz="914400" rtl="0" eaLnBrk="0" fontAlgn="base" latinLnBrk="0" hangingPunct="0">
              <a:lnSpc>
                <a:spcPct val="90000"/>
              </a:lnSpc>
              <a:spcBef>
                <a:spcPts val="500"/>
              </a:spcBef>
              <a:spcAft>
                <a:spcPct val="0"/>
              </a:spcAft>
              <a:buClr>
                <a:srgbClr val="009900"/>
              </a:buClr>
              <a:buSzPct val="75000"/>
              <a:buFont typeface="Webdings" panose="05030102010509060703" pitchFamily="18" charset="2"/>
              <a:buChar char="4"/>
              <a:tabLst/>
              <a:defRPr/>
            </a:pPr>
            <a:r>
              <a:rPr kumimoji="1" lang="en-US" altLang="en-US" sz="2400" b="1" i="0" u="none" strike="noStrike" kern="1200" cap="none" spc="0" normalizeH="0" baseline="0" noProof="0" dirty="0">
                <a:ln>
                  <a:noFill/>
                </a:ln>
                <a:solidFill>
                  <a:srgbClr val="3366FF"/>
                </a:solidFill>
                <a:effectLst/>
                <a:uLnTx/>
                <a:uFillTx/>
                <a:ea typeface="MS PGothic" panose="020B0600070205080204" pitchFamily="34" charset="-128"/>
                <a:cs typeface="+mn-cs"/>
              </a:rPr>
              <a:t>Compute-server system </a:t>
            </a:r>
            <a:r>
              <a:rPr kumimoji="1" lang="en-US" altLang="en-US" sz="2400" b="0" i="0" u="none" strike="noStrike" kern="1200" cap="none" spc="0" normalizeH="0" baseline="0" noProof="0" dirty="0">
                <a:ln>
                  <a:noFill/>
                </a:ln>
                <a:solidFill>
                  <a:srgbClr val="000000"/>
                </a:solidFill>
                <a:effectLst/>
                <a:uLnTx/>
                <a:uFillTx/>
                <a:ea typeface="MS PGothic" panose="020B0600070205080204" pitchFamily="34" charset="-128"/>
                <a:cs typeface="+mn-cs"/>
              </a:rPr>
              <a:t>provides an interface to client to request services (i.e., database)</a:t>
            </a:r>
          </a:p>
          <a:p>
            <a:pPr marL="914400" marR="0" lvl="2" indent="0" algn="l" defTabSz="914400" rtl="0" eaLnBrk="0" fontAlgn="base" latinLnBrk="0" hangingPunct="0">
              <a:lnSpc>
                <a:spcPct val="90000"/>
              </a:lnSpc>
              <a:spcBef>
                <a:spcPts val="500"/>
              </a:spcBef>
              <a:spcAft>
                <a:spcPct val="0"/>
              </a:spcAft>
              <a:buClr>
                <a:srgbClr val="009900"/>
              </a:buClr>
              <a:buSzPct val="75000"/>
              <a:buFont typeface="Webdings" panose="05030102010509060703" pitchFamily="18" charset="2"/>
              <a:buChar char="4"/>
              <a:tabLst/>
              <a:defRPr/>
            </a:pPr>
            <a:r>
              <a:rPr kumimoji="1" lang="en-US" altLang="en-US" sz="2400" b="1" i="0" u="none" strike="noStrike" kern="1200" cap="none" spc="0" normalizeH="0" baseline="0" noProof="0" dirty="0">
                <a:ln>
                  <a:noFill/>
                </a:ln>
                <a:solidFill>
                  <a:srgbClr val="3366FF"/>
                </a:solidFill>
                <a:effectLst/>
                <a:uLnTx/>
                <a:uFillTx/>
                <a:ea typeface="MS PGothic" panose="020B0600070205080204" pitchFamily="34" charset="-128"/>
                <a:cs typeface="+mn-cs"/>
              </a:rPr>
              <a:t>File-server system </a:t>
            </a:r>
            <a:r>
              <a:rPr kumimoji="1" lang="en-US" altLang="en-US" sz="2400" b="0" i="0" u="none" strike="noStrike" kern="1200" cap="none" spc="0" normalizeH="0" baseline="0" noProof="0" dirty="0">
                <a:ln>
                  <a:noFill/>
                </a:ln>
                <a:solidFill>
                  <a:srgbClr val="000000"/>
                </a:solidFill>
                <a:effectLst/>
                <a:uLnTx/>
                <a:uFillTx/>
                <a:ea typeface="MS PGothic" panose="020B0600070205080204" pitchFamily="34" charset="-128"/>
                <a:cs typeface="+mn-cs"/>
              </a:rPr>
              <a:t>provides interface for clients to store and retrieve files</a:t>
            </a:r>
          </a:p>
        </p:txBody>
      </p:sp>
      <p:pic>
        <p:nvPicPr>
          <p:cNvPr id="2" name="Picture 1" descr="1_18.pdf">
            <a:extLst>
              <a:ext uri="{FF2B5EF4-FFF2-40B4-BE49-F238E27FC236}">
                <a16:creationId xmlns:a16="http://schemas.microsoft.com/office/drawing/2014/main" id="{494FA20C-5946-4B94-9E32-5A107FE717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6199" y="4620444"/>
            <a:ext cx="461010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493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Peer-to-Peer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283353" y="1482149"/>
            <a:ext cx="8974948" cy="505984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Another model of distributed system</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P2P does not distinguish clients and servers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Instead all nodes are considered peers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May each act as client, server or both</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Node must join P2P network</a:t>
            </a:r>
          </a:p>
          <a:p>
            <a:pPr marL="1085850" marR="0" lvl="2" indent="-228600" algn="l" defTabSz="914400" rtl="0" eaLnBrk="0" fontAlgn="base" latinLnBrk="0" hangingPunct="0">
              <a:lnSpc>
                <a:spcPct val="100000"/>
              </a:lnSpc>
              <a:spcBef>
                <a:spcPts val="6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Registers its service with central lookup service on network, or</a:t>
            </a:r>
          </a:p>
          <a:p>
            <a:pPr marL="1085850" marR="0" lvl="2" indent="-228600" algn="l" defTabSz="914400" rtl="0" eaLnBrk="0" fontAlgn="base" latinLnBrk="0" hangingPunct="0">
              <a:lnSpc>
                <a:spcPct val="100000"/>
              </a:lnSpc>
              <a:spcBef>
                <a:spcPts val="6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Broadcast request for service and respond to requests for service via </a:t>
            </a:r>
            <a:r>
              <a:rPr kumimoji="1" lang="en-US" altLang="en-US" sz="2400" b="1" i="1" u="none" strike="noStrike" kern="0" cap="none" spc="0" normalizeH="0" baseline="0" noProof="0" dirty="0">
                <a:ln>
                  <a:noFill/>
                </a:ln>
                <a:solidFill>
                  <a:srgbClr val="000000"/>
                </a:solidFill>
                <a:effectLst/>
                <a:uLnTx/>
                <a:uFillTx/>
                <a:ea typeface="MS PGothic" pitchFamily="34" charset="-128"/>
              </a:rPr>
              <a:t>discovery protocol</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Examples include</a:t>
            </a:r>
            <a:r>
              <a:rPr kumimoji="1" lang="en-US" altLang="en-US" sz="2400" b="0" i="1" u="none" strike="noStrike" kern="0" cap="none" spc="0" normalizeH="0" baseline="0" noProof="0" dirty="0">
                <a:ln>
                  <a:noFill/>
                </a:ln>
                <a:solidFill>
                  <a:srgbClr val="000000"/>
                </a:solidFill>
                <a:effectLst/>
                <a:uLnTx/>
                <a:uFillTx/>
                <a:ea typeface="MS PGothic" pitchFamily="34" charset="-128"/>
              </a:rPr>
              <a:t> </a:t>
            </a:r>
            <a:r>
              <a:rPr kumimoji="1" lang="en-US" altLang="en-US" sz="2400" b="0" i="0" u="none" strike="noStrike" kern="0" cap="none" spc="0" normalizeH="0" baseline="0" noProof="0" dirty="0">
                <a:ln>
                  <a:noFill/>
                </a:ln>
                <a:solidFill>
                  <a:srgbClr val="000000"/>
                </a:solidFill>
                <a:effectLst/>
                <a:uLnTx/>
                <a:uFillTx/>
                <a:ea typeface="MS PGothic" pitchFamily="34" charset="-128"/>
              </a:rPr>
              <a:t>Napster</a:t>
            </a:r>
            <a:r>
              <a:rPr kumimoji="1" lang="en-US" altLang="en-US" sz="2400" b="0" i="1" u="none" strike="noStrike" kern="0" cap="none" spc="0" normalizeH="0" baseline="0" noProof="0" dirty="0">
                <a:ln>
                  <a:noFill/>
                </a:ln>
                <a:solidFill>
                  <a:srgbClr val="000000"/>
                </a:solidFill>
                <a:effectLst/>
                <a:uLnTx/>
                <a:uFillTx/>
                <a:ea typeface="MS PGothic" pitchFamily="34" charset="-128"/>
              </a:rPr>
              <a:t> </a:t>
            </a:r>
            <a:r>
              <a:rPr kumimoji="1" lang="en-US" altLang="en-US" sz="2400" b="0" i="0" u="none" strike="noStrike" kern="0" cap="none" spc="0" normalizeH="0" baseline="0" noProof="0" dirty="0">
                <a:ln>
                  <a:noFill/>
                </a:ln>
                <a:solidFill>
                  <a:srgbClr val="000000"/>
                </a:solidFill>
                <a:effectLst/>
                <a:uLnTx/>
                <a:uFillTx/>
                <a:ea typeface="MS PGothic" pitchFamily="34" charset="-128"/>
              </a:rPr>
              <a:t>and</a:t>
            </a:r>
            <a:r>
              <a:rPr kumimoji="1" lang="en-US" altLang="en-US" sz="2400" b="0" i="1" u="none" strike="noStrike" kern="0" cap="none" spc="0" normalizeH="0" baseline="0" noProof="0" dirty="0">
                <a:ln>
                  <a:noFill/>
                </a:ln>
                <a:solidFill>
                  <a:srgbClr val="000000"/>
                </a:solidFill>
                <a:effectLst/>
                <a:uLnTx/>
                <a:uFillTx/>
                <a:ea typeface="MS PGothic" pitchFamily="34" charset="-128"/>
              </a:rPr>
              <a:t> </a:t>
            </a:r>
            <a:r>
              <a:rPr kumimoji="1" lang="en-US" altLang="en-US" sz="2400" b="0" i="0" u="none" strike="noStrike" kern="0" cap="none" spc="0" normalizeH="0" baseline="0" noProof="0" dirty="0">
                <a:ln>
                  <a:noFill/>
                </a:ln>
                <a:solidFill>
                  <a:srgbClr val="000000"/>
                </a:solidFill>
                <a:effectLst/>
                <a:uLnTx/>
                <a:uFillTx/>
                <a:ea typeface="MS PGothic" pitchFamily="34" charset="-128"/>
              </a:rPr>
              <a:t>Gnutella</a:t>
            </a:r>
            <a:r>
              <a:rPr kumimoji="1" lang="en-US" altLang="en-US" sz="2400" b="0" i="1" u="none" strike="noStrike" kern="0" cap="none" spc="0" normalizeH="0" baseline="0" noProof="0" dirty="0">
                <a:ln>
                  <a:noFill/>
                </a:ln>
                <a:solidFill>
                  <a:srgbClr val="000000"/>
                </a:solidFill>
                <a:effectLst/>
                <a:uLnTx/>
                <a:uFillTx/>
                <a:ea typeface="MS PGothic" pitchFamily="34" charset="-128"/>
              </a:rPr>
              <a:t>, </a:t>
            </a:r>
            <a:r>
              <a:rPr kumimoji="1" lang="en-US" altLang="en-US" sz="2400" b="1" i="0" u="none" strike="noStrike" kern="0" cap="none" spc="0" normalizeH="0" baseline="0" noProof="0" dirty="0">
                <a:ln>
                  <a:noFill/>
                </a:ln>
                <a:solidFill>
                  <a:srgbClr val="3366FF"/>
                </a:solidFill>
                <a:effectLst/>
                <a:uLnTx/>
                <a:uFillTx/>
                <a:ea typeface="MS PGothic" pitchFamily="34" charset="-128"/>
              </a:rPr>
              <a:t>Voice over IP </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en-US" sz="2400" b="1" i="0" u="none" strike="noStrike" kern="0" cap="none" spc="0" normalizeH="0" baseline="0" noProof="0" dirty="0">
                <a:ln>
                  <a:noFill/>
                </a:ln>
                <a:solidFill>
                  <a:srgbClr val="3366FF"/>
                </a:solidFill>
                <a:effectLst/>
                <a:uLnTx/>
                <a:uFillTx/>
                <a:ea typeface="MS PGothic" pitchFamily="34" charset="-128"/>
              </a:rPr>
              <a:t>VoIP</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en-US" sz="2400" b="0" i="1" u="none" strike="noStrike" kern="0" cap="none" spc="0" normalizeH="0" baseline="0" noProof="0" dirty="0">
                <a:ln>
                  <a:noFill/>
                </a:ln>
                <a:solidFill>
                  <a:srgbClr val="000000"/>
                </a:solidFill>
                <a:effectLst/>
                <a:uLnTx/>
                <a:uFillTx/>
                <a:ea typeface="MS PGothic" pitchFamily="34" charset="-128"/>
              </a:rPr>
              <a:t> </a:t>
            </a:r>
            <a:r>
              <a:rPr kumimoji="1" lang="en-US" altLang="en-US" sz="2400" b="0" i="0" u="none" strike="noStrike" kern="0" cap="none" spc="0" normalizeH="0" baseline="0" noProof="0" dirty="0">
                <a:ln>
                  <a:noFill/>
                </a:ln>
                <a:solidFill>
                  <a:srgbClr val="000000"/>
                </a:solidFill>
                <a:effectLst/>
                <a:uLnTx/>
                <a:uFillTx/>
                <a:ea typeface="MS PGothic" pitchFamily="34" charset="-128"/>
              </a:rPr>
              <a:t>such as Skype </a:t>
            </a:r>
          </a:p>
        </p:txBody>
      </p:sp>
      <p:pic>
        <p:nvPicPr>
          <p:cNvPr id="3" name="Picture 1" descr="1_19.pdf">
            <a:extLst>
              <a:ext uri="{FF2B5EF4-FFF2-40B4-BE49-F238E27FC236}">
                <a16:creationId xmlns:a16="http://schemas.microsoft.com/office/drawing/2014/main" id="{09292D8C-88F8-47BE-A820-7DF2B47308A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00751" y="1683413"/>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12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Virtualization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283352" y="1482149"/>
            <a:ext cx="9664391" cy="542917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Allows operating systems to run applications within other OSes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Vast and growing industry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Emulation</a:t>
            </a:r>
            <a:r>
              <a:rPr kumimoji="1" lang="en-US" altLang="en-US" sz="2400" b="0" i="0" u="none" strike="noStrike" kern="0" cap="none" spc="0" normalizeH="0" baseline="0" noProof="0" dirty="0">
                <a:ln>
                  <a:noFill/>
                </a:ln>
                <a:solidFill>
                  <a:srgbClr val="000000"/>
                </a:solidFill>
                <a:effectLst/>
                <a:uLnTx/>
                <a:uFillTx/>
                <a:ea typeface="MS PGothic" pitchFamily="34" charset="-128"/>
              </a:rPr>
              <a:t> used when source CPU type different from target type (i.e. PowerPC to Intel x86)</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Generally slowest method</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When computer language not compiled to native code – </a:t>
            </a:r>
            <a:r>
              <a:rPr kumimoji="1" lang="en-US" altLang="en-US" sz="2400" b="1" i="0" u="none" strike="noStrike" kern="0" cap="none" spc="0" normalizeH="0" baseline="0" noProof="0" dirty="0">
                <a:ln>
                  <a:noFill/>
                </a:ln>
                <a:solidFill>
                  <a:srgbClr val="3366FF"/>
                </a:solidFill>
                <a:effectLst/>
                <a:uLnTx/>
                <a:uFillTx/>
                <a:ea typeface="MS PGothic" pitchFamily="34" charset="-128"/>
              </a:rPr>
              <a:t>Interpretation</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Virtualization</a:t>
            </a:r>
            <a:r>
              <a:rPr kumimoji="1" lang="en-US" altLang="en-US" sz="2400" b="0" i="0" u="none" strike="noStrike" kern="0" cap="none" spc="0" normalizeH="0" baseline="0" noProof="0" dirty="0">
                <a:ln>
                  <a:noFill/>
                </a:ln>
                <a:solidFill>
                  <a:srgbClr val="000000"/>
                </a:solidFill>
                <a:effectLst/>
                <a:uLnTx/>
                <a:uFillTx/>
                <a:ea typeface="MS PGothic" pitchFamily="34" charset="-128"/>
              </a:rPr>
              <a:t> – OS natively compiled for CPU, running </a:t>
            </a:r>
            <a:r>
              <a:rPr kumimoji="1" lang="en-US" altLang="en-US" sz="2400" b="1" i="0" u="none" strike="noStrike" kern="0" cap="none" spc="0" normalizeH="0" baseline="0" noProof="0" dirty="0">
                <a:ln>
                  <a:noFill/>
                </a:ln>
                <a:solidFill>
                  <a:srgbClr val="3366FF"/>
                </a:solidFill>
                <a:effectLst/>
                <a:uLnTx/>
                <a:uFillTx/>
                <a:ea typeface="MS PGothic" pitchFamily="34" charset="-128"/>
              </a:rPr>
              <a:t>guest</a:t>
            </a:r>
            <a:r>
              <a:rPr kumimoji="1" lang="en-US" altLang="en-US" sz="2400" b="0" i="0" u="none" strike="noStrike" kern="0" cap="none" spc="0" normalizeH="0" baseline="0" noProof="0" dirty="0">
                <a:ln>
                  <a:noFill/>
                </a:ln>
                <a:solidFill>
                  <a:srgbClr val="000000"/>
                </a:solidFill>
                <a:effectLst/>
                <a:uLnTx/>
                <a:uFillTx/>
                <a:ea typeface="MS PGothic" pitchFamily="34" charset="-128"/>
              </a:rPr>
              <a:t> OSes  also natively compiled </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Consider VMware running </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WinXP</a:t>
            </a:r>
            <a:r>
              <a:rPr kumimoji="1" lang="en-US" altLang="en-US" sz="2400" b="0" i="0" u="none" strike="noStrike" kern="0" cap="none" spc="0" normalizeH="0" baseline="0" noProof="0" dirty="0">
                <a:ln>
                  <a:noFill/>
                </a:ln>
                <a:solidFill>
                  <a:srgbClr val="000000"/>
                </a:solidFill>
                <a:effectLst/>
                <a:uLnTx/>
                <a:uFillTx/>
                <a:ea typeface="MS PGothic" pitchFamily="34" charset="-128"/>
              </a:rPr>
              <a:t> guests, each running applications, all on native </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WinXP</a:t>
            </a:r>
            <a:r>
              <a:rPr kumimoji="1" lang="en-US" altLang="en-US" sz="2400" b="0" i="0" u="none" strike="noStrike" kern="0" cap="none" spc="0" normalizeH="0" baseline="0" noProof="0" dirty="0">
                <a:ln>
                  <a:noFill/>
                </a:ln>
                <a:solidFill>
                  <a:srgbClr val="000000"/>
                </a:solidFill>
                <a:effectLst/>
                <a:uLnTx/>
                <a:uFillTx/>
                <a:ea typeface="MS PGothic" pitchFamily="34" charset="-128"/>
              </a:rPr>
              <a:t> </a:t>
            </a:r>
            <a:r>
              <a:rPr kumimoji="1" lang="en-US" altLang="en-US" sz="2400" b="1" i="0" u="none" strike="noStrike" kern="0" cap="none" spc="0" normalizeH="0" baseline="0" noProof="0" dirty="0">
                <a:ln>
                  <a:noFill/>
                </a:ln>
                <a:solidFill>
                  <a:srgbClr val="3366FF"/>
                </a:solidFill>
                <a:effectLst/>
                <a:uLnTx/>
                <a:uFillTx/>
                <a:ea typeface="MS PGothic" pitchFamily="34" charset="-128"/>
              </a:rPr>
              <a:t>host</a:t>
            </a:r>
            <a:r>
              <a:rPr kumimoji="1" lang="en-US" altLang="en-US" sz="2400" b="0" i="0" u="none" strike="noStrike" kern="0" cap="none" spc="0" normalizeH="0" baseline="0" noProof="0" dirty="0">
                <a:ln>
                  <a:noFill/>
                </a:ln>
                <a:solidFill>
                  <a:srgbClr val="000000"/>
                </a:solidFill>
                <a:effectLst/>
                <a:uLnTx/>
                <a:uFillTx/>
                <a:ea typeface="MS PGothic" pitchFamily="34" charset="-128"/>
              </a:rPr>
              <a:t> OS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VMM</a:t>
            </a:r>
            <a:r>
              <a:rPr kumimoji="1" lang="en-US" altLang="en-US" sz="2400" b="0" i="0" u="none" strike="noStrike" kern="0" cap="none" spc="0" normalizeH="0" baseline="0" noProof="0" dirty="0">
                <a:ln>
                  <a:noFill/>
                </a:ln>
                <a:solidFill>
                  <a:srgbClr val="000000"/>
                </a:solidFill>
                <a:effectLst/>
                <a:uLnTx/>
                <a:uFillTx/>
                <a:ea typeface="MS PGothic" pitchFamily="34" charset="-128"/>
              </a:rPr>
              <a:t> (virtual machine Manager) provides virtualization services</a:t>
            </a:r>
          </a:p>
        </p:txBody>
      </p:sp>
    </p:spTree>
    <p:extLst>
      <p:ext uri="{BB962C8B-B14F-4D97-AF65-F5344CB8AC3E}">
        <p14:creationId xmlns:p14="http://schemas.microsoft.com/office/powerpoint/2010/main" val="3614337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Virtualization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283353" y="1482149"/>
            <a:ext cx="9317848" cy="456124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Use cases involve laptops and desktops running multiple OSes for exploration or compatibility</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Apple laptop running Mac OS X host, Windows as a guest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Developing apps for multiple OSes without having multiple systems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QA testing applications without having multiple systems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Executing and managing compute environments within data centers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VMM can run natively, in which case they are also the host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There is no general purpose host then (VMware ESX and Citrix </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XenServer</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p>
        </p:txBody>
      </p:sp>
    </p:spTree>
    <p:extLst>
      <p:ext uri="{BB962C8B-B14F-4D97-AF65-F5344CB8AC3E}">
        <p14:creationId xmlns:p14="http://schemas.microsoft.com/office/powerpoint/2010/main" val="183484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Virtualization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A98EC2C-AC8C-4749-BEF5-8B2BE8DEAA0B}"/>
              </a:ext>
            </a:extLst>
          </p:cNvPr>
          <p:cNvPicPr>
            <a:picLocks noChangeAspect="1"/>
          </p:cNvPicPr>
          <p:nvPr/>
        </p:nvPicPr>
        <p:blipFill>
          <a:blip r:embed="rId4">
            <a:duotone>
              <a:prstClr val="black"/>
              <a:schemeClr val="accent5">
                <a:tint val="45000"/>
                <a:satMod val="400000"/>
              </a:schemeClr>
            </a:duotone>
          </a:blip>
          <a:stretch>
            <a:fillRect/>
          </a:stretch>
        </p:blipFill>
        <p:spPr>
          <a:xfrm>
            <a:off x="6023101" y="1865834"/>
            <a:ext cx="3643413" cy="2301845"/>
          </a:xfrm>
          <a:prstGeom prst="rect">
            <a:avLst/>
          </a:prstGeom>
          <a:blipFill>
            <a:blip r:embed="rId5">
              <a:duotone>
                <a:prstClr val="black"/>
                <a:schemeClr val="accent5">
                  <a:tint val="45000"/>
                  <a:satMod val="400000"/>
                </a:schemeClr>
              </a:duotone>
            </a:blip>
            <a:tile tx="0" ty="0" sx="100000" sy="100000" flip="none" algn="tl"/>
          </a:blipFill>
          <a:effectLst>
            <a:glow rad="127000">
              <a:schemeClr val="accent1">
                <a:lumMod val="60000"/>
                <a:lumOff val="40000"/>
              </a:schemeClr>
            </a:glow>
          </a:effectLst>
        </p:spPr>
      </p:pic>
      <p:pic>
        <p:nvPicPr>
          <p:cNvPr id="7" name="Picture 1" descr="1_20.pdf">
            <a:extLst>
              <a:ext uri="{FF2B5EF4-FFF2-40B4-BE49-F238E27FC236}">
                <a16:creationId xmlns:a16="http://schemas.microsoft.com/office/drawing/2014/main" id="{B6B76B82-A6DA-4EBC-BC42-844C3CEF32C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7318" y="1865834"/>
            <a:ext cx="5300700" cy="40940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91CCF38-0D2E-4C1D-90FE-AE9CCA1828C6}"/>
              </a:ext>
            </a:extLst>
          </p:cNvPr>
          <p:cNvPicPr>
            <a:picLocks noChangeAspect="1"/>
          </p:cNvPicPr>
          <p:nvPr/>
        </p:nvPicPr>
        <p:blipFill>
          <a:blip r:embed="rId7"/>
          <a:stretch>
            <a:fillRect/>
          </a:stretch>
        </p:blipFill>
        <p:spPr>
          <a:xfrm>
            <a:off x="0" y="6605760"/>
            <a:ext cx="3005588" cy="280440"/>
          </a:xfrm>
          <a:prstGeom prst="rect">
            <a:avLst/>
          </a:prstGeom>
        </p:spPr>
      </p:pic>
    </p:spTree>
    <p:extLst>
      <p:ext uri="{BB962C8B-B14F-4D97-AF65-F5344CB8AC3E}">
        <p14:creationId xmlns:p14="http://schemas.microsoft.com/office/powerpoint/2010/main" val="1277586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Cloud Computing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30629" y="1482149"/>
            <a:ext cx="8980714" cy="4845942"/>
          </a:xfrm>
          <a:prstGeom prst="rect">
            <a:avLst/>
          </a:prstGeom>
          <a:noFill/>
        </p:spPr>
        <p:txBody>
          <a:bodyPr wrap="square">
            <a:spAutoFit/>
          </a:bodyPr>
          <a:lstStyle/>
          <a:p>
            <a:pPr marL="342900" marR="0" lvl="0" indent="-342900" algn="l" defTabSz="914400" rtl="0" eaLnBrk="0" fontAlgn="base" latinLnBrk="0" hangingPunct="0">
              <a:lnSpc>
                <a:spcPct val="100000"/>
              </a:lnSpc>
              <a:spcBef>
                <a:spcPts val="3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Delivers computing, storage, even apps as a service across a network</a:t>
            </a:r>
          </a:p>
          <a:p>
            <a:pPr marL="342900" marR="0" lvl="0" indent="-342900" algn="l" defTabSz="914400" rtl="0" eaLnBrk="0" fontAlgn="base" latinLnBrk="0" hangingPunct="0">
              <a:lnSpc>
                <a:spcPct val="100000"/>
              </a:lnSpc>
              <a:spcBef>
                <a:spcPts val="3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Logical extension of virtualization because it uses virtualization as the base for it functionality.</a:t>
            </a:r>
          </a:p>
          <a:p>
            <a:pPr marL="742950" marR="0" lvl="1" indent="-285750" algn="l" defTabSz="914400" rtl="0" eaLnBrk="0" fontAlgn="base" latinLnBrk="0" hangingPunct="0">
              <a:lnSpc>
                <a:spcPct val="100000"/>
              </a:lnSpc>
              <a:spcBef>
                <a:spcPts val="3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Amazon </a:t>
            </a:r>
            <a:r>
              <a:rPr kumimoji="1" lang="en-US" altLang="en-US" sz="2400" b="1" i="0" u="none" strike="noStrike" kern="0" cap="none" spc="0" normalizeH="0" baseline="0" noProof="0" dirty="0">
                <a:ln>
                  <a:noFill/>
                </a:ln>
                <a:solidFill>
                  <a:srgbClr val="3366FF"/>
                </a:solidFill>
                <a:effectLst/>
                <a:uLnTx/>
                <a:uFillTx/>
                <a:ea typeface="MS PGothic" pitchFamily="34" charset="-128"/>
              </a:rPr>
              <a:t>EC2</a:t>
            </a:r>
            <a:r>
              <a:rPr kumimoji="1" lang="en-US" altLang="en-US" sz="2400" b="0" i="0" u="none" strike="noStrike" kern="0" cap="none" spc="0" normalizeH="0" baseline="0" noProof="0" dirty="0">
                <a:ln>
                  <a:noFill/>
                </a:ln>
                <a:solidFill>
                  <a:srgbClr val="000000"/>
                </a:solidFill>
                <a:effectLst/>
                <a:uLnTx/>
                <a:uFillTx/>
                <a:ea typeface="MS PGothic" pitchFamily="34" charset="-128"/>
              </a:rPr>
              <a:t>  has thousands of servers, millions of virtual machines, petabytes of storage available across the Internet, pay based on usage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Many types</a:t>
            </a:r>
          </a:p>
          <a:p>
            <a:pPr marL="742950" marR="0" lvl="1" indent="-285750" algn="l" defTabSz="914400" rtl="0" eaLnBrk="0" fontAlgn="base" latinLnBrk="0" hangingPunct="0">
              <a:lnSpc>
                <a:spcPct val="100000"/>
              </a:lnSpc>
              <a:spcBef>
                <a:spcPts val="300"/>
              </a:spcBef>
              <a:spcAft>
                <a:spcPct val="0"/>
              </a:spcAft>
              <a:buClr>
                <a:srgbClr val="CC6600"/>
              </a:buClr>
              <a:buSzPct val="80000"/>
              <a:buFont typeface="Monotype Sorts" pitchFamily="-84" charset="2"/>
              <a:buChar char="l"/>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Public cloud </a:t>
            </a:r>
            <a:r>
              <a:rPr kumimoji="1" lang="en-US" altLang="en-US" sz="2400" b="0" i="0" u="none" strike="noStrike" kern="0" cap="none" spc="0" normalizeH="0" baseline="0" noProof="0" dirty="0">
                <a:ln>
                  <a:noFill/>
                </a:ln>
                <a:solidFill>
                  <a:srgbClr val="000000"/>
                </a:solidFill>
                <a:effectLst/>
                <a:uLnTx/>
                <a:uFillTx/>
                <a:ea typeface="MS PGothic" pitchFamily="34" charset="-128"/>
              </a:rPr>
              <a:t>– available via Internet to anyone willing to pay</a:t>
            </a:r>
          </a:p>
          <a:p>
            <a:pPr marL="742950" marR="0" lvl="1" indent="-285750" algn="l" defTabSz="914400" rtl="0" eaLnBrk="0" fontAlgn="base" latinLnBrk="0" hangingPunct="0">
              <a:lnSpc>
                <a:spcPct val="100000"/>
              </a:lnSpc>
              <a:spcBef>
                <a:spcPts val="300"/>
              </a:spcBef>
              <a:spcAft>
                <a:spcPct val="0"/>
              </a:spcAft>
              <a:buClr>
                <a:srgbClr val="CC6600"/>
              </a:buClr>
              <a:buSzPct val="80000"/>
              <a:buFont typeface="Monotype Sorts" pitchFamily="-84" charset="2"/>
              <a:buChar char="l"/>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Private cloud </a:t>
            </a:r>
            <a:r>
              <a:rPr kumimoji="1" lang="en-US" altLang="en-US" sz="2400" b="0" i="0" u="none" strike="noStrike" kern="0" cap="none" spc="0" normalizeH="0" baseline="0" noProof="0" dirty="0">
                <a:ln>
                  <a:noFill/>
                </a:ln>
                <a:solidFill>
                  <a:srgbClr val="000000"/>
                </a:solidFill>
                <a:effectLst/>
                <a:uLnTx/>
                <a:uFillTx/>
                <a:ea typeface="MS PGothic" pitchFamily="34" charset="-128"/>
              </a:rPr>
              <a:t>– run by a company for the company’s own use</a:t>
            </a:r>
          </a:p>
          <a:p>
            <a:pPr marL="742950" marR="0" lvl="1" indent="-285750" algn="l" defTabSz="914400" rtl="0" eaLnBrk="0" fontAlgn="base" latinLnBrk="0" hangingPunct="0">
              <a:lnSpc>
                <a:spcPct val="100000"/>
              </a:lnSpc>
              <a:spcBef>
                <a:spcPts val="300"/>
              </a:spcBef>
              <a:spcAft>
                <a:spcPct val="0"/>
              </a:spcAft>
              <a:buClr>
                <a:srgbClr val="CC6600"/>
              </a:buClr>
              <a:buSzPct val="80000"/>
              <a:buFont typeface="Monotype Sorts" pitchFamily="-84" charset="2"/>
              <a:buChar char="l"/>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Hybrid cloud </a:t>
            </a:r>
            <a:r>
              <a:rPr kumimoji="1" lang="en-US" altLang="en-US" sz="2400" b="0" i="0" u="none" strike="noStrike" kern="0" cap="none" spc="0" normalizeH="0" baseline="0" noProof="0" dirty="0">
                <a:ln>
                  <a:noFill/>
                </a:ln>
                <a:solidFill>
                  <a:srgbClr val="000000"/>
                </a:solidFill>
                <a:effectLst/>
                <a:uLnTx/>
                <a:uFillTx/>
                <a:ea typeface="MS PGothic" pitchFamily="34" charset="-128"/>
              </a:rPr>
              <a:t>– includes both public and private cloud components</a:t>
            </a:r>
          </a:p>
        </p:txBody>
      </p:sp>
    </p:spTree>
    <p:extLst>
      <p:ext uri="{BB962C8B-B14F-4D97-AF65-F5344CB8AC3E}">
        <p14:creationId xmlns:p14="http://schemas.microsoft.com/office/powerpoint/2010/main" val="2704135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Cloud Computing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30629" y="1482149"/>
            <a:ext cx="8850085" cy="2385268"/>
          </a:xfrm>
          <a:prstGeom prst="rect">
            <a:avLst/>
          </a:prstGeom>
          <a:noFill/>
        </p:spPr>
        <p:txBody>
          <a:bodyPr wrap="square">
            <a:spAutoFit/>
          </a:bodyPr>
          <a:lstStyle/>
          <a:p>
            <a:pPr marL="742950" marR="0" lvl="1" indent="-285750" algn="l" defTabSz="914400" rtl="0" eaLnBrk="0" fontAlgn="base" latinLnBrk="0" hangingPunct="0">
              <a:lnSpc>
                <a:spcPct val="100000"/>
              </a:lnSpc>
              <a:spcBef>
                <a:spcPts val="3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Software as a Service (</a:t>
            </a:r>
            <a:r>
              <a:rPr kumimoji="1" lang="en-US" altLang="en-US" sz="2400" b="1" i="0" u="none" strike="noStrike" kern="0" cap="none" spc="0" normalizeH="0" baseline="0" noProof="0" dirty="0">
                <a:ln>
                  <a:noFill/>
                </a:ln>
                <a:solidFill>
                  <a:srgbClr val="3366FF"/>
                </a:solidFill>
                <a:effectLst/>
                <a:uLnTx/>
                <a:uFillTx/>
                <a:ea typeface="MS PGothic" pitchFamily="34" charset="-128"/>
              </a:rPr>
              <a:t>SaaS</a:t>
            </a:r>
            <a:r>
              <a:rPr kumimoji="1" lang="en-US" altLang="en-US" sz="2400" b="0" i="0" u="none" strike="noStrike" kern="0" cap="none" spc="0" normalizeH="0" baseline="0" noProof="0" dirty="0">
                <a:ln>
                  <a:noFill/>
                </a:ln>
                <a:solidFill>
                  <a:srgbClr val="000000"/>
                </a:solidFill>
                <a:effectLst/>
                <a:uLnTx/>
                <a:uFillTx/>
                <a:ea typeface="MS PGothic" pitchFamily="34" charset="-128"/>
              </a:rPr>
              <a:t>) – one or more applications available via the Internet (i.e., word processor)</a:t>
            </a:r>
          </a:p>
          <a:p>
            <a:pPr marL="742950" marR="0" lvl="1" indent="-285750" algn="l" defTabSz="914400" rtl="0" eaLnBrk="0" fontAlgn="base" latinLnBrk="0" hangingPunct="0">
              <a:lnSpc>
                <a:spcPct val="100000"/>
              </a:lnSpc>
              <a:spcBef>
                <a:spcPts val="3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Platform as a Service (</a:t>
            </a:r>
            <a:r>
              <a:rPr kumimoji="1" lang="en-US" altLang="en-US" sz="2400" b="1" i="0" u="none" strike="noStrike" kern="0" cap="none" spc="0" normalizeH="0" baseline="0" noProof="0" dirty="0">
                <a:ln>
                  <a:noFill/>
                </a:ln>
                <a:solidFill>
                  <a:srgbClr val="3366FF"/>
                </a:solidFill>
                <a:effectLst/>
                <a:uLnTx/>
                <a:uFillTx/>
                <a:ea typeface="MS PGothic" pitchFamily="34" charset="-128"/>
              </a:rPr>
              <a:t>PaaS</a:t>
            </a:r>
            <a:r>
              <a:rPr kumimoji="1" lang="en-US" altLang="en-US" sz="2400" b="0" i="0" u="none" strike="noStrike" kern="0" cap="none" spc="0" normalizeH="0" baseline="0" noProof="0" dirty="0">
                <a:ln>
                  <a:noFill/>
                </a:ln>
                <a:solidFill>
                  <a:srgbClr val="000000"/>
                </a:solidFill>
                <a:effectLst/>
                <a:uLnTx/>
                <a:uFillTx/>
                <a:ea typeface="MS PGothic" pitchFamily="34" charset="-128"/>
              </a:rPr>
              <a:t>) – software stack ready for application use via the Internet (i.e., a database server)</a:t>
            </a:r>
          </a:p>
          <a:p>
            <a:pPr marL="742950" marR="0" lvl="1" indent="-285750" algn="l" defTabSz="914400" rtl="0" eaLnBrk="0" fontAlgn="base" latinLnBrk="0" hangingPunct="0">
              <a:lnSpc>
                <a:spcPct val="100000"/>
              </a:lnSpc>
              <a:spcBef>
                <a:spcPts val="3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Infrastructure as a Service (</a:t>
            </a:r>
            <a:r>
              <a:rPr kumimoji="1" lang="en-US" altLang="en-US" sz="2400" b="1" i="0" u="none" strike="noStrike" kern="0" cap="none" spc="0" normalizeH="0" baseline="0" noProof="0" dirty="0">
                <a:ln>
                  <a:noFill/>
                </a:ln>
                <a:solidFill>
                  <a:srgbClr val="3366FF"/>
                </a:solidFill>
                <a:effectLst/>
                <a:uLnTx/>
                <a:uFillTx/>
                <a:ea typeface="MS PGothic" pitchFamily="34" charset="-128"/>
              </a:rPr>
              <a:t>IaaS</a:t>
            </a:r>
            <a:r>
              <a:rPr kumimoji="1" lang="en-US" altLang="en-US" sz="2400" b="0" i="0" u="none" strike="noStrike" kern="0" cap="none" spc="0" normalizeH="0" baseline="0" noProof="0" dirty="0">
                <a:ln>
                  <a:noFill/>
                </a:ln>
                <a:solidFill>
                  <a:srgbClr val="000000"/>
                </a:solidFill>
                <a:effectLst/>
                <a:uLnTx/>
                <a:uFillTx/>
                <a:ea typeface="MS PGothic" pitchFamily="34" charset="-128"/>
              </a:rPr>
              <a:t>) – servers or storage available over Internet (i.e., storage available for backup use)</a:t>
            </a:r>
          </a:p>
        </p:txBody>
      </p:sp>
    </p:spTree>
    <p:extLst>
      <p:ext uri="{BB962C8B-B14F-4D97-AF65-F5344CB8AC3E}">
        <p14:creationId xmlns:p14="http://schemas.microsoft.com/office/powerpoint/2010/main" val="3208404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Cloud Computing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30629" y="1482149"/>
            <a:ext cx="8850085" cy="1828193"/>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Cloud computing environments composed of traditional OSes, plus VMMs, plus cloud management tools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Internet connectivity requires security like firewalls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Load balancers spread traffic across multiple applications</a:t>
            </a:r>
          </a:p>
        </p:txBody>
      </p:sp>
      <p:pic>
        <p:nvPicPr>
          <p:cNvPr id="2" name="Picture 1" descr="1_21.pdf">
            <a:extLst>
              <a:ext uri="{FF2B5EF4-FFF2-40B4-BE49-F238E27FC236}">
                <a16:creationId xmlns:a16="http://schemas.microsoft.com/office/drawing/2014/main" id="{67D688D9-C242-4E28-8570-874D7E81DF4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55270" y="3345035"/>
            <a:ext cx="5959929"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488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Slides Credits for all PPTs of this course </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253954" y="1697888"/>
            <a:ext cx="840744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The slides/diagrams in this course are an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adaptation</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combination</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and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enhancement</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of material from the following resources and persons: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Slides of Operating System Concepts, Abraham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Silberschatz</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Peter Baer Galvin, Greg Gagne -  9</a:t>
            </a:r>
            <a:r>
              <a:rPr kumimoji="0" lang="en-US"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edition 2013 and some slides from 10</a:t>
            </a:r>
            <a:r>
              <a:rPr kumimoji="0" lang="en-US"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edition 2018</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conceptual text and diagram from </a:t>
            </a:r>
            <a:r>
              <a:rPr kumimoji="0" lang="en-IN" altLang="en-US" sz="2400" b="0" i="0" u="none" strike="noStrike" kern="1200" cap="none" spc="0" normalizeH="0" baseline="0" noProof="0" dirty="0">
                <a:ln>
                  <a:noFill/>
                </a:ln>
                <a:solidFill>
                  <a:prstClr val="black"/>
                </a:solidFill>
                <a:effectLst/>
                <a:uLnTx/>
                <a:uFillTx/>
                <a:latin typeface="Calibri"/>
                <a:ea typeface="+mn-ea"/>
                <a:cs typeface="+mn-cs"/>
              </a:rPr>
              <a:t>Operating Systems - Internals and Design Principles, William Stallings, 9</a:t>
            </a:r>
            <a:r>
              <a:rPr kumimoji="0" lang="en-IN"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IN" altLang="en-US" sz="2400" b="0" i="0" u="none" strike="noStrike" kern="1200" cap="none" spc="0" normalizeH="0" baseline="0" noProof="0" dirty="0">
                <a:ln>
                  <a:noFill/>
                </a:ln>
                <a:solidFill>
                  <a:prstClr val="black"/>
                </a:solidFill>
                <a:effectLst/>
                <a:uLnTx/>
                <a:uFillTx/>
                <a:latin typeface="Calibri"/>
                <a:ea typeface="+mn-ea"/>
                <a:cs typeface="+mn-cs"/>
              </a:rPr>
              <a:t> edition 2018</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presentation transcripts from A. Frank – P. Weisberg</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conceptual text from Operating Systems: Three Easy Pieces,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Remzi</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Arpaci-Dusseau</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Andrea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Arpaci</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Dusseau</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spTree>
    <p:extLst>
      <p:ext uri="{BB962C8B-B14F-4D97-AF65-F5344CB8AC3E}">
        <p14:creationId xmlns:p14="http://schemas.microsoft.com/office/powerpoint/2010/main" val="2246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Real-Time Embedded Systems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30629" y="1482149"/>
            <a:ext cx="8605157" cy="4321183"/>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Real-time embedded systems most prevalent form of computers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Vary considerable, special purpose, limited purpose OS,    </a:t>
            </a:r>
            <a:r>
              <a:rPr kumimoji="1" lang="en-US" altLang="en-US" sz="2400" b="1" i="0" u="none" strike="noStrike" kern="0" cap="none" spc="0" normalizeH="0" baseline="0" noProof="0" dirty="0">
                <a:ln>
                  <a:noFill/>
                </a:ln>
                <a:solidFill>
                  <a:srgbClr val="3366FF"/>
                </a:solidFill>
                <a:effectLst/>
                <a:uLnTx/>
                <a:uFillTx/>
                <a:ea typeface="MS PGothic" pitchFamily="34" charset="-128"/>
              </a:rPr>
              <a:t>real-time OS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Use expanding</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Many other special computing environments as well</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Some have OSes, some perform tasks without an OS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Real-time OS has well-defined fixed time constraints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Processing </a:t>
            </a:r>
            <a:r>
              <a:rPr kumimoji="1" lang="en-US" altLang="en-US" sz="2400" b="1" i="1" u="none" strike="noStrike" kern="0" cap="none" spc="0" normalizeH="0" baseline="0" noProof="0" dirty="0">
                <a:ln>
                  <a:noFill/>
                </a:ln>
                <a:solidFill>
                  <a:srgbClr val="000000"/>
                </a:solidFill>
                <a:effectLst/>
                <a:uLnTx/>
                <a:uFillTx/>
                <a:ea typeface="MS PGothic" pitchFamily="34" charset="-128"/>
              </a:rPr>
              <a:t>must</a:t>
            </a:r>
            <a:r>
              <a:rPr kumimoji="1" lang="en-US" altLang="en-US" sz="2400" b="0" i="0" u="none" strike="noStrike" kern="0" cap="none" spc="0" normalizeH="0" baseline="0" noProof="0" dirty="0">
                <a:ln>
                  <a:noFill/>
                </a:ln>
                <a:solidFill>
                  <a:srgbClr val="000000"/>
                </a:solidFill>
                <a:effectLst/>
                <a:uLnTx/>
                <a:uFillTx/>
                <a:ea typeface="MS PGothic" pitchFamily="34" charset="-128"/>
              </a:rPr>
              <a:t> be done within constraint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Correct operation only if constraints met</a:t>
            </a:r>
          </a:p>
        </p:txBody>
      </p:sp>
    </p:spTree>
    <p:extLst>
      <p:ext uri="{BB962C8B-B14F-4D97-AF65-F5344CB8AC3E}">
        <p14:creationId xmlns:p14="http://schemas.microsoft.com/office/powerpoint/2010/main" val="2890323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venkateshprasad@pes.edu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Venkatesh Prasad</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Operating systems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Kernel Data Structures</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830997"/>
          </a:xfrm>
          <a:prstGeom prst="rect">
            <a:avLst/>
          </a:prstGeom>
        </p:spPr>
        <p:txBody>
          <a:bodyPr wrap="square">
            <a:spAutoFit/>
          </a:bodyPr>
          <a:lstStyle/>
          <a:p>
            <a:r>
              <a:rPr lang="en-US" sz="2400" b="1" dirty="0"/>
              <a:t>Venkatesh Prasad</a:t>
            </a:r>
            <a:endParaRPr lang="en-IN" sz="2400" b="1" dirty="0"/>
          </a:p>
          <a:p>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Lists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5B28756-8E29-4C94-830F-10C4B3A01ECC}"/>
              </a:ext>
            </a:extLst>
          </p:cNvPr>
          <p:cNvSpPr txBox="1"/>
          <p:nvPr/>
        </p:nvSpPr>
        <p:spPr>
          <a:xfrm>
            <a:off x="393109" y="1497213"/>
            <a:ext cx="8734561" cy="960263"/>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35000"/>
              </a:spcBef>
              <a:spcAft>
                <a:spcPct val="0"/>
              </a:spcAft>
              <a:buClr>
                <a:srgbClr val="993300"/>
              </a:buClr>
              <a:buSzPct val="90000"/>
              <a:buFont typeface="Arial" panose="020B0604020202020204" pitchFamily="34" charset="0"/>
              <a:buChar char="•"/>
              <a:tabLst/>
              <a:defRPr/>
            </a:pPr>
            <a:r>
              <a:rPr kumimoji="1" lang="en-US" sz="2400" b="0" i="0" u="none" strike="noStrike" kern="0" cap="none" spc="0" normalizeH="0" baseline="0" noProof="0" dirty="0">
                <a:ln>
                  <a:noFill/>
                </a:ln>
                <a:solidFill>
                  <a:srgbClr val="000000"/>
                </a:solidFill>
                <a:effectLst/>
                <a:uLnTx/>
                <a:uFillTx/>
                <a:ea typeface="ＭＳ Ｐゴシック" charset="-128"/>
              </a:rPr>
              <a:t>Standard programming data structures are used extensively in OS</a:t>
            </a:r>
          </a:p>
          <a:p>
            <a:pPr marR="0" lvl="0" algn="l" defTabSz="914400" rtl="0" eaLnBrk="0" fontAlgn="base" latinLnBrk="0" hangingPunct="0">
              <a:lnSpc>
                <a:spcPct val="100000"/>
              </a:lnSpc>
              <a:spcBef>
                <a:spcPct val="35000"/>
              </a:spcBef>
              <a:spcAft>
                <a:spcPct val="0"/>
              </a:spcAft>
              <a:buClr>
                <a:srgbClr val="993300"/>
              </a:buClr>
              <a:buSzPct val="90000"/>
              <a:tabLst/>
              <a:defRPr/>
            </a:pPr>
            <a:r>
              <a:rPr kumimoji="1" lang="en-US" sz="2400" b="1" i="1" u="none" strike="noStrike" kern="0" cap="none" spc="0" normalizeH="0" baseline="0" noProof="0" dirty="0">
                <a:ln>
                  <a:noFill/>
                </a:ln>
                <a:solidFill>
                  <a:srgbClr val="000000"/>
                </a:solidFill>
                <a:effectLst/>
                <a:uLnTx/>
                <a:uFillTx/>
                <a:ea typeface="ＭＳ Ｐゴシック" charset="-128"/>
              </a:rPr>
              <a:t>Singly linked list</a:t>
            </a:r>
          </a:p>
        </p:txBody>
      </p:sp>
      <p:pic>
        <p:nvPicPr>
          <p:cNvPr id="3" name="Picture 3" descr="1_13.pdf">
            <a:extLst>
              <a:ext uri="{FF2B5EF4-FFF2-40B4-BE49-F238E27FC236}">
                <a16:creationId xmlns:a16="http://schemas.microsoft.com/office/drawing/2014/main" id="{FA765C9C-20CB-4F32-B4D6-54F3CA93D6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7622" y="2421247"/>
            <a:ext cx="6932613" cy="779462"/>
          </a:xfrm>
          <a:prstGeom prst="rect">
            <a:avLst/>
          </a:prstGeom>
          <a:noFill/>
          <a:ln>
            <a:noFill/>
          </a:ln>
          <a:effectLst>
            <a:glow rad="25400">
              <a:schemeClr val="tx1">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0B5F54E2-F84E-415A-866D-CDCD03629EBE}"/>
              </a:ext>
            </a:extLst>
          </p:cNvPr>
          <p:cNvSpPr txBox="1"/>
          <p:nvPr/>
        </p:nvSpPr>
        <p:spPr>
          <a:xfrm>
            <a:off x="393111" y="3461502"/>
            <a:ext cx="6106886" cy="461665"/>
          </a:xfrm>
          <a:prstGeom prst="rect">
            <a:avLst/>
          </a:prstGeom>
          <a:noFill/>
        </p:spPr>
        <p:txBody>
          <a:bodyPr wrap="square">
            <a:spAutoFit/>
          </a:bodyPr>
          <a:lstStyle/>
          <a:p>
            <a:pPr marR="0" lvl="0" algn="l" defTabSz="914400" rtl="0" eaLnBrk="0" fontAlgn="base" latinLnBrk="0" hangingPunct="0">
              <a:lnSpc>
                <a:spcPct val="100000"/>
              </a:lnSpc>
              <a:spcBef>
                <a:spcPct val="35000"/>
              </a:spcBef>
              <a:spcAft>
                <a:spcPct val="0"/>
              </a:spcAft>
              <a:buClr>
                <a:srgbClr val="993300"/>
              </a:buClr>
              <a:buSzPct val="90000"/>
              <a:tabLst/>
              <a:defRPr/>
            </a:pPr>
            <a:r>
              <a:rPr kumimoji="1" lang="en-US" sz="2400" b="1" i="1" u="none" strike="noStrike" kern="0" cap="none" spc="0" normalizeH="0" baseline="0" noProof="0" dirty="0">
                <a:ln>
                  <a:noFill/>
                </a:ln>
                <a:solidFill>
                  <a:srgbClr val="000000"/>
                </a:solidFill>
                <a:effectLst/>
                <a:uLnTx/>
                <a:uFillTx/>
                <a:ea typeface="ＭＳ Ｐゴシック" charset="-128"/>
              </a:rPr>
              <a:t>Doubly linked list</a:t>
            </a:r>
          </a:p>
        </p:txBody>
      </p:sp>
      <p:pic>
        <p:nvPicPr>
          <p:cNvPr id="5" name="Picture 4" descr="1_14.pdf">
            <a:extLst>
              <a:ext uri="{FF2B5EF4-FFF2-40B4-BE49-F238E27FC236}">
                <a16:creationId xmlns:a16="http://schemas.microsoft.com/office/drawing/2014/main" id="{5106F932-172E-4A7A-91A7-1A348D78E17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7622" y="3925862"/>
            <a:ext cx="7026275" cy="949325"/>
          </a:xfrm>
          <a:prstGeom prst="rect">
            <a:avLst/>
          </a:prstGeom>
          <a:noFill/>
          <a:ln>
            <a:noFill/>
          </a:ln>
          <a:effectLst>
            <a:glow rad="25400">
              <a:schemeClr val="tx1">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560C09BB-3978-44B1-A5A9-DD670F66D136}"/>
              </a:ext>
            </a:extLst>
          </p:cNvPr>
          <p:cNvSpPr txBox="1"/>
          <p:nvPr/>
        </p:nvSpPr>
        <p:spPr>
          <a:xfrm>
            <a:off x="393111" y="5139477"/>
            <a:ext cx="6106886" cy="461665"/>
          </a:xfrm>
          <a:prstGeom prst="rect">
            <a:avLst/>
          </a:prstGeom>
          <a:noFill/>
        </p:spPr>
        <p:txBody>
          <a:bodyPr wrap="square">
            <a:spAutoFit/>
          </a:bodyPr>
          <a:lstStyle/>
          <a:p>
            <a:pPr>
              <a:defRPr/>
            </a:pPr>
            <a:r>
              <a:rPr lang="en-US" sz="2400" b="1" i="1" dirty="0">
                <a:ea typeface="ＭＳ Ｐゴシック" charset="-128"/>
              </a:rPr>
              <a:t>Circular linked list</a:t>
            </a:r>
          </a:p>
        </p:txBody>
      </p:sp>
      <p:pic>
        <p:nvPicPr>
          <p:cNvPr id="14" name="Picture 5" descr="1_15.pdf">
            <a:extLst>
              <a:ext uri="{FF2B5EF4-FFF2-40B4-BE49-F238E27FC236}">
                <a16:creationId xmlns:a16="http://schemas.microsoft.com/office/drawing/2014/main" id="{A6716F4D-076A-42E0-8676-00C825A24D4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7622" y="5600340"/>
            <a:ext cx="6842125" cy="1123950"/>
          </a:xfrm>
          <a:prstGeom prst="rect">
            <a:avLst/>
          </a:prstGeom>
          <a:noFill/>
          <a:ln>
            <a:noFill/>
          </a:ln>
          <a:effectLst>
            <a:glow rad="25400">
              <a:schemeClr val="tx1">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Stacks &amp; Queues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28338" y="1516485"/>
            <a:ext cx="9012196" cy="5189113"/>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i="0" u="none" strike="noStrike" kern="0" cap="none" spc="0" normalizeH="0" baseline="0" noProof="0" dirty="0">
                <a:ln>
                  <a:noFill/>
                </a:ln>
                <a:effectLst/>
                <a:uLnTx/>
                <a:uFillTx/>
                <a:ea typeface="MS PGothic" pitchFamily="34" charset="-128"/>
              </a:rPr>
              <a:t>Stack uses </a:t>
            </a:r>
            <a:r>
              <a:rPr kumimoji="1" lang="en-US" altLang="en-US" sz="2400" b="1" i="0" u="none" strike="noStrike" kern="0" cap="none" spc="0" normalizeH="0" baseline="0" noProof="0" dirty="0">
                <a:ln>
                  <a:noFill/>
                </a:ln>
                <a:solidFill>
                  <a:srgbClr val="002060"/>
                </a:solidFill>
                <a:effectLst/>
                <a:uLnTx/>
                <a:uFillTx/>
                <a:ea typeface="MS PGothic" pitchFamily="34" charset="-128"/>
              </a:rPr>
              <a:t>LIFO</a:t>
            </a:r>
            <a:r>
              <a:rPr kumimoji="1" lang="en-US" altLang="en-US" sz="2400" i="0" u="none" strike="noStrike" kern="0" cap="none" spc="0" normalizeH="0" baseline="0" noProof="0" dirty="0">
                <a:ln>
                  <a:noFill/>
                </a:ln>
                <a:effectLst/>
                <a:uLnTx/>
                <a:uFillTx/>
                <a:ea typeface="MS PGothic" pitchFamily="34" charset="-128"/>
              </a:rPr>
              <a:t> principle</a:t>
            </a:r>
          </a:p>
          <a:p>
            <a:pPr marL="800100" lvl="1" indent="-342900" eaLnBrk="0" fontAlgn="base" hangingPunct="0">
              <a:spcBef>
                <a:spcPct val="35000"/>
              </a:spcBef>
              <a:spcAft>
                <a:spcPct val="0"/>
              </a:spcAft>
              <a:buClr>
                <a:srgbClr val="993300"/>
              </a:buClr>
              <a:buSzPct val="90000"/>
              <a:buFont typeface="Monotype Sorts" pitchFamily="-84" charset="2"/>
              <a:buChar char="n"/>
              <a:defRPr/>
            </a:pPr>
            <a:r>
              <a:rPr kumimoji="1" lang="en-US" altLang="en-US" sz="2400" i="0" u="none" strike="noStrike" kern="0" cap="none" spc="0" normalizeH="0" baseline="0" noProof="0" dirty="0">
                <a:ln>
                  <a:noFill/>
                </a:ln>
                <a:effectLst/>
                <a:uLnTx/>
                <a:uFillTx/>
                <a:ea typeface="MS PGothic" pitchFamily="34" charset="-128"/>
              </a:rPr>
              <a:t>OS often uses a stack when involving function calls.</a:t>
            </a:r>
          </a:p>
          <a:p>
            <a:pPr marL="800100" lvl="1" indent="-342900" eaLnBrk="0" fontAlgn="base" hangingPunct="0">
              <a:spcBef>
                <a:spcPct val="35000"/>
              </a:spcBef>
              <a:spcAft>
                <a:spcPct val="0"/>
              </a:spcAft>
              <a:buClr>
                <a:srgbClr val="993300"/>
              </a:buClr>
              <a:buSzPct val="90000"/>
              <a:buFont typeface="Monotype Sorts" pitchFamily="-84" charset="2"/>
              <a:buChar char="n"/>
              <a:defRPr/>
            </a:pPr>
            <a:r>
              <a:rPr kumimoji="1" lang="en-US" altLang="en-US" sz="2400" kern="0" dirty="0">
                <a:ea typeface="MS PGothic" pitchFamily="34" charset="-128"/>
              </a:rPr>
              <a:t>Parameters, local variables and the return address are pushed onto the stack when a function is called</a:t>
            </a:r>
          </a:p>
          <a:p>
            <a:pPr marL="800100" lvl="1" indent="-342900" eaLnBrk="0" fontAlgn="base" hangingPunct="0">
              <a:spcBef>
                <a:spcPct val="35000"/>
              </a:spcBef>
              <a:spcAft>
                <a:spcPct val="0"/>
              </a:spcAft>
              <a:buClr>
                <a:srgbClr val="993300"/>
              </a:buClr>
              <a:buSzPct val="90000"/>
              <a:buFont typeface="Monotype Sorts" pitchFamily="-84" charset="2"/>
              <a:buChar char="n"/>
              <a:defRPr/>
            </a:pPr>
            <a:r>
              <a:rPr kumimoji="1" lang="en-US" altLang="en-US" sz="2400" kern="0" dirty="0">
                <a:ea typeface="MS PGothic" pitchFamily="34" charset="-128"/>
              </a:rPr>
              <a:t>R</a:t>
            </a:r>
            <a:r>
              <a:rPr kumimoji="1" lang="en-US" altLang="en-US" sz="2400" i="0" u="none" strike="noStrike" kern="0" cap="none" spc="0" normalizeH="0" baseline="0" noProof="0" dirty="0">
                <a:ln>
                  <a:noFill/>
                </a:ln>
                <a:effectLst/>
                <a:uLnTx/>
                <a:uFillTx/>
                <a:ea typeface="MS PGothic" pitchFamily="34" charset="-128"/>
              </a:rPr>
              <a:t>et</a:t>
            </a:r>
            <a:r>
              <a:rPr kumimoji="1" lang="en-US" altLang="en-US" sz="2400" kern="0" dirty="0">
                <a:ea typeface="MS PGothic" pitchFamily="34" charset="-128"/>
              </a:rPr>
              <a:t>urn from the function call pops those items off the stack</a:t>
            </a:r>
          </a:p>
          <a:p>
            <a:pPr marL="342900" indent="-342900" eaLnBrk="0" fontAlgn="base" hangingPunct="0">
              <a:spcBef>
                <a:spcPct val="35000"/>
              </a:spcBef>
              <a:spcAft>
                <a:spcPct val="0"/>
              </a:spcAft>
              <a:buClr>
                <a:srgbClr val="993300"/>
              </a:buClr>
              <a:buSzPct val="90000"/>
              <a:buFont typeface="Monotype Sorts" pitchFamily="-84" charset="2"/>
              <a:buChar char="n"/>
              <a:defRPr/>
            </a:pPr>
            <a:r>
              <a:rPr kumimoji="1" lang="en-US" altLang="en-US" sz="2400" kern="0" dirty="0">
                <a:ea typeface="MS PGothic" pitchFamily="34" charset="-128"/>
              </a:rPr>
              <a:t>Queue uses </a:t>
            </a:r>
            <a:r>
              <a:rPr kumimoji="1" lang="en-US" altLang="en-US" sz="2400" b="1" kern="0" dirty="0">
                <a:solidFill>
                  <a:srgbClr val="002060"/>
                </a:solidFill>
                <a:ea typeface="MS PGothic" pitchFamily="34" charset="-128"/>
              </a:rPr>
              <a:t>FIFO</a:t>
            </a:r>
            <a:r>
              <a:rPr kumimoji="1" lang="en-US" altLang="en-US" sz="2400" kern="0" dirty="0">
                <a:ea typeface="MS PGothic" pitchFamily="34" charset="-128"/>
              </a:rPr>
              <a:t> principle</a:t>
            </a:r>
          </a:p>
          <a:p>
            <a:pPr marL="800100" lvl="1" indent="-342900" eaLnBrk="0" fontAlgn="base" hangingPunct="0">
              <a:spcBef>
                <a:spcPct val="35000"/>
              </a:spcBef>
              <a:spcAft>
                <a:spcPct val="0"/>
              </a:spcAft>
              <a:buClr>
                <a:srgbClr val="993300"/>
              </a:buClr>
              <a:buSzPct val="90000"/>
              <a:buFont typeface="Monotype Sorts" pitchFamily="-84" charset="2"/>
              <a:buChar char="n"/>
              <a:defRPr/>
            </a:pPr>
            <a:r>
              <a:rPr kumimoji="1" lang="en-US" altLang="en-US" sz="2400" kern="0" dirty="0">
                <a:ea typeface="MS PGothic" pitchFamily="34" charset="-128"/>
              </a:rPr>
              <a:t>Tasks waiting to be run on an available CPU are organized in queues</a:t>
            </a:r>
          </a:p>
          <a:p>
            <a:pPr marL="800100" lvl="1" indent="-342900" eaLnBrk="0" fontAlgn="base" hangingPunct="0">
              <a:spcBef>
                <a:spcPct val="35000"/>
              </a:spcBef>
              <a:spcAft>
                <a:spcPct val="0"/>
              </a:spcAft>
              <a:buClr>
                <a:srgbClr val="993300"/>
              </a:buClr>
              <a:buSzPct val="90000"/>
              <a:buFont typeface="Monotype Sorts" pitchFamily="-84" charset="2"/>
              <a:buChar char="n"/>
              <a:defRPr/>
            </a:pPr>
            <a:r>
              <a:rPr kumimoji="1" lang="en-US" altLang="en-US" sz="2400" kern="0" dirty="0">
                <a:ea typeface="MS PGothic" pitchFamily="34" charset="-128"/>
              </a:rPr>
              <a:t>Print jobs sent to a printer are printed in the order of submission</a:t>
            </a:r>
          </a:p>
          <a:p>
            <a:pPr marL="800100" lvl="1" indent="-342900" eaLnBrk="0" fontAlgn="base" hangingPunct="0">
              <a:spcBef>
                <a:spcPct val="35000"/>
              </a:spcBef>
              <a:spcAft>
                <a:spcPct val="0"/>
              </a:spcAft>
              <a:buClr>
                <a:srgbClr val="993300"/>
              </a:buClr>
              <a:buSzPct val="90000"/>
              <a:buFont typeface="Monotype Sorts" pitchFamily="-84" charset="2"/>
              <a:buChar char="n"/>
              <a:defRPr/>
            </a:pPr>
            <a:endParaRPr kumimoji="1" lang="en-US" altLang="en-US" sz="2400" kern="0" dirty="0">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2400" i="0" u="none" strike="noStrike" kern="0" cap="none" spc="0" normalizeH="0" baseline="0" noProof="0" dirty="0">
              <a:ln>
                <a:noFill/>
              </a:ln>
              <a:effectLst/>
              <a:uLnTx/>
              <a:uFillTx/>
              <a:ea typeface="MS PGothic" pitchFamily="34" charset="-128"/>
            </a:endParaRPr>
          </a:p>
        </p:txBody>
      </p:sp>
    </p:spTree>
    <p:extLst>
      <p:ext uri="{BB962C8B-B14F-4D97-AF65-F5344CB8AC3E}">
        <p14:creationId xmlns:p14="http://schemas.microsoft.com/office/powerpoint/2010/main" val="216085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 calcmode="lin" valueType="num">
                                      <p:cBhvr additive="base">
                                        <p:cTn id="11"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 calcmode="lin" valueType="num">
                                      <p:cBhvr additive="base">
                                        <p:cTn id="15"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 calcmode="lin" valueType="num">
                                      <p:cBhvr additive="base">
                                        <p:cTn id="19"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4" end="4"/>
                                            </p:txEl>
                                          </p:spTgt>
                                        </p:tgtEl>
                                        <p:attrNameLst>
                                          <p:attrName>style.visibility</p:attrName>
                                        </p:attrNameLst>
                                      </p:cBhvr>
                                      <p:to>
                                        <p:strVal val="visible"/>
                                      </p:to>
                                    </p:set>
                                    <p:anim calcmode="lin" valueType="num">
                                      <p:cBhvr additive="base">
                                        <p:cTn id="25"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xEl>
                                              <p:pRg st="5" end="5"/>
                                            </p:txEl>
                                          </p:spTgt>
                                        </p:tgtEl>
                                        <p:attrNameLst>
                                          <p:attrName>style.visibility</p:attrName>
                                        </p:attrNameLst>
                                      </p:cBhvr>
                                      <p:to>
                                        <p:strVal val="visible"/>
                                      </p:to>
                                    </p:set>
                                    <p:anim calcmode="lin" valueType="num">
                                      <p:cBhvr additive="base">
                                        <p:cTn id="29"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
                                            <p:txEl>
                                              <p:pRg st="6" end="6"/>
                                            </p:txEl>
                                          </p:spTgt>
                                        </p:tgtEl>
                                        <p:attrNameLst>
                                          <p:attrName>style.visibility</p:attrName>
                                        </p:attrNameLst>
                                      </p:cBhvr>
                                      <p:to>
                                        <p:strVal val="visible"/>
                                      </p:to>
                                    </p:set>
                                    <p:anim calcmode="lin" valueType="num">
                                      <p:cBhvr additive="base">
                                        <p:cTn id="33"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Trees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28338" y="1516485"/>
            <a:ext cx="9012196" cy="319472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kern="0" dirty="0">
                <a:solidFill>
                  <a:srgbClr val="3366FF"/>
                </a:solidFill>
                <a:ea typeface="MS PGothic" pitchFamily="34" charset="-128"/>
              </a:rPr>
              <a:t>Data structure used to represent data hierarchically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Binary search tree</a:t>
            </a:r>
            <a:br>
              <a:rPr kumimoji="1" lang="en-US" altLang="en-US" sz="2400" b="0" i="0" u="none" strike="noStrike" kern="0" cap="none" spc="0" normalizeH="0" baseline="0" noProof="0" dirty="0">
                <a:ln>
                  <a:noFill/>
                </a:ln>
                <a:solidFill>
                  <a:srgbClr val="000000"/>
                </a:solidFill>
                <a:effectLst/>
                <a:uLnTx/>
                <a:uFillTx/>
                <a:ea typeface="MS PGothic" pitchFamily="34" charset="-128"/>
              </a:rPr>
            </a:br>
            <a:r>
              <a:rPr kumimoji="1" lang="en-US" altLang="en-US" sz="2400" b="0" i="0" u="none" strike="noStrike" kern="0" cap="none" spc="0" normalizeH="0" baseline="0" noProof="0" dirty="0">
                <a:ln>
                  <a:noFill/>
                </a:ln>
                <a:solidFill>
                  <a:srgbClr val="000000"/>
                </a:solidFill>
                <a:effectLst/>
                <a:uLnTx/>
                <a:uFillTx/>
                <a:ea typeface="MS PGothic" pitchFamily="34" charset="-128"/>
              </a:rPr>
              <a:t>ordering between 2 children: left &lt;= right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Search performance is </a:t>
            </a:r>
            <a:r>
              <a:rPr kumimoji="1" lang="en-US" altLang="en-US" sz="2400" b="0" i="1" u="none" strike="noStrike" kern="0" cap="none" spc="0" normalizeH="0" baseline="0" noProof="0" dirty="0">
                <a:ln>
                  <a:noFill/>
                </a:ln>
                <a:solidFill>
                  <a:srgbClr val="000000"/>
                </a:solidFill>
                <a:effectLst/>
                <a:uLnTx/>
                <a:uFillTx/>
                <a:ea typeface="MS PGothic" pitchFamily="34" charset="-128"/>
              </a:rPr>
              <a:t>O(n)</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Balanced binary search tree </a:t>
            </a:r>
            <a:r>
              <a:rPr kumimoji="1" lang="en-US" altLang="en-US" sz="2400" b="0" i="0" u="none" strike="noStrike" kern="0" cap="none" spc="0" normalizeH="0" baseline="0" noProof="0" dirty="0">
                <a:ln>
                  <a:noFill/>
                </a:ln>
                <a:solidFill>
                  <a:srgbClr val="000000"/>
                </a:solidFill>
                <a:effectLst/>
                <a:uLnTx/>
                <a:uFillTx/>
                <a:ea typeface="MS PGothic" pitchFamily="34" charset="-128"/>
              </a:rPr>
              <a:t>is </a:t>
            </a:r>
            <a:r>
              <a:rPr kumimoji="1" lang="en-US" altLang="en-US" sz="2400" b="0" i="1" u="none" strike="noStrike" kern="0" cap="none" spc="0" normalizeH="0" baseline="0" noProof="0" dirty="0">
                <a:ln>
                  <a:noFill/>
                </a:ln>
                <a:solidFill>
                  <a:srgbClr val="000000"/>
                </a:solidFill>
                <a:effectLst/>
                <a:uLnTx/>
                <a:uFillTx/>
                <a:ea typeface="MS PGothic" pitchFamily="34" charset="-128"/>
              </a:rPr>
              <a:t>O(lg n)</a:t>
            </a:r>
          </a:p>
          <a:p>
            <a:pPr marL="1200150" lvl="2" indent="-285750" eaLnBrk="0" fontAlgn="base" hangingPunct="0">
              <a:spcBef>
                <a:spcPct val="35000"/>
              </a:spcBef>
              <a:spcAft>
                <a:spcPct val="0"/>
              </a:spcAft>
              <a:buClr>
                <a:srgbClr val="CC6600"/>
              </a:buClr>
              <a:buSzPct val="80000"/>
              <a:buFont typeface="Monotype Sorts" pitchFamily="-84" charset="2"/>
              <a:buChar char="l"/>
              <a:defRPr/>
            </a:pPr>
            <a:r>
              <a:rPr kumimoji="1" lang="en-US" altLang="en-US" sz="2400" b="0" i="1" u="none" strike="noStrike" kern="0" cap="none" spc="0" normalizeH="0" baseline="0" noProof="0" dirty="0">
                <a:ln>
                  <a:noFill/>
                </a:ln>
                <a:solidFill>
                  <a:srgbClr val="000000"/>
                </a:solidFill>
                <a:effectLst/>
                <a:uLnTx/>
                <a:uFillTx/>
                <a:ea typeface="MS PGothic" pitchFamily="34" charset="-128"/>
              </a:rPr>
              <a:t>Used by Linux as part its CPU-Scheduling algorithm for selecting which task to run next</a:t>
            </a:r>
          </a:p>
        </p:txBody>
      </p:sp>
      <p:pic>
        <p:nvPicPr>
          <p:cNvPr id="2" name="Picture 1" descr="1_16.pdf">
            <a:extLst>
              <a:ext uri="{FF2B5EF4-FFF2-40B4-BE49-F238E27FC236}">
                <a16:creationId xmlns:a16="http://schemas.microsoft.com/office/drawing/2014/main" id="{F632028D-B2FC-438B-8357-7D14599F9F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25492" y="4711206"/>
            <a:ext cx="2954721" cy="209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38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Hash Functions and Maps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28338" y="1516485"/>
            <a:ext cx="9012196" cy="145886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i="0" u="none" strike="noStrike" kern="0" cap="none" spc="0" normalizeH="0" baseline="0" noProof="0" dirty="0">
                <a:ln>
                  <a:noFill/>
                </a:ln>
                <a:effectLst/>
                <a:uLnTx/>
                <a:uFillTx/>
                <a:ea typeface="MS PGothic" pitchFamily="34" charset="-128"/>
              </a:rPr>
              <a:t>Hash functions can result in the same output value for 2 inputs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Hash function </a:t>
            </a:r>
            <a:r>
              <a:rPr kumimoji="1" lang="en-US" altLang="en-US" sz="2400" b="0" i="0" u="none" strike="noStrike" kern="0" cap="none" spc="0" normalizeH="0" baseline="0" noProof="0" dirty="0">
                <a:ln>
                  <a:noFill/>
                </a:ln>
                <a:solidFill>
                  <a:srgbClr val="000000"/>
                </a:solidFill>
                <a:effectLst/>
                <a:uLnTx/>
                <a:uFillTx/>
                <a:ea typeface="MS PGothic" pitchFamily="34" charset="-128"/>
              </a:rPr>
              <a:t>can be used to implement a</a:t>
            </a:r>
            <a:r>
              <a:rPr kumimoji="1" lang="en-US" altLang="en-US" sz="2400" b="1" i="0" u="none" strike="noStrike" kern="0" cap="none" spc="0" normalizeH="0" baseline="0" noProof="0" dirty="0">
                <a:ln>
                  <a:noFill/>
                </a:ln>
                <a:solidFill>
                  <a:srgbClr val="3366FF"/>
                </a:solidFill>
                <a:effectLst/>
                <a:uLnTx/>
                <a:uFillTx/>
                <a:ea typeface="MS PGothic" pitchFamily="34" charset="-128"/>
              </a:rPr>
              <a:t> hash map</a:t>
            </a:r>
          </a:p>
          <a:p>
            <a:pPr marL="800100" lvl="1" indent="-342900" eaLnBrk="0" fontAlgn="base" hangingPunct="0">
              <a:spcBef>
                <a:spcPct val="35000"/>
              </a:spcBef>
              <a:spcAft>
                <a:spcPct val="0"/>
              </a:spcAft>
              <a:buClr>
                <a:srgbClr val="993300"/>
              </a:buClr>
              <a:buSzPct val="90000"/>
              <a:buFont typeface="Monotype Sorts" pitchFamily="-84" charset="2"/>
              <a:buChar char="n"/>
              <a:defRPr/>
            </a:pPr>
            <a:r>
              <a:rPr kumimoji="1" lang="en-US" altLang="en-US" sz="2400" kern="0" dirty="0">
                <a:ea typeface="MS PGothic" pitchFamily="34" charset="-128"/>
              </a:rPr>
              <a:t>Maps or associates </a:t>
            </a:r>
            <a:r>
              <a:rPr kumimoji="1" lang="en-US" altLang="en-US" sz="2400" kern="0" dirty="0" err="1">
                <a:ea typeface="MS PGothic" pitchFamily="34" charset="-128"/>
              </a:rPr>
              <a:t>key:value</a:t>
            </a:r>
            <a:r>
              <a:rPr kumimoji="1" lang="en-US" altLang="en-US" sz="2400" kern="0" dirty="0">
                <a:ea typeface="MS PGothic" pitchFamily="34" charset="-128"/>
              </a:rPr>
              <a:t> pairs using a hash function</a:t>
            </a:r>
            <a:endParaRPr kumimoji="1" lang="en-US" altLang="en-US" sz="2400" i="0" u="none" strike="noStrike" kern="0" cap="none" spc="0" normalizeH="0" baseline="0" noProof="0" dirty="0">
              <a:ln>
                <a:noFill/>
              </a:ln>
              <a:effectLst/>
              <a:uLnTx/>
              <a:uFillTx/>
              <a:ea typeface="MS PGothic" pitchFamily="34" charset="-128"/>
            </a:endParaRPr>
          </a:p>
        </p:txBody>
      </p:sp>
      <p:pic>
        <p:nvPicPr>
          <p:cNvPr id="5" name="Picture 4">
            <a:extLst>
              <a:ext uri="{FF2B5EF4-FFF2-40B4-BE49-F238E27FC236}">
                <a16:creationId xmlns:a16="http://schemas.microsoft.com/office/drawing/2014/main" id="{09B37AD2-6AB5-481F-8910-41142D639571}"/>
              </a:ext>
            </a:extLst>
          </p:cNvPr>
          <p:cNvPicPr>
            <a:picLocks noChangeAspect="1"/>
          </p:cNvPicPr>
          <p:nvPr/>
        </p:nvPicPr>
        <p:blipFill>
          <a:blip r:embed="rId4"/>
          <a:stretch>
            <a:fillRect/>
          </a:stretch>
        </p:blipFill>
        <p:spPr>
          <a:xfrm>
            <a:off x="128338" y="3327484"/>
            <a:ext cx="4635794" cy="2987741"/>
          </a:xfrm>
          <a:prstGeom prst="rect">
            <a:avLst/>
          </a:prstGeom>
        </p:spPr>
      </p:pic>
      <p:pic>
        <p:nvPicPr>
          <p:cNvPr id="2" name="Picture 3" descr="1_17.pdf">
            <a:extLst>
              <a:ext uri="{FF2B5EF4-FFF2-40B4-BE49-F238E27FC236}">
                <a16:creationId xmlns:a16="http://schemas.microsoft.com/office/drawing/2014/main" id="{265BBF12-1913-4B07-9CBC-CC16D9E7511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64132" y="3840279"/>
            <a:ext cx="3786708"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06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Bitmaps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393110" y="1516485"/>
            <a:ext cx="9404033" cy="419191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35000"/>
              </a:spcBef>
              <a:spcAft>
                <a:spcPct val="0"/>
              </a:spcAft>
              <a:buClr>
                <a:srgbClr val="993300"/>
              </a:buClr>
              <a:buSzPct val="90000"/>
              <a:buFont typeface="Arial" panose="020B0604020202020204" pitchFamily="34" charset="0"/>
              <a:buChar char="•"/>
              <a:tabLst/>
              <a:defRPr/>
            </a:pPr>
            <a:r>
              <a:rPr kumimoji="1" lang="en-US" sz="2400" b="1" i="0" u="none" strike="noStrike" kern="0" cap="none" spc="0" normalizeH="0" baseline="0" noProof="0" dirty="0">
                <a:ln>
                  <a:noFill/>
                </a:ln>
                <a:solidFill>
                  <a:srgbClr val="0070C0"/>
                </a:solidFill>
                <a:effectLst/>
                <a:uLnTx/>
                <a:uFillTx/>
                <a:latin typeface="Calibri"/>
                <a:ea typeface="ＭＳ Ｐゴシック" charset="-128"/>
                <a:cs typeface="+mn-cs"/>
              </a:rPr>
              <a:t>Bitmap</a:t>
            </a:r>
            <a:r>
              <a:rPr kumimoji="1" lang="en-US" sz="2400" b="0" i="0" u="none" strike="noStrike" kern="0" cap="none" spc="0" normalizeH="0" baseline="0" noProof="0" dirty="0">
                <a:ln>
                  <a:noFill/>
                </a:ln>
                <a:solidFill>
                  <a:srgbClr val="000000"/>
                </a:solidFill>
                <a:effectLst/>
                <a:uLnTx/>
                <a:uFillTx/>
                <a:latin typeface="Calibri"/>
                <a:ea typeface="ＭＳ Ｐゴシック" charset="-128"/>
                <a:cs typeface="+mn-cs"/>
              </a:rPr>
              <a:t> - </a:t>
            </a:r>
            <a:r>
              <a:rPr lang="en-US" altLang="en-US" sz="2400" dirty="0"/>
              <a:t>string of </a:t>
            </a:r>
            <a:r>
              <a:rPr lang="en-US" altLang="en-US" sz="2400" i="1" dirty="0"/>
              <a:t>n</a:t>
            </a:r>
            <a:r>
              <a:rPr lang="en-US" altLang="en-US" sz="2400" dirty="0"/>
              <a:t> binary digits representing the status of </a:t>
            </a:r>
            <a:r>
              <a:rPr lang="en-US" altLang="en-US" sz="2400" i="1" dirty="0"/>
              <a:t>n</a:t>
            </a:r>
            <a:r>
              <a:rPr lang="en-US" altLang="en-US" sz="2400" dirty="0"/>
              <a:t> items</a:t>
            </a:r>
          </a:p>
          <a:p>
            <a:pPr marL="285750" marR="0" lvl="0" indent="-285750" algn="l" defTabSz="914400" rtl="0" eaLnBrk="0" fontAlgn="base" latinLnBrk="0" hangingPunct="0">
              <a:lnSpc>
                <a:spcPct val="100000"/>
              </a:lnSpc>
              <a:spcBef>
                <a:spcPct val="35000"/>
              </a:spcBef>
              <a:spcAft>
                <a:spcPct val="0"/>
              </a:spcAft>
              <a:buClr>
                <a:srgbClr val="993300"/>
              </a:buClr>
              <a:buSzPct val="90000"/>
              <a:buFont typeface="Arial" panose="020B0604020202020204" pitchFamily="34" charset="0"/>
              <a:buChar char="•"/>
              <a:tabLst/>
              <a:defRPr/>
            </a:pPr>
            <a:r>
              <a:rPr lang="en-US" altLang="en-US" sz="2400" dirty="0"/>
              <a:t>Availability of each resource is indicated by the value of a binary digit</a:t>
            </a:r>
          </a:p>
          <a:p>
            <a:pPr marL="742950" lvl="1" indent="-285750" eaLnBrk="0" fontAlgn="base" hangingPunct="0">
              <a:spcBef>
                <a:spcPct val="35000"/>
              </a:spcBef>
              <a:spcAft>
                <a:spcPct val="0"/>
              </a:spcAft>
              <a:buClr>
                <a:srgbClr val="993300"/>
              </a:buClr>
              <a:buSzPct val="90000"/>
              <a:buFont typeface="Arial" panose="020B0604020202020204" pitchFamily="34" charset="0"/>
              <a:buChar char="•"/>
              <a:defRPr/>
            </a:pPr>
            <a:r>
              <a:rPr lang="en-US" altLang="en-US" sz="2400" dirty="0"/>
              <a:t>0 – resource is available</a:t>
            </a:r>
          </a:p>
          <a:p>
            <a:pPr marL="742950" lvl="1" indent="-285750" eaLnBrk="0" fontAlgn="base" hangingPunct="0">
              <a:spcBef>
                <a:spcPct val="35000"/>
              </a:spcBef>
              <a:spcAft>
                <a:spcPct val="0"/>
              </a:spcAft>
              <a:buClr>
                <a:srgbClr val="993300"/>
              </a:buClr>
              <a:buSzPct val="90000"/>
              <a:buFont typeface="Arial" panose="020B0604020202020204" pitchFamily="34" charset="0"/>
              <a:buChar char="•"/>
              <a:defRPr/>
            </a:pPr>
            <a:r>
              <a:rPr lang="en-US" altLang="en-US" sz="2400" dirty="0"/>
              <a:t>1 – resource is unavailable</a:t>
            </a:r>
          </a:p>
          <a:p>
            <a:pPr marL="285750" indent="-285750" eaLnBrk="0" fontAlgn="base" hangingPunct="0">
              <a:spcBef>
                <a:spcPct val="35000"/>
              </a:spcBef>
              <a:spcAft>
                <a:spcPct val="0"/>
              </a:spcAft>
              <a:buClr>
                <a:srgbClr val="993300"/>
              </a:buClr>
              <a:buSzPct val="90000"/>
              <a:buFont typeface="Arial" panose="020B0604020202020204" pitchFamily="34" charset="0"/>
              <a:buChar char="•"/>
              <a:defRPr/>
            </a:pPr>
            <a:r>
              <a:rPr lang="en-US" altLang="en-US" sz="2400" dirty="0"/>
              <a:t>Value of the </a:t>
            </a:r>
            <a:r>
              <a:rPr lang="en-US" sz="2400" b="1" dirty="0" err="1">
                <a:effectLst/>
                <a:ea typeface="Calibri" panose="020F0502020204030204" pitchFamily="34" charset="0"/>
                <a:cs typeface="Times New Roman" panose="02020603050405020304" pitchFamily="18" charset="0"/>
              </a:rPr>
              <a:t>i</a:t>
            </a:r>
            <a:r>
              <a:rPr lang="en-US" sz="2400" b="1" baseline="30000" dirty="0" err="1">
                <a:effectLst/>
                <a:ea typeface="Calibri" panose="020F0502020204030204" pitchFamily="34" charset="0"/>
                <a:cs typeface="Times New Roman" panose="02020603050405020304" pitchFamily="18" charset="0"/>
              </a:rPr>
              <a:t>th</a:t>
            </a:r>
            <a:r>
              <a:rPr lang="en-US" altLang="en-US" sz="2400" b="1" dirty="0"/>
              <a:t> </a:t>
            </a:r>
            <a:r>
              <a:rPr lang="en-US" altLang="en-US" sz="2400" dirty="0"/>
              <a:t>position in the bitmap is associated with the </a:t>
            </a:r>
            <a:r>
              <a:rPr lang="en-US" sz="2400" b="1" dirty="0" err="1">
                <a:effectLst/>
                <a:ea typeface="Calibri" panose="020F0502020204030204" pitchFamily="34" charset="0"/>
                <a:cs typeface="Times New Roman" panose="02020603050405020304" pitchFamily="18" charset="0"/>
              </a:rPr>
              <a:t>i</a:t>
            </a:r>
            <a:r>
              <a:rPr lang="en-US" sz="2400" b="1" baseline="30000" dirty="0" err="1">
                <a:effectLst/>
                <a:ea typeface="Calibri" panose="020F0502020204030204" pitchFamily="34" charset="0"/>
                <a:cs typeface="Times New Roman" panose="02020603050405020304" pitchFamily="18" charset="0"/>
              </a:rPr>
              <a:t>th</a:t>
            </a:r>
            <a:r>
              <a:rPr lang="en-US" altLang="en-US" sz="2400" dirty="0"/>
              <a:t> resource</a:t>
            </a:r>
          </a:p>
          <a:p>
            <a:pPr marL="742950" lvl="1" indent="-285750" eaLnBrk="0" fontAlgn="base" hangingPunct="0">
              <a:spcBef>
                <a:spcPct val="35000"/>
              </a:spcBef>
              <a:spcAft>
                <a:spcPct val="0"/>
              </a:spcAft>
              <a:buClr>
                <a:srgbClr val="993300"/>
              </a:buClr>
              <a:buSzPct val="90000"/>
              <a:buFont typeface="Arial" panose="020B0604020202020204" pitchFamily="34" charset="0"/>
              <a:buChar char="•"/>
              <a:defRPr/>
            </a:pPr>
            <a:r>
              <a:rPr lang="en-US" altLang="en-US" sz="2400" dirty="0"/>
              <a:t>Ex: bitmap 001011101 shows resources 2, 4, 5, 6, and 8 are unavailable; resources 0, 1, 3, and 7 are available</a:t>
            </a:r>
          </a:p>
          <a:p>
            <a:pPr marL="285750" marR="0" lvl="0" indent="-285750" algn="l" defTabSz="914400" rtl="0" eaLnBrk="0" fontAlgn="base" latinLnBrk="0" hangingPunct="0">
              <a:lnSpc>
                <a:spcPct val="100000"/>
              </a:lnSpc>
              <a:spcBef>
                <a:spcPct val="35000"/>
              </a:spcBef>
              <a:spcAft>
                <a:spcPct val="0"/>
              </a:spcAft>
              <a:buClr>
                <a:srgbClr val="993300"/>
              </a:buClr>
              <a:buSzPct val="90000"/>
              <a:buFont typeface="Arial" panose="020B0604020202020204" pitchFamily="34" charset="0"/>
              <a:buChar char="•"/>
              <a:tabLst/>
              <a:defRPr/>
            </a:pPr>
            <a:endParaRPr kumimoji="1" lang="en-US" sz="2400" b="1" u="none" strike="noStrike" kern="0" cap="none" spc="0" normalizeH="0" baseline="0" noProof="0" dirty="0">
              <a:ln>
                <a:noFill/>
              </a:ln>
              <a:solidFill>
                <a:srgbClr val="000000"/>
              </a:solidFill>
              <a:effectLst/>
              <a:uLnTx/>
              <a:uFillTx/>
              <a:latin typeface="Calibri"/>
              <a:ea typeface="ＭＳ Ｐゴシック" charset="-128"/>
              <a:cs typeface="+mn-cs"/>
            </a:endParaRPr>
          </a:p>
          <a:p>
            <a:endParaRPr lang="en-US" altLang="en-US" sz="2400" b="1" dirty="0">
              <a:solidFill>
                <a:srgbClr val="3366FF"/>
              </a:solidFill>
            </a:endParaRPr>
          </a:p>
        </p:txBody>
      </p:sp>
    </p:spTree>
    <p:extLst>
      <p:ext uri="{BB962C8B-B14F-4D97-AF65-F5344CB8AC3E}">
        <p14:creationId xmlns:p14="http://schemas.microsoft.com/office/powerpoint/2010/main" val="110592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61370" y="653530"/>
            <a:ext cx="7999758" cy="461665"/>
          </a:xfrm>
          <a:prstGeom prst="rect">
            <a:avLst/>
          </a:prstGeom>
        </p:spPr>
        <p:txBody>
          <a:bodyPr wrap="square">
            <a:spAutoFit/>
          </a:bodyPr>
          <a:lstStyle/>
          <a:p>
            <a:r>
              <a:rPr lang="en-IN" sz="2400" b="1" dirty="0">
                <a:solidFill>
                  <a:schemeClr val="accent2">
                    <a:lumMod val="75000"/>
                  </a:schemeClr>
                </a:solidFill>
              </a:rPr>
              <a:t>Computing Environments – Traditional </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5890099D-CE58-4662-BC8A-4870F74B36E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cxnSp>
        <p:nvCxnSpPr>
          <p:cNvPr id="10" name="Straight Connector 9">
            <a:extLst>
              <a:ext uri="{FF2B5EF4-FFF2-40B4-BE49-F238E27FC236}">
                <a16:creationId xmlns:a16="http://schemas.microsoft.com/office/drawing/2014/main"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590FC1-7B29-4C12-95C8-C89FB6D079BF}"/>
              </a:ext>
            </a:extLst>
          </p:cNvPr>
          <p:cNvSpPr txBox="1"/>
          <p:nvPr/>
        </p:nvSpPr>
        <p:spPr>
          <a:xfrm>
            <a:off x="128339" y="1516485"/>
            <a:ext cx="6321448" cy="4801314"/>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Stand-alone general purpose machines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But blurred as most systems interconnect with others (i.e., the Internet)</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Portals</a:t>
            </a:r>
            <a:r>
              <a:rPr kumimoji="1" lang="en-US" altLang="en-US" sz="2400" b="0" i="0" u="none" strike="noStrike" kern="0" cap="none" spc="0" normalizeH="0" baseline="0" noProof="0" dirty="0">
                <a:ln>
                  <a:noFill/>
                </a:ln>
                <a:solidFill>
                  <a:srgbClr val="000000"/>
                </a:solidFill>
                <a:effectLst/>
                <a:uLnTx/>
                <a:uFillTx/>
                <a:ea typeface="MS PGothic" pitchFamily="34" charset="-128"/>
              </a:rPr>
              <a:t> provide web access to internal systems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1" i="0" u="none" strike="noStrike" kern="0" cap="none" spc="0" normalizeH="0" baseline="0" noProof="0" dirty="0">
                <a:ln>
                  <a:noFill/>
                </a:ln>
                <a:solidFill>
                  <a:srgbClr val="3366FF"/>
                </a:solidFill>
                <a:effectLst/>
                <a:uLnTx/>
                <a:uFillTx/>
                <a:ea typeface="MS PGothic" pitchFamily="34" charset="-128"/>
              </a:rPr>
              <a:t>Network computers </a:t>
            </a:r>
            <a:r>
              <a:rPr kumimoji="1" lang="en-US"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en-US" sz="2400" b="1" i="0" u="none" strike="noStrike" kern="0" cap="none" spc="0" normalizeH="0" baseline="0" noProof="0" dirty="0">
                <a:ln>
                  <a:noFill/>
                </a:ln>
                <a:solidFill>
                  <a:srgbClr val="3366FF"/>
                </a:solidFill>
                <a:effectLst/>
                <a:uLnTx/>
                <a:uFillTx/>
                <a:ea typeface="MS PGothic" pitchFamily="34" charset="-128"/>
              </a:rPr>
              <a:t>thin clients</a:t>
            </a:r>
            <a:r>
              <a:rPr kumimoji="1" lang="en-US" altLang="en-US" sz="2400" b="0" i="0" u="none" strike="noStrike" kern="0" cap="none" spc="0" normalizeH="0" baseline="0" noProof="0" dirty="0">
                <a:ln>
                  <a:noFill/>
                </a:ln>
                <a:solidFill>
                  <a:srgbClr val="000000"/>
                </a:solidFill>
                <a:effectLst/>
                <a:uLnTx/>
                <a:uFillTx/>
                <a:ea typeface="MS PGothic" pitchFamily="34" charset="-128"/>
              </a:rPr>
              <a:t>) are like Web terminals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Mobile computers interconnect via </a:t>
            </a:r>
            <a:r>
              <a:rPr kumimoji="1" lang="en-US" altLang="en-US" sz="2400" b="1" i="0" u="none" strike="noStrike" kern="0" cap="none" spc="0" normalizeH="0" baseline="0" noProof="0" dirty="0">
                <a:ln>
                  <a:noFill/>
                </a:ln>
                <a:solidFill>
                  <a:srgbClr val="3366FF"/>
                </a:solidFill>
                <a:effectLst/>
                <a:uLnTx/>
                <a:uFillTx/>
                <a:ea typeface="MS PGothic" pitchFamily="34" charset="-128"/>
              </a:rPr>
              <a:t>wireless networks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Networking becoming ubiquitous – even home systems use </a:t>
            </a:r>
            <a:r>
              <a:rPr kumimoji="1" lang="en-US" altLang="en-US" sz="2400" b="1" i="0" u="none" strike="noStrike" kern="0" cap="none" spc="0" normalizeH="0" baseline="0" noProof="0" dirty="0">
                <a:ln>
                  <a:noFill/>
                </a:ln>
                <a:solidFill>
                  <a:srgbClr val="3366FF"/>
                </a:solidFill>
                <a:effectLst/>
                <a:uLnTx/>
                <a:uFillTx/>
                <a:ea typeface="MS PGothic" pitchFamily="34" charset="-128"/>
              </a:rPr>
              <a:t>firewalls</a:t>
            </a:r>
            <a:r>
              <a:rPr kumimoji="1" lang="en-US" altLang="en-US" sz="2400" b="0" i="0" u="none" strike="noStrike" kern="0" cap="none" spc="0" normalizeH="0" baseline="0" noProof="0" dirty="0">
                <a:ln>
                  <a:noFill/>
                </a:ln>
                <a:solidFill>
                  <a:srgbClr val="000000"/>
                </a:solidFill>
                <a:effectLst/>
                <a:uLnTx/>
                <a:uFillTx/>
                <a:ea typeface="MS PGothic" pitchFamily="34" charset="-128"/>
              </a:rPr>
              <a:t> to protect home computers from Internet attacks</a:t>
            </a:r>
          </a:p>
        </p:txBody>
      </p:sp>
      <p:pic>
        <p:nvPicPr>
          <p:cNvPr id="3" name="Picture 2">
            <a:extLst>
              <a:ext uri="{FF2B5EF4-FFF2-40B4-BE49-F238E27FC236}">
                <a16:creationId xmlns:a16="http://schemas.microsoft.com/office/drawing/2014/main" id="{6E224685-E4D8-437B-9E55-8B599FCA4902}"/>
              </a:ext>
            </a:extLst>
          </p:cNvPr>
          <p:cNvPicPr>
            <a:picLocks noChangeAspect="1"/>
          </p:cNvPicPr>
          <p:nvPr/>
        </p:nvPicPr>
        <p:blipFill>
          <a:blip r:embed="rId4"/>
          <a:stretch>
            <a:fillRect/>
          </a:stretch>
        </p:blipFill>
        <p:spPr>
          <a:xfrm>
            <a:off x="6727371" y="1683915"/>
            <a:ext cx="3249386" cy="2746649"/>
          </a:xfrm>
          <a:prstGeom prst="rect">
            <a:avLst/>
          </a:prstGeom>
        </p:spPr>
      </p:pic>
    </p:spTree>
    <p:extLst>
      <p:ext uri="{BB962C8B-B14F-4D97-AF65-F5344CB8AC3E}">
        <p14:creationId xmlns:p14="http://schemas.microsoft.com/office/powerpoint/2010/main" val="366430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3243</TotalTime>
  <Words>1427</Words>
  <Application>Microsoft Office PowerPoint</Application>
  <PresentationFormat>Widescreen</PresentationFormat>
  <Paragraphs>176</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Monotype Sorts</vt:lpstr>
      <vt:lpstr>Webdings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Venkatesh Prasad</cp:lastModifiedBy>
  <cp:revision>103</cp:revision>
  <dcterms:created xsi:type="dcterms:W3CDTF">2020-06-03T14:19:11Z</dcterms:created>
  <dcterms:modified xsi:type="dcterms:W3CDTF">2020-09-08T03:37:46Z</dcterms:modified>
</cp:coreProperties>
</file>