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7" r:id="rId2"/>
    <p:sldId id="376" r:id="rId3"/>
    <p:sldId id="358" r:id="rId4"/>
    <p:sldId id="381" r:id="rId5"/>
    <p:sldId id="410" r:id="rId6"/>
    <p:sldId id="391" r:id="rId7"/>
    <p:sldId id="427" r:id="rId8"/>
    <p:sldId id="402" r:id="rId9"/>
    <p:sldId id="403" r:id="rId10"/>
    <p:sldId id="406" r:id="rId11"/>
    <p:sldId id="411" r:id="rId12"/>
    <p:sldId id="412" r:id="rId13"/>
    <p:sldId id="413" r:id="rId14"/>
    <p:sldId id="414" r:id="rId15"/>
    <p:sldId id="415" r:id="rId16"/>
    <p:sldId id="416" r:id="rId17"/>
    <p:sldId id="420" r:id="rId18"/>
    <p:sldId id="417" r:id="rId19"/>
    <p:sldId id="418" r:id="rId20"/>
    <p:sldId id="419" r:id="rId21"/>
    <p:sldId id="421" r:id="rId22"/>
    <p:sldId id="422" r:id="rId23"/>
    <p:sldId id="423" r:id="rId24"/>
    <p:sldId id="424" r:id="rId25"/>
    <p:sldId id="425" r:id="rId26"/>
    <p:sldId id="426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 is the unit of work in a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3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7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8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 queue contains PCBs of processes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8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Zombie process – if parent fails to call wait(), zombie will be left in the </a:t>
            </a:r>
            <a:r>
              <a:rPr lang="en-US"/>
              <a:t>process table, the </a:t>
            </a:r>
            <a:r>
              <a:rPr lang="en-US" dirty="0"/>
              <a:t>kill command has no effect on a </a:t>
            </a:r>
            <a:r>
              <a:rPr lang="en-US"/>
              <a:t>zombie process.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OPERATING SYSTEMS </a:t>
            </a:r>
          </a:p>
          <a:p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Process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Control Block (PCB)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9008311" cy="542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Information associated with each process (also called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task control block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Process state – running, waiting,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etc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Program counter – location of instruction to next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CPU registers – contents of all process-centric registers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CPU scheduling information- priorities, scheduling queue pointers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Memory-management information – memory allocated to the process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Accounting information – CPU used, clock time elapsed since start, time limits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I/O status information – I/O devices allocated to process, list of open files</a:t>
            </a:r>
            <a:endParaRPr kumimoji="1" lang="en-US" alt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72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PCB Representation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9">
            <a:extLst>
              <a:ext uri="{FF2B5EF4-FFF2-40B4-BE49-F238E27FC236}">
                <a16:creationId xmlns:a16="http://schemas.microsoft.com/office/drawing/2014/main" id="{4866B4DB-C507-4960-9F87-24EB83567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24" y="1868853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66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CPU switch from process to process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9">
            <a:extLst>
              <a:ext uri="{FF2B5EF4-FFF2-40B4-BE49-F238E27FC236}">
                <a16:creationId xmlns:a16="http://schemas.microsoft.com/office/drawing/2014/main" id="{48287DB4-EA54-45C8-B94F-FBEF1E4B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516485"/>
            <a:ext cx="7715385" cy="503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Maximize CPU use, quickly switch processes onto CPU for time sharing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Process scheduler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selects among available processes for next execution on CPU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Maintains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scheduling queues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of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Job queue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– set of all processes in the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Ready queue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– set of all processes residing in main memory, ready and waiting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Device queues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– set of processes waiting for an I/O device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99905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Ready Queue And Various I/O Device Queues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7">
            <a:extLst>
              <a:ext uri="{FF2B5EF4-FFF2-40B4-BE49-F238E27FC236}">
                <a16:creationId xmlns:a16="http://schemas.microsoft.com/office/drawing/2014/main" id="{6B0DFDEF-373D-4E90-9268-AF716089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584498"/>
            <a:ext cx="6660082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53096-3C16-4849-B8EF-FFE8DB7B4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5699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Representation of Process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D79BDC-EDAA-481A-9DB4-2F258184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0" y="2144115"/>
            <a:ext cx="7588617" cy="40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71A08-E54D-414B-8F91-01676D7D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8" y="6627256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Schedulers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Short-term scheduler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CPU scheduler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selects which process should be executed next and allocates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Sometimes the only scheduler in a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Short-term scheduler is invoked frequently (milliseconds)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 (must be fast)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Long-term scheduler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job scheduler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selects which processes should be brought into the ready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Long-term scheduler is invoked  infrequently (seconds, minutes)  (may be slow)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The long-term scheduler controls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degree of multiprogramming</a:t>
            </a:r>
            <a:endParaRPr kumimoji="1" lang="en-US" alt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774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Schedulers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269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Processes can be described as either: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I/O-bound process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 – spends more time doing I/O than computations, many short CPU bursts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CPU-bound process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Long-term scheduler strives for good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Symbol" panose="05050102010706020507" pitchFamily="18" charset="2"/>
              </a:rPr>
              <a:t>process mix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143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Representation of Process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AA697E-9A88-48BA-BAA1-E8A33836DB4C}"/>
              </a:ext>
            </a:extLst>
          </p:cNvPr>
          <p:cNvSpPr txBox="1"/>
          <p:nvPr/>
        </p:nvSpPr>
        <p:spPr>
          <a:xfrm>
            <a:off x="589415" y="1578295"/>
            <a:ext cx="7771713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anose="020B0600070205080204" pitchFamily="34" charset="-128"/>
                <a:cs typeface="+mn-cs"/>
              </a:rPr>
              <a:t>Medium-term scheduler  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+mn-cs"/>
              </a:rPr>
              <a:t>can be added if degree of multiple programming needs to decrease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+mn-cs"/>
              </a:rPr>
              <a:t>Remove process from memory, store on disk, bring back in from disk to continue execution: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anose="020B0600070205080204" pitchFamily="34" charset="-128"/>
                <a:cs typeface="+mn-cs"/>
              </a:rPr>
              <a:t>swapping</a:t>
            </a:r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BB1AB2B8-2569-4537-84D2-9F019F0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2" y="353905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43ACE-004A-4FCD-89D4-DDEC2321E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8" y="6595821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Context Switch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CPU switches to another process, the system must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save the state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of the old process and load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saved state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the new process via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context switch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Context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of a process represented in the PCB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Context-switch time is overhead; the system does no useful work while switching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more complex the OS and the PCB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" panose="05000000000000000000" pitchFamily="2" charset="2"/>
              </a:rPr>
              <a:t> the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longer the context switch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Time dependent on hardware support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hardware provides multiple sets of registers per CPU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" panose="05000000000000000000" pitchFamily="2" charset="2"/>
              </a:rPr>
              <a:t>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8752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Operations on Processes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145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must provide mechanisms for: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process creation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420297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Creation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51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Parent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 creates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children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processes, which, in turn create other processes, forming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tree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of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Generally, process identified and managed via a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process identifier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pid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Resource sharing options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Parent and children share all resources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Children share subset of parent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resources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Parent and child share no resources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Execution options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Parent and children execute concurrently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Parent waits until children terminate</a:t>
            </a:r>
          </a:p>
        </p:txBody>
      </p:sp>
    </p:spTree>
    <p:extLst>
      <p:ext uri="{BB962C8B-B14F-4D97-AF65-F5344CB8AC3E}">
        <p14:creationId xmlns:p14="http://schemas.microsoft.com/office/powerpoint/2010/main" val="43202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tree of processes </a:t>
            </a:r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in Linux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C5B881-1BBE-4A6F-9095-3F31D0E9E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2" y="1868853"/>
            <a:ext cx="7985125" cy="415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9F49A-6ED0-45D3-B174-AD8B2008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8" y="6597438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creation using fork()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AA697E-9A88-48BA-BAA1-E8A33836DB4C}"/>
              </a:ext>
            </a:extLst>
          </p:cNvPr>
          <p:cNvSpPr txBox="1"/>
          <p:nvPr/>
        </p:nvSpPr>
        <p:spPr>
          <a:xfrm>
            <a:off x="589415" y="1449099"/>
            <a:ext cx="77717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Address space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Child duplicate of parent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Child has a program loaded into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UNIX examples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fork()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system call creates new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exec()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system call used after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fork()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replace the process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memory space with a new program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pic>
        <p:nvPicPr>
          <p:cNvPr id="3" name="Picture 4" descr="3">
            <a:extLst>
              <a:ext uri="{FF2B5EF4-FFF2-40B4-BE49-F238E27FC236}">
                <a16:creationId xmlns:a16="http://schemas.microsoft.com/office/drawing/2014/main" id="{C1BC19FB-E229-4EA3-9266-755D7EDD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24" y="4905726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4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 Program forking Separate Process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5" descr="Screen Shot 2012-12-04 at 11.21.10 AM.png">
            <a:extLst>
              <a:ext uri="{FF2B5EF4-FFF2-40B4-BE49-F238E27FC236}">
                <a16:creationId xmlns:a16="http://schemas.microsoft.com/office/drawing/2014/main" id="{3A8DB0A2-5124-483C-BDD1-C629CC1B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" y="1516486"/>
            <a:ext cx="7839695" cy="521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0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Termination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8300053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 executes last statement and then asks the operating system to delete it using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exit()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system call.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Returns  status data from child to parent (via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resources are deallocated by operating system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Parent may terminate the execution of children processes  using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abort()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system call.  Some reasons for doing so: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Child has exceeded allocated resources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Task assigned to child is no longer required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428065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Termination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68346" y="1516485"/>
            <a:ext cx="9253240" cy="529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operating systems do not allow child to exist if its parent has terminated.  If a process terminates, then all its children must also be terminated.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cascading termination.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 children, grandchildren, etc.  are  terminated.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termination is initiated by the operating system.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parent process may wait for termination of a child process by using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call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.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call returns status information and the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pid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of the terminated process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 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pid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= wait(&amp;status);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no parent waiting (did not invoke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)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 is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zombie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parent terminated without invoking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wait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, process is an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226506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Process Concept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Concept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-8308" y="1516485"/>
            <a:ext cx="8678779" cy="541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 operating system executes a variety of programs: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Batch system –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jobs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Time-shared systems –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user programs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tasks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Textbook uses the terms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job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and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almost interchangeably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Process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a program in execution; process execution must progress in sequential fashion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Multiple parts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program code, also called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text section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Current activity including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program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counter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processor registers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Stack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containing temporary data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Function parameters, return addresses, local variables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Data section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containing global variables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Heap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containing memory dynamically allocated during run time</a:t>
            </a:r>
            <a:endParaRPr kumimoji="1" lang="en-US" altLang="en-US" sz="2400" kern="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8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Concept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-8307" y="1516485"/>
            <a:ext cx="8531822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Program is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passive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entity stored on disk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executable file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), process is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active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Program becomes process when executable file loaded into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Execution of program started via GUI mouse clicks, command line entry of its name,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etc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One program can be several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Consider multiple users executing the same program</a:t>
            </a:r>
          </a:p>
        </p:txBody>
      </p:sp>
    </p:spTree>
    <p:extLst>
      <p:ext uri="{BB962C8B-B14F-4D97-AF65-F5344CB8AC3E}">
        <p14:creationId xmlns:p14="http://schemas.microsoft.com/office/powerpoint/2010/main" val="13825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in Memory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00F9FA62-297D-477F-B9D6-E5D8DB9D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68" y="2006772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Memory Layout of a C Program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D3A03C-C368-4B81-AC84-6E198D7CC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6" y="1639615"/>
            <a:ext cx="7227888" cy="47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8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State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" y="1516485"/>
            <a:ext cx="836112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As a process executes, it changes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state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MS PGothic" pitchFamily="34" charset="-128"/>
              </a:rPr>
              <a:t>New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The process is being created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kern="0" dirty="0">
                <a:solidFill>
                  <a:schemeClr val="accent2"/>
                </a:solidFill>
                <a:ea typeface="MS PGothic" pitchFamily="34" charset="-128"/>
              </a:rPr>
              <a:t>R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MS PGothic" pitchFamily="34" charset="-128"/>
              </a:rPr>
              <a:t>unning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Instructions are being executed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kern="0" dirty="0">
                <a:solidFill>
                  <a:schemeClr val="accent2"/>
                </a:solidFill>
                <a:ea typeface="MS PGothic" pitchFamily="34" charset="-128"/>
              </a:rPr>
              <a:t>W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MS PGothic" pitchFamily="34" charset="-128"/>
              </a:rPr>
              <a:t>aiting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The process is waiting for some event to occur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kern="0" dirty="0">
                <a:solidFill>
                  <a:schemeClr val="accent2"/>
                </a:solidFill>
                <a:ea typeface="MS PGothic" pitchFamily="34" charset="-128"/>
              </a:rPr>
              <a:t>R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MS PGothic" pitchFamily="34" charset="-128"/>
              </a:rPr>
              <a:t>eady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The process is waiting to be assigned to a processor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MS PGothic" pitchFamily="34" charset="-128"/>
              </a:rPr>
              <a:t>Terminated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225955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State Diagram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9">
            <a:extLst>
              <a:ext uri="{FF2B5EF4-FFF2-40B4-BE49-F238E27FC236}">
                <a16:creationId xmlns:a16="http://schemas.microsoft.com/office/drawing/2014/main" id="{668C9420-9ACD-4E6C-85E7-946595D6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2139046"/>
            <a:ext cx="7620000" cy="406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4FC59B-25C2-4D95-B257-8487FB8D9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05760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1243</Words>
  <Application>Microsoft Office PowerPoint</Application>
  <PresentationFormat>Widescreen</PresentationFormat>
  <Paragraphs>163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Monotype Sorts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135</cp:revision>
  <dcterms:created xsi:type="dcterms:W3CDTF">2020-06-03T14:19:11Z</dcterms:created>
  <dcterms:modified xsi:type="dcterms:W3CDTF">2020-09-08T03:38:37Z</dcterms:modified>
</cp:coreProperties>
</file>