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76" r:id="rId3"/>
    <p:sldId id="358" r:id="rId4"/>
    <p:sldId id="381" r:id="rId5"/>
    <p:sldId id="430" r:id="rId6"/>
    <p:sldId id="429" r:id="rId7"/>
    <p:sldId id="391" r:id="rId8"/>
    <p:sldId id="402" r:id="rId9"/>
    <p:sldId id="431" r:id="rId10"/>
    <p:sldId id="427" r:id="rId11"/>
    <p:sldId id="406" r:id="rId12"/>
    <p:sldId id="428" r:id="rId13"/>
    <p:sldId id="411" r:id="rId14"/>
    <p:sldId id="412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5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6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burst is when the process is being executed in the CPU. It is the concept of gaining control of the CPU</a:t>
            </a:r>
            <a:r>
              <a:rPr lang="en-IN" dirty="0"/>
              <a:t>.</a:t>
            </a:r>
          </a:p>
          <a:p>
            <a:r>
              <a:rPr lang="en-IN" dirty="0"/>
              <a:t>I/O burst is when the CPU is waiting for I/O for further execution. It is the concept of performing I/O operation.</a:t>
            </a:r>
          </a:p>
          <a:p>
            <a:r>
              <a:rPr lang="en-IN" dirty="0"/>
              <a:t>The duration for which a process gets control of the CPU is the CPU burst time.</a:t>
            </a:r>
          </a:p>
          <a:p>
            <a:r>
              <a:rPr lang="en-IN" dirty="0"/>
              <a:t>After I/O burst, the process goes into the ready queue for the next CPU burst.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3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Turnaround Time = Completion time – Arrival Time</a:t>
            </a:r>
          </a:p>
          <a:p>
            <a:r>
              <a:rPr lang="en-US" dirty="0"/>
              <a:t>Response Time = First run time – Arrival Time</a:t>
            </a:r>
          </a:p>
          <a:p>
            <a:r>
              <a:rPr lang="en-US" dirty="0"/>
              <a:t>Performance metric and Fairness metric are inversely related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2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CPU Scheduling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Dispatcher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" y="1516485"/>
            <a:ext cx="8560676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Dispatcher module gives control of the CPU to the process selected by the short-term scheduler; this involves: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switching context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switching to user mode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jumping to the proper location in the user program to restart that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Dispatch latency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17779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Scheduling Criteria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9008311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CPU utilization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keep the CPU as busy as possible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Throughput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# of processes that complete their execution per time unit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Turnaround time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amount of time to execute a particular process (performance metric)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Waiting time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amount of time a process has been waiting in the ready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Response time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393272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Scheduling Algorithm Optimization Criteria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9008311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ax CPU utilization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Max throughput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Min turnaround time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Min waiting time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35297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First- Come, First-Served (FCFS)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7692861" cy="439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</a:t>
            </a:r>
            <a:r>
              <a:rPr kumimoji="1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Process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	</a:t>
            </a:r>
            <a:r>
              <a:rPr kumimoji="1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Burst Time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	24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	3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	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Suppose that the processes arrive in the order: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,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,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  </a:t>
            </a:r>
            <a:b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The Gantt Chart for the schedule is: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Waiting time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 = 0;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 = 24;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= 27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028950" algn="ctr"/>
                <a:tab pos="4633913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Average waiting time:  (0 + 24 + 27)/3 = 17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2715EFA-AEB2-4136-AB8F-2A300498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0" y="4520324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66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FCFS Scheduling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813521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Suppose that the processes arrive in the order: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,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,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1  </a:t>
            </a:r>
            <a:b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The Gantt Chart for the schedule is: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</a:b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Waiting time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1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=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6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;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= 0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;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=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Average waiting time:   (6 + 0 + 3)/3 = 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Much better than previous case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Convoy effect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- short process behind long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Consider one CPU-bound and many I/O-bound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138E73-DBC5-4EED-BDCF-6FC8F1B7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2" y="2679316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62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Process Scheduling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Basic Concepts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-8307" y="1316459"/>
            <a:ext cx="8978886" cy="504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a system with a single CPU core, only one process can run at a time. Others must wait until the CPU is free and can be rescheduled.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objective of multiprogramming is to have some process running at all times, to maximize CPU utilization.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Several processes are kept in memory at one time.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one process has to wait, the operating system takes the CPU away from that process and gives the CPU to another process. This pattern continues.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Every time one process has to wait, another process can take over use of the CPU. On a multicore system, this concept of keeping the CPU busy is extended to all processing cores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1608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Basic Concepts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-8307" y="1316459"/>
            <a:ext cx="8600514" cy="41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idea is relatively simple. A process is executed until it must wait, typically for the completion of some I/O request.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a simple computer system, the CPU then just sits idle. All this waiting time is wasted; no useful work is accomplished. With multiprogramming, we try to use this time productively.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Scheduling of this kind is a fundamental operating-system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Almost all computer resources are scheduled before use. The CPU is, of course, one of the primary computer resources. Thus, its scheduling is central to operating-system design.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7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Alternating Sequence of CPU and I/O bursts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-8307" y="1516485"/>
            <a:ext cx="4302722" cy="41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Maximum CPU utilization obtained with multiprogramming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CPU–I/O Burst Cycle – Process execution consists of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cycle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of CPU execution and I/O wait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CPU burst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followed by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I/O burst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CPU burst distribution is of main concern</a:t>
            </a:r>
          </a:p>
        </p:txBody>
      </p:sp>
      <p:pic>
        <p:nvPicPr>
          <p:cNvPr id="2" name="Picture 1" descr="6_01.pdf">
            <a:extLst>
              <a:ext uri="{FF2B5EF4-FFF2-40B4-BE49-F238E27FC236}">
                <a16:creationId xmlns:a16="http://schemas.microsoft.com/office/drawing/2014/main" id="{B527792A-A80D-4A93-BBEA-17485FCBA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5" y="1643235"/>
            <a:ext cx="3495214" cy="50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8EF1E-5491-4FDA-9ADE-5F734C3E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77560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Histogram of CPU-burst Times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9">
            <a:extLst>
              <a:ext uri="{FF2B5EF4-FFF2-40B4-BE49-F238E27FC236}">
                <a16:creationId xmlns:a16="http://schemas.microsoft.com/office/drawing/2014/main" id="{69713DBC-9D22-4974-8FD4-A28F8DDD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46" y="1506352"/>
            <a:ext cx="3405352" cy="33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95EB3-5E46-41EB-B440-0348CBB0C08D}"/>
              </a:ext>
            </a:extLst>
          </p:cNvPr>
          <p:cNvSpPr txBox="1"/>
          <p:nvPr/>
        </p:nvSpPr>
        <p:spPr>
          <a:xfrm>
            <a:off x="164538" y="1356617"/>
            <a:ext cx="50538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lang="en-IN" sz="2400" dirty="0"/>
              <a:t>The durations of CPU bursts have been measured extensively. Although they vary greatly from process to process and from computer to computer, they tend to have a frequency curve similar to that shown in the Figure. 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lang="en-IN" sz="2400" dirty="0"/>
              <a:t>An I/O-bound program typically has many short CPU bursts. A </a:t>
            </a:r>
            <a:r>
              <a:rPr lang="en-IN" sz="2400"/>
              <a:t>CPU-bound program might </a:t>
            </a:r>
            <a:r>
              <a:rPr lang="en-IN" sz="2400" dirty="0"/>
              <a:t>have a few long CPU bursts. This distribution can be important when implementing a CPU-scheduling algorithm.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BCBF7-87A0-465D-8F24-2153FBB72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59754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CPU Scheduler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" y="1516485"/>
            <a:ext cx="85606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Short-term scheduler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marR="0" lvl="1" indent="-28568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Queue may be ordered in various ways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CPU scheduling decisions may take place when a process:</a:t>
            </a:r>
          </a:p>
          <a:p>
            <a:pPr marL="799900" marR="0" lvl="1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ＭＳ Ｐゴシック" charset="-128"/>
              </a:rPr>
              <a:t>1.	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Switches from running to waiting state</a:t>
            </a:r>
          </a:p>
          <a:p>
            <a:pPr marL="799900" marR="0" lvl="1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ＭＳ Ｐゴシック" charset="-128"/>
              </a:rPr>
              <a:t>2.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	Switches from running to ready state</a:t>
            </a:r>
          </a:p>
          <a:p>
            <a:pPr marL="799900" marR="0" lvl="1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ＭＳ Ｐゴシック" charset="-128"/>
              </a:rPr>
              <a:t>3.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	Switches from waiting to ready</a:t>
            </a:r>
          </a:p>
          <a:p>
            <a:pPr marL="799900" marR="0" lvl="1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AutoNum type="arabicPeriod" startAt="4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Terminates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Scheduling under 1 and 4 is </a:t>
            </a:r>
            <a:r>
              <a:rPr kumimoji="1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nonpreemptive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All other scheduling is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marR="0" lvl="1" indent="-28568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Consider access to shared data</a:t>
            </a:r>
          </a:p>
          <a:p>
            <a:pPr marL="742765" marR="0" lvl="1" indent="-28568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Consider preemption while in kernel mode</a:t>
            </a:r>
          </a:p>
          <a:p>
            <a:pPr marL="742765" marR="0" lvl="1" indent="-28568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Consider interrupts occurring during crucial OS activities</a:t>
            </a:r>
          </a:p>
        </p:txBody>
      </p:sp>
    </p:spTree>
    <p:extLst>
      <p:ext uri="{BB962C8B-B14F-4D97-AF65-F5344CB8AC3E}">
        <p14:creationId xmlns:p14="http://schemas.microsoft.com/office/powerpoint/2010/main" val="225955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Preemptive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vs Non-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Preemptive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88759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  <a:cs typeface="ＭＳ Ｐゴシック" charset="0"/>
              </a:rPr>
              <a:t>Under non-</a:t>
            </a:r>
            <a:r>
              <a:rPr kumimoji="1" lang="en-IN" sz="2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ＭＳ Ｐゴシック" charset="0"/>
                <a:cs typeface="ＭＳ Ｐゴシック" charset="0"/>
              </a:rPr>
              <a:t>preemptive</a:t>
            </a: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  <a:cs typeface="ＭＳ Ｐゴシック" charset="0"/>
              </a:rPr>
              <a:t> scheduling, once the CPU has been allocated to a process, the process keeps the CPU until it releases it either by terminating or by switching to the waiting state. 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  <a:cs typeface="ＭＳ Ｐゴシック" charset="0"/>
              </a:rPr>
              <a:t>Virtually all modern operating systems including Windows, macOS, Linux, and UNIX use pre-emptive scheduling algorithms.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Unfortunately, pre-emptive scheduling can result in race conditions when data are shared among several processes. </a:t>
            </a: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charset="-128"/>
              </a:rPr>
              <a:t>Ex: While one process is updating the shared data, it is pre-empted so that the second process can run. The second process then tries to read the data, which are in an inconsistent state.</a:t>
            </a:r>
          </a:p>
          <a:p>
            <a:pPr marL="342815" marR="0" lvl="0" indent="-342815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tabLst/>
              <a:defRPr/>
            </a:pP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 pre-emptive kernel requires mechanisms such as mutex locks to prevent race conditions when accessing shared kernel data structures. </a:t>
            </a:r>
            <a:r>
              <a:rPr kumimoji="1" lang="en-I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charset="-128"/>
              </a:rPr>
              <a:t>Most modern operating systems are now fully pre-emptive when running in kernel mode.</a:t>
            </a:r>
            <a:endParaRPr kumimoji="1" lang="en-US" sz="24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3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1225</Words>
  <Application>Microsoft Office PowerPoint</Application>
  <PresentationFormat>Widescreen</PresentationFormat>
  <Paragraphs>113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Monotype Sorts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152</cp:revision>
  <dcterms:created xsi:type="dcterms:W3CDTF">2020-06-03T14:19:11Z</dcterms:created>
  <dcterms:modified xsi:type="dcterms:W3CDTF">2020-09-08T03:40:52Z</dcterms:modified>
</cp:coreProperties>
</file>