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57" r:id="rId2"/>
    <p:sldId id="376" r:id="rId3"/>
    <p:sldId id="358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34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019" autoAdjust="0"/>
  </p:normalViewPr>
  <p:slideViewPr>
    <p:cSldViewPr snapToGrid="0">
      <p:cViewPr varScale="1">
        <p:scale>
          <a:sx n="48" d="100"/>
          <a:sy n="48" d="100"/>
        </p:scale>
        <p:origin x="103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46CDE-B715-40F4-93C2-22C598A46E1D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D3F2E-11BD-4DCF-B044-94902FA4E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54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6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D3F2E-11BD-4DCF-B044-94902FA4EB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708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RR optimizes Response time but bad for Turnaround time</a:t>
            </a:r>
          </a:p>
          <a:p>
            <a:r>
              <a:rPr lang="en-US" dirty="0"/>
              <a:t>SJF &amp; SJCF optimizes Turnaround time but bad for </a:t>
            </a:r>
            <a:r>
              <a:rPr lang="en-US"/>
              <a:t>Response time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D3F2E-11BD-4DCF-B044-94902FA4EB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043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time quantum should not be too large as RR degenerates to an FCFS policy.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D3F2E-11BD-4DCF-B044-94902FA4EB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25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OPERATING SYSTEMS </a:t>
            </a:r>
          </a:p>
          <a:p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Scheduling Algorithms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Priority Scheduling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5EB2D2-F018-4FCC-B9F7-63859296F995}"/>
              </a:ext>
            </a:extLst>
          </p:cNvPr>
          <p:cNvSpPr txBox="1"/>
          <p:nvPr/>
        </p:nvSpPr>
        <p:spPr>
          <a:xfrm>
            <a:off x="79918" y="1516485"/>
            <a:ext cx="901678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A priority number (integer) is associated with each process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MS PGothic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The CPU is allocated to the process with the highest priority (smallest integer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  <a:sym typeface="Symbol" panose="05050102010706020507" pitchFamily="18" charset="2"/>
              </a:rPr>
              <a:t> highest priority)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Preemptive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Nonpreemptive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MS PGothic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MS PGothic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SJF is priority scheduling where priority is the inverse of predicted next CPU burst time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MS PGothic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Problem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  <a:sym typeface="Symbol" panose="05050102010706020507" pitchFamily="18" charset="2"/>
              </a:rPr>
              <a:t>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  <a:sym typeface="Symbol" panose="05050102010706020507" pitchFamily="18" charset="2"/>
              </a:rPr>
              <a:t>Starvation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  <a:sym typeface="Symbol" panose="05050102010706020507" pitchFamily="18" charset="2"/>
              </a:rPr>
              <a:t>– low priority processes may never execute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MS PGothic" pitchFamily="34" charset="-128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  <a:sym typeface="Symbol" panose="05050102010706020507" pitchFamily="18" charset="2"/>
              </a:rPr>
              <a:t>Solution 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  <a:sym typeface="Symbol" panose="05050102010706020507" pitchFamily="18" charset="2"/>
              </a:rPr>
              <a:t>Aging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  <a:sym typeface="Symbol" panose="05050102010706020507" pitchFamily="18" charset="2"/>
              </a:rPr>
              <a:t>– as time progresses increase the priority of the process</a:t>
            </a:r>
          </a:p>
        </p:txBody>
      </p:sp>
    </p:spTree>
    <p:extLst>
      <p:ext uri="{BB962C8B-B14F-4D97-AF65-F5344CB8AC3E}">
        <p14:creationId xmlns:p14="http://schemas.microsoft.com/office/powerpoint/2010/main" val="425454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of Priority Scheduling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17C8A4-A392-4677-90F5-155EE4FA438D}"/>
              </a:ext>
            </a:extLst>
          </p:cNvPr>
          <p:cNvSpPr txBox="1"/>
          <p:nvPr/>
        </p:nvSpPr>
        <p:spPr>
          <a:xfrm>
            <a:off x="598882" y="1666295"/>
            <a:ext cx="8135215" cy="2239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Tx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kumimoji="1" lang="en-US" altLang="en-US" sz="18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Process</a:t>
            </a:r>
            <a:r>
              <a:rPr kumimoji="1" lang="en-US" altLang="en-US" sz="1800" b="0" i="0" u="sng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A</a:t>
            </a:r>
            <a:r>
              <a:rPr kumimoji="1" lang="en-US" altLang="en-US" sz="18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	</a:t>
            </a:r>
            <a:r>
              <a:rPr kumimoji="1" lang="en-US" altLang="en-US" sz="1800" b="0" i="0" u="sng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arri</a:t>
            </a:r>
            <a:r>
              <a:rPr kumimoji="1" lang="en-US" altLang="en-US" sz="18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 </a:t>
            </a:r>
            <a:r>
              <a:rPr kumimoji="1" lang="en-US" altLang="en-US" sz="18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Burst </a:t>
            </a:r>
            <a:r>
              <a:rPr kumimoji="1" lang="en-US" altLang="en-US" sz="18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Time</a:t>
            </a:r>
            <a:r>
              <a:rPr kumimoji="1" lang="en-US" altLang="en-US" sz="1800" b="0" i="0" u="sng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T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	</a:t>
            </a:r>
            <a:r>
              <a:rPr kumimoji="1" lang="en-US" altLang="en-US" sz="18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Priority</a:t>
            </a: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		 </a:t>
            </a:r>
            <a:r>
              <a:rPr kumimoji="1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P</a:t>
            </a:r>
            <a:r>
              <a:rPr kumimoji="1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1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	10	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		 </a:t>
            </a:r>
            <a:r>
              <a:rPr kumimoji="1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P</a:t>
            </a:r>
            <a:r>
              <a:rPr kumimoji="1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2 	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1	1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		 </a:t>
            </a:r>
            <a:r>
              <a:rPr kumimoji="1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P</a:t>
            </a:r>
            <a:r>
              <a:rPr kumimoji="1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3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	2	4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		 </a:t>
            </a:r>
            <a:r>
              <a:rPr kumimoji="1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P</a:t>
            </a:r>
            <a:r>
              <a:rPr kumimoji="1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4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	1	5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		</a:t>
            </a:r>
            <a:r>
              <a:rPr kumimoji="1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P</a:t>
            </a:r>
            <a:r>
              <a:rPr kumimoji="1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5	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5	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4C589-B9DA-4F1F-BCE1-C63534944A5B}"/>
              </a:ext>
            </a:extLst>
          </p:cNvPr>
          <p:cNvSpPr txBox="1"/>
          <p:nvPr/>
        </p:nvSpPr>
        <p:spPr>
          <a:xfrm>
            <a:off x="843454" y="4082521"/>
            <a:ext cx="6101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Priority Scheduling Gantt chart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81B065-E41C-4946-9C9F-CD320F99D6A1}"/>
              </a:ext>
            </a:extLst>
          </p:cNvPr>
          <p:cNvSpPr txBox="1"/>
          <p:nvPr/>
        </p:nvSpPr>
        <p:spPr>
          <a:xfrm>
            <a:off x="963203" y="5786023"/>
            <a:ext cx="81352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Average waiting time = (6 + 0 + 16 + 18 + 1) / 5 = 41/5 = 8.2</a:t>
            </a:r>
            <a:endParaRPr kumimoji="1" lang="en-US" altLang="en-US" sz="2400" b="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MS PGothic" pitchFamily="34" charset="-128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7EE5E1-F152-4172-9935-567FC2AB9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04" y="4815467"/>
            <a:ext cx="64674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521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Round Robin (RR)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5EB2D2-F018-4FCC-B9F7-63859296F995}"/>
              </a:ext>
            </a:extLst>
          </p:cNvPr>
          <p:cNvSpPr txBox="1"/>
          <p:nvPr/>
        </p:nvSpPr>
        <p:spPr>
          <a:xfrm>
            <a:off x="79918" y="1516485"/>
            <a:ext cx="901678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Each process gets a small unit of CPU time (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time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quantum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q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), usually 10-100 milliseconds.  After this time has elapsed, the process is preempted and added to the end of the ready queue.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If there are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n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 processes in the ready queue and the time quantum is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q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, then each process gets 1/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n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 of the CPU time in chunks of at most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q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 time units at once.  No process waits more than (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n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-1)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q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time units.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Timer interrupts every quantum to schedule next process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Performance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q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 large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  <a:sym typeface="Symbol" panose="05050102010706020507" pitchFamily="18" charset="2"/>
              </a:rPr>
              <a:t> FIFO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  <a:sym typeface="Symbol" panose="05050102010706020507" pitchFamily="18" charset="2"/>
              </a:rPr>
              <a:t>q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  <a:sym typeface="Symbol" panose="05050102010706020507" pitchFamily="18" charset="2"/>
              </a:rPr>
              <a:t>small 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  <a:sym typeface="Symbol" panose="05050102010706020507" pitchFamily="18" charset="2"/>
              </a:rPr>
              <a:t>q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  <a:sym typeface="Symbol" panose="05050102010706020507" pitchFamily="18" charset="2"/>
              </a:rPr>
              <a:t>must be large with respect to context switch, otherwise overhead is too high</a:t>
            </a:r>
          </a:p>
        </p:txBody>
      </p:sp>
    </p:spTree>
    <p:extLst>
      <p:ext uri="{BB962C8B-B14F-4D97-AF65-F5344CB8AC3E}">
        <p14:creationId xmlns:p14="http://schemas.microsoft.com/office/powerpoint/2010/main" val="2295449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of RR with Time Quantum = 4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17C8A4-A392-4677-90F5-155EE4FA438D}"/>
              </a:ext>
            </a:extLst>
          </p:cNvPr>
          <p:cNvSpPr txBox="1"/>
          <p:nvPr/>
        </p:nvSpPr>
        <p:spPr>
          <a:xfrm>
            <a:off x="598882" y="1666295"/>
            <a:ext cx="8135215" cy="5036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0" marR="0" lvl="3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Tx/>
              <a:buNone/>
              <a:tabLst>
                <a:tab pos="2219325" algn="ctr"/>
                <a:tab pos="3994150" algn="ctr"/>
              </a:tabLst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	</a:t>
            </a:r>
            <a:r>
              <a:rPr kumimoji="1" lang="en-US" altLang="en-US" sz="18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Process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	</a:t>
            </a:r>
            <a:r>
              <a:rPr kumimoji="1" lang="en-US" altLang="en-US" sz="18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Burst Time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219325" algn="ctr"/>
                <a:tab pos="3994150" algn="ctr"/>
              </a:tabLst>
              <a:defRPr/>
            </a:pPr>
            <a:r>
              <a:rPr kumimoji="1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		P</a:t>
            </a:r>
            <a:r>
              <a:rPr kumimoji="1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1	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24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219325" algn="ctr"/>
                <a:tab pos="3994150" algn="ctr"/>
              </a:tabLst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		 </a:t>
            </a:r>
            <a:r>
              <a:rPr kumimoji="1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P</a:t>
            </a:r>
            <a:r>
              <a:rPr kumimoji="1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2	 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3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219325" algn="ctr"/>
                <a:tab pos="3994150" algn="ctr"/>
              </a:tabLst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		 </a:t>
            </a:r>
            <a:r>
              <a:rPr kumimoji="1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P</a:t>
            </a:r>
            <a:r>
              <a:rPr kumimoji="1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3	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3	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219325" algn="ctr"/>
                <a:tab pos="3994150" algn="ctr"/>
              </a:tabLst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2219325" algn="ctr"/>
                <a:tab pos="3994150" algn="ctr"/>
              </a:tabLst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  <a:t>The Gantt chart is: </a:t>
            </a:r>
            <a:b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</a:br>
            <a:b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</a:br>
            <a:b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</a:br>
            <a:b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</a:br>
            <a:b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cs typeface="+mn-cs"/>
              </a:rPr>
            </a:b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2219325" algn="ctr"/>
                <a:tab pos="3994150" algn="ctr"/>
              </a:tabLst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Typically, higher average turnaround than SJF, but better </a:t>
            </a:r>
            <a:r>
              <a:rPr kumimoji="1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response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2219325" algn="ctr"/>
                <a:tab pos="3994150" algn="ctr"/>
              </a:tabLst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q should be large compared to context switch time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2219325" algn="ctr"/>
                <a:tab pos="3994150" algn="ctr"/>
              </a:tabLst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q usually 10ms to 100ms, context switch &lt; 10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usec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MS PGothic" pitchFamily="34" charset="-128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792FEC-3307-4DD6-82AE-5648575D2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82" y="3914832"/>
            <a:ext cx="6770687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3606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Quantum and Context Switch Time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7">
            <a:extLst>
              <a:ext uri="{FF2B5EF4-FFF2-40B4-BE49-F238E27FC236}">
                <a16:creationId xmlns:a16="http://schemas.microsoft.com/office/drawing/2014/main" id="{06F6A49A-01EB-4DDC-BEF1-BD66CAED6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18" y="2291939"/>
            <a:ext cx="6527800" cy="290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467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Turnaround Time Varies With The Time Quantum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7">
            <a:extLst>
              <a:ext uri="{FF2B5EF4-FFF2-40B4-BE49-F238E27FC236}">
                <a16:creationId xmlns:a16="http://schemas.microsoft.com/office/drawing/2014/main" id="{11CE8F0E-9751-47DA-B7C9-81E54021E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471" y="1868853"/>
            <a:ext cx="5005387" cy="412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73B5E9-3684-498D-A6CE-400461EE378D}"/>
              </a:ext>
            </a:extLst>
          </p:cNvPr>
          <p:cNvSpPr txBox="1"/>
          <p:nvPr/>
        </p:nvSpPr>
        <p:spPr>
          <a:xfrm>
            <a:off x="4863662" y="3926859"/>
            <a:ext cx="28141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80% of CPU bursts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should be shorter than the time quantum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D9865-FB5C-4610-B8BD-BD83503B6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308" y="6577560"/>
            <a:ext cx="3005588" cy="2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91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venkateshprasad@pes.edu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 Credits for all PPTs of this course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954" y="1697888"/>
            <a:ext cx="840744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slides/diagrams in this course are an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combination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enhancement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material from the following resources and persons: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 of Operating System Concepts, Abraham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Silberschatz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Peter Baer Galvin, Greg Gagne -  9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2013 and some slides from 10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2018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conceptual text and diagram from 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 - Internals and Design Principles, William Stallings, 9</a:t>
            </a:r>
            <a:r>
              <a:rPr kumimoji="0" lang="en-IN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2018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presentation transcripts from A. Frank – P. Weisberg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conceptual text from Operating Systems: Three Easy Pieces,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Remzi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Arpaci-Dusseau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Andrea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Arpaci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Dusseau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24649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Operating systems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SJF, </a:t>
            </a:r>
            <a:r>
              <a:rPr lang="en-US" sz="3600" b="1">
                <a:solidFill>
                  <a:schemeClr val="accent1">
                    <a:lumMod val="75000"/>
                  </a:schemeClr>
                </a:solidFill>
              </a:rPr>
              <a:t>SRTF, Priority and RR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Scheduling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  <a:p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Shortest-Job-First (SJF) Scheduling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17C8A4-A392-4677-90F5-155EE4FA438D}"/>
              </a:ext>
            </a:extLst>
          </p:cNvPr>
          <p:cNvSpPr txBox="1"/>
          <p:nvPr/>
        </p:nvSpPr>
        <p:spPr>
          <a:xfrm>
            <a:off x="598882" y="1666295"/>
            <a:ext cx="8135215" cy="356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Associate with each process the length of its next CPU burst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Use these lengths to schedule the process with the shortest time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SJF is optimal – gives minimum average waiting time for a given set of processes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The difficulty is knowing the length of the next CPU request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Could ask the user</a:t>
            </a:r>
          </a:p>
        </p:txBody>
      </p:sp>
    </p:spTree>
    <p:extLst>
      <p:ext uri="{BB962C8B-B14F-4D97-AF65-F5344CB8AC3E}">
        <p14:creationId xmlns:p14="http://schemas.microsoft.com/office/powerpoint/2010/main" val="260192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Example of SJF Scheduling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17C8A4-A392-4677-90F5-155EE4FA438D}"/>
              </a:ext>
            </a:extLst>
          </p:cNvPr>
          <p:cNvSpPr txBox="1"/>
          <p:nvPr/>
        </p:nvSpPr>
        <p:spPr>
          <a:xfrm>
            <a:off x="598882" y="1666295"/>
            <a:ext cx="8135215" cy="1865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0" lvl="3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kumimoji="1" lang="en-US" altLang="en-US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Process</a:t>
            </a:r>
            <a:r>
              <a:rPr kumimoji="1" lang="en-US" altLang="en-US" b="0" i="0" u="sng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Arriva</a:t>
            </a:r>
            <a:r>
              <a:rPr kumimoji="1" lang="en-US" altLang="en-US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l Time</a:t>
            </a:r>
            <a: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</a:t>
            </a:r>
            <a:r>
              <a:rPr kumimoji="1" lang="en-US" altLang="en-US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Burst Time</a:t>
            </a:r>
            <a:endParaRPr kumimoji="1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	             </a:t>
            </a:r>
            <a:r>
              <a:rPr kumimoji="1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</a:t>
            </a:r>
            <a:r>
              <a:rPr kumimoji="1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1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0.0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6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	            </a:t>
            </a:r>
            <a:r>
              <a:rPr kumimoji="1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</a:t>
            </a:r>
            <a:r>
              <a:rPr kumimoji="1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2 	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2.0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8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	            </a:t>
            </a:r>
            <a:r>
              <a:rPr kumimoji="1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</a:t>
            </a:r>
            <a:r>
              <a:rPr kumimoji="1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3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4.0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7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	            </a:t>
            </a:r>
            <a:r>
              <a:rPr kumimoji="1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</a:t>
            </a:r>
            <a:r>
              <a:rPr kumimoji="1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4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5.0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4C589-B9DA-4F1F-BCE1-C63534944A5B}"/>
              </a:ext>
            </a:extLst>
          </p:cNvPr>
          <p:cNvSpPr txBox="1"/>
          <p:nvPr/>
        </p:nvSpPr>
        <p:spPr>
          <a:xfrm>
            <a:off x="883648" y="3851688"/>
            <a:ext cx="6101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SJF scheduling chart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124C219A-5CAF-4376-9153-EC17DE022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04" y="4501554"/>
            <a:ext cx="67960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81B065-E41C-4946-9C9F-CD320F99D6A1}"/>
              </a:ext>
            </a:extLst>
          </p:cNvPr>
          <p:cNvSpPr txBox="1"/>
          <p:nvPr/>
        </p:nvSpPr>
        <p:spPr>
          <a:xfrm>
            <a:off x="963204" y="5585105"/>
            <a:ext cx="64150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Average waiting time = (3 + 16 + 9 + 0) / 4 = 7</a:t>
            </a:r>
            <a:endParaRPr kumimoji="1" lang="en-US" altLang="en-US" sz="2400" b="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ACA0A9-9F9E-4A14-ADFB-AFE51DAF9E65}"/>
              </a:ext>
            </a:extLst>
          </p:cNvPr>
          <p:cNvSpPr txBox="1"/>
          <p:nvPr/>
        </p:nvSpPr>
        <p:spPr>
          <a:xfrm>
            <a:off x="80273" y="6182392"/>
            <a:ext cx="93249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Note: If using FCFS scheduling, average waiting time = (0 + 6 + 14 + 21) / 4 = </a:t>
            </a:r>
            <a:r>
              <a:rPr lang="en-IN" sz="20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10.25 </a:t>
            </a:r>
            <a:r>
              <a:rPr lang="en-IN" sz="20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ms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2894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Determining Length of Next CPU Burst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17C8A4-A392-4677-90F5-155EE4FA438D}"/>
              </a:ext>
            </a:extLst>
          </p:cNvPr>
          <p:cNvSpPr txBox="1"/>
          <p:nvPr/>
        </p:nvSpPr>
        <p:spPr>
          <a:xfrm>
            <a:off x="141890" y="1666295"/>
            <a:ext cx="8970579" cy="4321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Can only estimate the length – should be similar to the previous one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Then pick process with shortest predicted next CPU burst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Can be done by using the length of previous CPU bursts, using exponential averaging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Commonly, α set to ½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Preemptive version called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shortest-remaining-time-first</a:t>
            </a:r>
          </a:p>
        </p:txBody>
      </p:sp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13DCDEEB-5DA7-4913-97BF-829A9DFF58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764572"/>
              </p:ext>
            </p:extLst>
          </p:nvPr>
        </p:nvGraphicFramePr>
        <p:xfrm>
          <a:off x="1207103" y="3576528"/>
          <a:ext cx="5099104" cy="140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4" imgW="6400800" imgH="1778000" progId="Equation.3">
                  <p:embed/>
                </p:oleObj>
              </mc:Choice>
              <mc:Fallback>
                <p:oleObj name="Equation" r:id="rId4" imgW="6400800" imgH="1778000" progId="Equation.3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24043149-49AF-49F6-9437-755C1210EA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103" y="3576528"/>
                        <a:ext cx="5099104" cy="140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C0A3C438-DC0D-4C2C-AC4E-37555C5103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5712" y="4751900"/>
            <a:ext cx="2181885" cy="43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Prediction of the Length of the Next CPU Burst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6_03.pdf">
            <a:extLst>
              <a:ext uri="{FF2B5EF4-FFF2-40B4-BE49-F238E27FC236}">
                <a16:creationId xmlns:a16="http://schemas.microsoft.com/office/drawing/2014/main" id="{1E62A249-2FF5-4459-95C4-417B933F7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032" y="1819795"/>
            <a:ext cx="5387975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071E6D-0F44-4C36-8FCB-7261FB8C2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308" y="6605760"/>
            <a:ext cx="3005588" cy="2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4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Examples of Exponential Averaging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5EB2D2-F018-4FCC-B9F7-63859296F995}"/>
              </a:ext>
            </a:extLst>
          </p:cNvPr>
          <p:cNvSpPr txBox="1"/>
          <p:nvPr/>
        </p:nvSpPr>
        <p:spPr>
          <a:xfrm>
            <a:off x="79918" y="1516485"/>
            <a:ext cx="8562661" cy="5152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 =0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</a:t>
            </a:r>
            <a:r>
              <a:rPr kumimoji="1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n+1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 = </a:t>
            </a:r>
            <a:r>
              <a:rPr kumimoji="1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n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Recent history does not count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 =1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 </a:t>
            </a:r>
            <a:r>
              <a:rPr kumimoji="1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n+1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 =  </a:t>
            </a:r>
            <a:r>
              <a:rPr kumimoji="1" lang="en-US" alt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t</a:t>
            </a:r>
            <a:r>
              <a:rPr kumimoji="1" lang="en-US" altLang="en-US" sz="24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n</a:t>
            </a:r>
            <a:endParaRPr kumimoji="1" lang="en-US" altLang="en-US" sz="24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Only the actual last CPU burst counts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If we expand the formula, we get:</a:t>
            </a:r>
          </a:p>
          <a:p>
            <a:pPr marL="1085850" marR="0" lvl="2" indent="-2286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</a:t>
            </a:r>
            <a:r>
              <a:rPr kumimoji="1" lang="en-US" alt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n</a:t>
            </a:r>
            <a:r>
              <a:rPr kumimoji="1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+1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 = 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t</a:t>
            </a:r>
            <a:r>
              <a:rPr kumimoji="1" lang="en-US" altLang="en-US" sz="2400" b="0" i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n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+(1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 -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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)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 </a:t>
            </a:r>
            <a:r>
              <a:rPr kumimoji="1" lang="en-US" alt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t</a:t>
            </a:r>
            <a:r>
              <a:rPr kumimoji="1" lang="en-US" altLang="en-US" sz="2400" b="0" i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n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 </a:t>
            </a:r>
            <a:r>
              <a:rPr kumimoji="1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-1</a:t>
            </a:r>
            <a:r>
              <a:rPr kumimoji="1" lang="en-US" alt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+ …</a:t>
            </a:r>
          </a:p>
          <a:p>
            <a:pPr marL="1085850" marR="0" lvl="2" indent="-2286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           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+(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1 - 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)</a:t>
            </a:r>
            <a:r>
              <a:rPr kumimoji="1" lang="en-US" altLang="en-US" sz="2400" b="0" i="1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j</a:t>
            </a:r>
            <a:r>
              <a:rPr kumimoji="1" lang="en-US" alt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 </a:t>
            </a:r>
            <a:r>
              <a:rPr kumimoji="1" lang="en-US" alt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t</a:t>
            </a:r>
            <a:r>
              <a:rPr kumimoji="1" lang="en-US" altLang="en-US" sz="2400" b="0" i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n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 </a:t>
            </a:r>
            <a:r>
              <a:rPr kumimoji="1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-</a:t>
            </a:r>
            <a:r>
              <a:rPr kumimoji="1" lang="en-US" alt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j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+ …</a:t>
            </a:r>
          </a:p>
          <a:p>
            <a:pPr marL="1085850" marR="0" lvl="2" indent="-22860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           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+(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1 - 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)</a:t>
            </a:r>
            <a:r>
              <a:rPr kumimoji="1" lang="en-US" altLang="en-US" sz="2400" b="0" i="1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n</a:t>
            </a:r>
            <a:r>
              <a:rPr kumimoji="1" lang="en-US" alt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 +1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</a:t>
            </a:r>
            <a:r>
              <a:rPr kumimoji="1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0</a:t>
            </a:r>
            <a:br>
              <a:rPr kumimoji="1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</a:br>
            <a:endParaRPr kumimoji="1" lang="en-US" altLang="en-US" sz="24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Since both  and (1 - ) are less than or equal to 1, each successive term has less weight than its predecessor</a:t>
            </a:r>
          </a:p>
        </p:txBody>
      </p:sp>
    </p:spTree>
    <p:extLst>
      <p:ext uri="{BB962C8B-B14F-4D97-AF65-F5344CB8AC3E}">
        <p14:creationId xmlns:p14="http://schemas.microsoft.com/office/powerpoint/2010/main" val="200274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Example of Shortest-remaining-time-first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D4C589-B9DA-4F1F-BCE1-C63534944A5B}"/>
              </a:ext>
            </a:extLst>
          </p:cNvPr>
          <p:cNvSpPr txBox="1"/>
          <p:nvPr/>
        </p:nvSpPr>
        <p:spPr>
          <a:xfrm>
            <a:off x="0" y="4566792"/>
            <a:ext cx="6101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Preemptive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SJF Gantt Chart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81B065-E41C-4946-9C9F-CD320F99D6A1}"/>
              </a:ext>
            </a:extLst>
          </p:cNvPr>
          <p:cNvSpPr txBox="1"/>
          <p:nvPr/>
        </p:nvSpPr>
        <p:spPr>
          <a:xfrm>
            <a:off x="-8308" y="5973637"/>
            <a:ext cx="92228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Average waiting time = [(10-1)+(1-1)+(17-2)+5-3)]/4 = 26/4 = 6.5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msec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0484C-1643-498A-8F25-953019A47C0C}"/>
              </a:ext>
            </a:extLst>
          </p:cNvPr>
          <p:cNvSpPr txBox="1"/>
          <p:nvPr/>
        </p:nvSpPr>
        <p:spPr>
          <a:xfrm>
            <a:off x="-8308" y="1468323"/>
            <a:ext cx="9483384" cy="1329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Preemptive SJF Scheduling is sometimes called SRTF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Now we add the concepts of varying arrival times and preemption to the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129B75-2E12-4CFC-8DCC-55D001532143}"/>
              </a:ext>
            </a:extLst>
          </p:cNvPr>
          <p:cNvSpPr txBox="1"/>
          <p:nvPr/>
        </p:nvSpPr>
        <p:spPr>
          <a:xfrm>
            <a:off x="1104662" y="2728197"/>
            <a:ext cx="6124902" cy="1865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kumimoji="1" lang="en-US" altLang="en-US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Process</a:t>
            </a:r>
            <a:r>
              <a:rPr kumimoji="1" lang="en-US" altLang="en-US" b="0" i="0" u="sng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</a:t>
            </a:r>
            <a:r>
              <a:rPr kumimoji="1" lang="en-US" altLang="en-US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</a:t>
            </a:r>
            <a:r>
              <a:rPr kumimoji="1" lang="en-US" altLang="en-US" b="0" i="0" u="sng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arri</a:t>
            </a:r>
            <a:r>
              <a:rPr kumimoji="1" lang="en-US" altLang="en-US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b="0" i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Arrival </a:t>
            </a:r>
            <a:r>
              <a:rPr kumimoji="1" lang="en-US" altLang="en-US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Time</a:t>
            </a:r>
            <a:r>
              <a:rPr kumimoji="1" lang="en-US" altLang="en-US" b="0" i="0" u="sng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</a:t>
            </a:r>
            <a: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</a:t>
            </a:r>
            <a:r>
              <a:rPr kumimoji="1" lang="en-US" altLang="en-US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Burst Time</a:t>
            </a:r>
            <a:endParaRPr kumimoji="1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	 </a:t>
            </a:r>
            <a:r>
              <a:rPr kumimoji="1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</a:t>
            </a:r>
            <a:r>
              <a:rPr kumimoji="1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1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0	8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	 </a:t>
            </a:r>
            <a:r>
              <a:rPr kumimoji="1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</a:t>
            </a:r>
            <a:r>
              <a:rPr kumimoji="1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2 	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1	4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	 </a:t>
            </a:r>
            <a:r>
              <a:rPr kumimoji="1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</a:t>
            </a:r>
            <a:r>
              <a:rPr kumimoji="1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3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2	9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	 </a:t>
            </a:r>
            <a:r>
              <a:rPr kumimoji="1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</a:t>
            </a:r>
            <a:r>
              <a:rPr kumimoji="1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4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3	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E496FD-B3DC-42EE-B48E-1039DD677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510" y="5142219"/>
            <a:ext cx="6535478" cy="7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2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4950</TotalTime>
  <Words>992</Words>
  <Application>Microsoft Office PowerPoint</Application>
  <PresentationFormat>Widescreen</PresentationFormat>
  <Paragraphs>129</Paragraphs>
  <Slides>16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Monotype Sorts</vt:lpstr>
      <vt:lpstr>Webdings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Venkatesh Prasad</cp:lastModifiedBy>
  <cp:revision>167</cp:revision>
  <dcterms:created xsi:type="dcterms:W3CDTF">2020-06-03T14:19:11Z</dcterms:created>
  <dcterms:modified xsi:type="dcterms:W3CDTF">2020-09-08T03:42:28Z</dcterms:modified>
</cp:coreProperties>
</file>