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57" r:id="rId2"/>
    <p:sldId id="376" r:id="rId3"/>
    <p:sldId id="358" r:id="rId4"/>
    <p:sldId id="425" r:id="rId5"/>
    <p:sldId id="430" r:id="rId6"/>
    <p:sldId id="431" r:id="rId7"/>
    <p:sldId id="426" r:id="rId8"/>
    <p:sldId id="427" r:id="rId9"/>
    <p:sldId id="435" r:id="rId10"/>
    <p:sldId id="428" r:id="rId11"/>
    <p:sldId id="432" r:id="rId12"/>
    <p:sldId id="433" r:id="rId13"/>
    <p:sldId id="434" r:id="rId14"/>
    <p:sldId id="436" r:id="rId15"/>
    <p:sldId id="437" r:id="rId16"/>
    <p:sldId id="438" r:id="rId17"/>
    <p:sldId id="439" r:id="rId18"/>
    <p:sldId id="440" r:id="rId19"/>
    <p:sldId id="441" r:id="rId20"/>
    <p:sldId id="442" r:id="rId21"/>
    <p:sldId id="443" r:id="rId22"/>
    <p:sldId id="444" r:id="rId23"/>
    <p:sldId id="34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190" autoAdjust="0"/>
  </p:normalViewPr>
  <p:slideViewPr>
    <p:cSldViewPr snapToGrid="0">
      <p:cViewPr varScale="1">
        <p:scale>
          <a:sx n="52" d="100"/>
          <a:sy n="52" d="100"/>
        </p:scale>
        <p:origin x="9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46CDE-B715-40F4-93C2-22C598A46E1D}" type="datetimeFigureOut">
              <a:rPr lang="en-IN" smtClean="0"/>
              <a:t>08-09-2020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D3F2E-11BD-4DCF-B044-94902FA4EB0F}" type="slidenum">
              <a:rPr lang="en-IN" smtClean="0"/>
              <a:t>‹#›</a:t>
            </a:fld>
            <a:endParaRPr lang="en-IN"/>
          </a:p>
        </p:txBody>
      </p:sp>
    </p:spTree>
    <p:extLst>
      <p:ext uri="{BB962C8B-B14F-4D97-AF65-F5344CB8AC3E}">
        <p14:creationId xmlns:p14="http://schemas.microsoft.com/office/powerpoint/2010/main" val="248654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3</a:t>
            </a:fld>
            <a:endParaRPr lang="en-IN"/>
          </a:p>
        </p:txBody>
      </p:sp>
    </p:spTree>
    <p:extLst>
      <p:ext uri="{BB962C8B-B14F-4D97-AF65-F5344CB8AC3E}">
        <p14:creationId xmlns:p14="http://schemas.microsoft.com/office/powerpoint/2010/main" val="122460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12</a:t>
            </a:fld>
            <a:endParaRPr lang="en-IN"/>
          </a:p>
        </p:txBody>
      </p:sp>
    </p:spTree>
    <p:extLst>
      <p:ext uri="{BB962C8B-B14F-4D97-AF65-F5344CB8AC3E}">
        <p14:creationId xmlns:p14="http://schemas.microsoft.com/office/powerpoint/2010/main" val="2270701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13</a:t>
            </a:fld>
            <a:endParaRPr lang="en-IN"/>
          </a:p>
        </p:txBody>
      </p:sp>
    </p:spTree>
    <p:extLst>
      <p:ext uri="{BB962C8B-B14F-4D97-AF65-F5344CB8AC3E}">
        <p14:creationId xmlns:p14="http://schemas.microsoft.com/office/powerpoint/2010/main" val="2446826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1D3F2E-11BD-4DCF-B044-94902FA4EB0F}"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460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1D3F2E-11BD-4DCF-B044-94902FA4EB0F}"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0701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1D3F2E-11BD-4DCF-B044-94902FA4EB0F}"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8281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Periodic processes require the CPU at constant intervals (periods).</a:t>
            </a:r>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1D3F2E-11BD-4DCF-B044-94902FA4EB0F}"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3908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1D3F2E-11BD-4DCF-B044-94902FA4EB0F}"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7520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1D3F2E-11BD-4DCF-B044-94902FA4EB0F}"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3505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1D3F2E-11BD-4DCF-B044-94902FA4EB0F}"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132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1D3F2E-11BD-4DCF-B044-94902FA4EB0F}"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1568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For ex: </a:t>
            </a:r>
            <a:r>
              <a:rPr lang="en-IN" sz="1800" b="0" i="0" u="none" strike="noStrike" baseline="0" dirty="0">
                <a:solidFill>
                  <a:srgbClr val="231F20"/>
                </a:solidFill>
                <a:latin typeface="Palatino-Roman"/>
              </a:rPr>
              <a:t>Linux implements soft affinity, but it also provides the </a:t>
            </a:r>
            <a:r>
              <a:rPr lang="en-IN" sz="1800" b="0" i="0" u="none" strike="noStrike" baseline="0" dirty="0" err="1">
                <a:solidFill>
                  <a:srgbClr val="231F20"/>
                </a:solidFill>
                <a:latin typeface="CMTT10"/>
              </a:rPr>
              <a:t>sched_setaffinity</a:t>
            </a:r>
            <a:r>
              <a:rPr lang="en-IN" sz="1800" b="0" i="0" u="none" strike="noStrike" baseline="0" dirty="0">
                <a:solidFill>
                  <a:srgbClr val="231F20"/>
                </a:solidFill>
                <a:latin typeface="CMTT10"/>
              </a:rPr>
              <a:t>() </a:t>
            </a:r>
            <a:r>
              <a:rPr lang="en-IN" sz="1800" b="0" i="0" u="none" strike="noStrike" baseline="0" dirty="0">
                <a:solidFill>
                  <a:srgbClr val="231F20"/>
                </a:solidFill>
                <a:latin typeface="Palatino-Roman"/>
              </a:rPr>
              <a:t>system call, which supports hard affinity</a:t>
            </a:r>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4</a:t>
            </a:fld>
            <a:endParaRPr lang="en-IN"/>
          </a:p>
        </p:txBody>
      </p:sp>
    </p:spTree>
    <p:extLst>
      <p:ext uri="{BB962C8B-B14F-4D97-AF65-F5344CB8AC3E}">
        <p14:creationId xmlns:p14="http://schemas.microsoft.com/office/powerpoint/2010/main" val="4168865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1D3F2E-11BD-4DCF-B044-94902FA4EB0F}"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0289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5</a:t>
            </a:fld>
            <a:endParaRPr lang="en-IN"/>
          </a:p>
        </p:txBody>
      </p:sp>
    </p:spTree>
    <p:extLst>
      <p:ext uri="{BB962C8B-B14F-4D97-AF65-F5344CB8AC3E}">
        <p14:creationId xmlns:p14="http://schemas.microsoft.com/office/powerpoint/2010/main" val="1456076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6</a:t>
            </a:fld>
            <a:endParaRPr lang="en-IN"/>
          </a:p>
        </p:txBody>
      </p:sp>
    </p:spTree>
    <p:extLst>
      <p:ext uri="{BB962C8B-B14F-4D97-AF65-F5344CB8AC3E}">
        <p14:creationId xmlns:p14="http://schemas.microsoft.com/office/powerpoint/2010/main" val="241390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7</a:t>
            </a:fld>
            <a:endParaRPr lang="en-IN"/>
          </a:p>
        </p:txBody>
      </p:sp>
    </p:spTree>
    <p:extLst>
      <p:ext uri="{BB962C8B-B14F-4D97-AF65-F5344CB8AC3E}">
        <p14:creationId xmlns:p14="http://schemas.microsoft.com/office/powerpoint/2010/main" val="2736757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8</a:t>
            </a:fld>
            <a:endParaRPr lang="en-IN"/>
          </a:p>
        </p:txBody>
      </p:sp>
    </p:spTree>
    <p:extLst>
      <p:ext uri="{BB962C8B-B14F-4D97-AF65-F5344CB8AC3E}">
        <p14:creationId xmlns:p14="http://schemas.microsoft.com/office/powerpoint/2010/main" val="1922524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9</a:t>
            </a:fld>
            <a:endParaRPr lang="en-IN"/>
          </a:p>
        </p:txBody>
      </p:sp>
    </p:spTree>
    <p:extLst>
      <p:ext uri="{BB962C8B-B14F-4D97-AF65-F5344CB8AC3E}">
        <p14:creationId xmlns:p14="http://schemas.microsoft.com/office/powerpoint/2010/main" val="767603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10</a:t>
            </a:fld>
            <a:endParaRPr lang="en-IN"/>
          </a:p>
        </p:txBody>
      </p:sp>
    </p:spTree>
    <p:extLst>
      <p:ext uri="{BB962C8B-B14F-4D97-AF65-F5344CB8AC3E}">
        <p14:creationId xmlns:p14="http://schemas.microsoft.com/office/powerpoint/2010/main" val="200457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Example: </a:t>
            </a:r>
            <a:r>
              <a:rPr lang="en-IN" sz="1800" b="0" i="0" u="none" strike="noStrike" baseline="0" dirty="0">
                <a:solidFill>
                  <a:srgbClr val="231F20"/>
                </a:solidFill>
                <a:latin typeface="Palatino-Roman"/>
              </a:rPr>
              <a:t>The UltraSPARC T3 CPU has sixteen cores per chip and eight hardware threads per core. From the </a:t>
            </a:r>
          </a:p>
          <a:p>
            <a:pPr algn="l"/>
            <a:r>
              <a:rPr lang="en-IN" sz="1800" b="0" i="0" u="none" strike="noStrike" baseline="0" dirty="0">
                <a:solidFill>
                  <a:srgbClr val="231F20"/>
                </a:solidFill>
                <a:latin typeface="Palatino-Roman"/>
              </a:rPr>
              <a:t>perspective of the operating system, there appear to be 128 logical processors.</a:t>
            </a:r>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11</a:t>
            </a:fld>
            <a:endParaRPr lang="en-IN"/>
          </a:p>
        </p:txBody>
      </p:sp>
    </p:spTree>
    <p:extLst>
      <p:ext uri="{BB962C8B-B14F-4D97-AF65-F5344CB8AC3E}">
        <p14:creationId xmlns:p14="http://schemas.microsoft.com/office/powerpoint/2010/main" val="3367215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781916" y="1688267"/>
            <a:ext cx="7497214" cy="1200329"/>
          </a:xfrm>
          <a:prstGeom prst="rect">
            <a:avLst/>
          </a:prstGeom>
        </p:spPr>
        <p:txBody>
          <a:bodyPr wrap="square">
            <a:spAutoFit/>
          </a:bodyPr>
          <a:lstStyle/>
          <a:p>
            <a:r>
              <a:rPr lang="en-US" sz="3600" b="1" dirty="0">
                <a:solidFill>
                  <a:schemeClr val="accent2">
                    <a:lumMod val="75000"/>
                  </a:schemeClr>
                </a:solidFill>
              </a:rPr>
              <a:t>OPERATING SYSTEMS </a:t>
            </a:r>
          </a:p>
          <a:p>
            <a:endParaRPr lang="en-US" sz="3600" b="1" dirty="0">
              <a:solidFill>
                <a:schemeClr val="accent2">
                  <a:lumMod val="75000"/>
                </a:schemeClr>
              </a:solidFill>
            </a:endParaRPr>
          </a:p>
        </p:txBody>
      </p:sp>
      <p:sp>
        <p:nvSpPr>
          <p:cNvPr id="13" name="Rectangle 12">
            <a:extLst>
              <a:ext uri="{FF2B5EF4-FFF2-40B4-BE49-F238E27FC236}">
                <a16:creationId xmlns:a16="http://schemas.microsoft.com/office/drawing/2014/main" id="{34CEFAD4-E477-4E46-B5A6-ADB26E6A2863}"/>
              </a:ext>
            </a:extLst>
          </p:cNvPr>
          <p:cNvSpPr/>
          <p:nvPr/>
        </p:nvSpPr>
        <p:spPr>
          <a:xfrm>
            <a:off x="4781916" y="2841955"/>
            <a:ext cx="7497214" cy="646331"/>
          </a:xfrm>
          <a:prstGeom prst="rect">
            <a:avLst/>
          </a:prstGeom>
        </p:spPr>
        <p:txBody>
          <a:bodyPr wrap="square">
            <a:spAutoFit/>
          </a:bodyPr>
          <a:lstStyle/>
          <a:p>
            <a:r>
              <a:rPr lang="en-US" sz="3600" b="1" dirty="0">
                <a:solidFill>
                  <a:schemeClr val="accent1">
                    <a:lumMod val="75000"/>
                  </a:schemeClr>
                </a:solidFill>
              </a:rPr>
              <a:t>Multi-Processor Scheduling</a:t>
            </a:r>
          </a:p>
        </p:txBody>
      </p:sp>
      <p:sp>
        <p:nvSpPr>
          <p:cNvPr id="14" name="Rectangle 13">
            <a:extLst>
              <a:ext uri="{FF2B5EF4-FFF2-40B4-BE49-F238E27FC236}">
                <a16:creationId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a:t>Venkatesh Prasad</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781916" y="4813108"/>
            <a:ext cx="7497214" cy="461665"/>
          </a:xfrm>
          <a:prstGeom prst="rect">
            <a:avLst/>
          </a:prstGeom>
        </p:spPr>
        <p:txBody>
          <a:bodyPr wrap="square">
            <a:spAutoFit/>
          </a:bodyPr>
          <a:lstStyle/>
          <a:p>
            <a:r>
              <a:rPr lang="en-US" sz="2400" dirty="0"/>
              <a:t>Department of Computer Science</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Multicore Processors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905893F-C1A8-41AB-972B-22F28592D744}"/>
              </a:ext>
            </a:extLst>
          </p:cNvPr>
          <p:cNvSpPr txBox="1"/>
          <p:nvPr/>
        </p:nvSpPr>
        <p:spPr>
          <a:xfrm>
            <a:off x="123039" y="1543524"/>
            <a:ext cx="6435416" cy="3065455"/>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Recent trend to place multiple processor cores on same physical chip</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Faster and consumes less power</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Multiple threads per core also growing</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Takes advantage of memory stall to make progress on another thread while memory retrieve happens</a:t>
            </a:r>
          </a:p>
        </p:txBody>
      </p:sp>
      <p:sp>
        <p:nvSpPr>
          <p:cNvPr id="12" name="TextBox 11">
            <a:extLst>
              <a:ext uri="{FF2B5EF4-FFF2-40B4-BE49-F238E27FC236}">
                <a16:creationId xmlns:a16="http://schemas.microsoft.com/office/drawing/2014/main" id="{190D95D1-9521-4C26-8F15-759741A27FCB}"/>
              </a:ext>
            </a:extLst>
          </p:cNvPr>
          <p:cNvSpPr txBox="1"/>
          <p:nvPr/>
        </p:nvSpPr>
        <p:spPr>
          <a:xfrm>
            <a:off x="123039" y="4636541"/>
            <a:ext cx="8611058" cy="2068259"/>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110000"/>
              <a:buFont typeface="Wingdings" panose="05000000000000000000" pitchFamily="2" charset="2"/>
              <a:buChar char="§"/>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Memory stall is the situation when a processor accesses memory, it spends a significant amount of time waiting for the data to become </a:t>
            </a:r>
            <a:r>
              <a:rPr kumimoji="1" lang="en-US" altLang="en-US" sz="2400" b="0" i="0" u="none" strike="noStrike" kern="0" cap="none" spc="0" normalizeH="0" baseline="0" noProof="0" dirty="0" err="1">
                <a:ln>
                  <a:noFill/>
                </a:ln>
                <a:solidFill>
                  <a:srgbClr val="000000"/>
                </a:solidFill>
                <a:effectLst/>
                <a:uLnTx/>
                <a:uFillTx/>
                <a:ea typeface="MS PGothic" pitchFamily="34" charset="-128"/>
              </a:rPr>
              <a:t>availab</a:t>
            </a:r>
            <a:r>
              <a:rPr kumimoji="1" lang="en-US" altLang="en-US" sz="2400" kern="0" dirty="0">
                <a:solidFill>
                  <a:srgbClr val="000000"/>
                </a:solidFill>
                <a:ea typeface="MS PGothic" pitchFamily="34" charset="-128"/>
              </a:rPr>
              <a:t>le. </a:t>
            </a:r>
          </a:p>
          <a:p>
            <a:pPr marL="342900" marR="0" lvl="0" indent="-342900" algn="l" defTabSz="914400" rtl="0" eaLnBrk="0" fontAlgn="base" latinLnBrk="0" hangingPunct="0">
              <a:lnSpc>
                <a:spcPct val="100000"/>
              </a:lnSpc>
              <a:spcBef>
                <a:spcPct val="35000"/>
              </a:spcBef>
              <a:spcAft>
                <a:spcPct val="0"/>
              </a:spcAft>
              <a:buClr>
                <a:srgbClr val="993300"/>
              </a:buClr>
              <a:buSzPct val="110000"/>
              <a:buFont typeface="Wingdings" panose="05000000000000000000" pitchFamily="2" charset="2"/>
              <a:buChar char="§"/>
              <a:tabLst/>
              <a:defRPr/>
            </a:pPr>
            <a:r>
              <a:rPr kumimoji="0" lang="en-US" altLang="en-US" sz="2400" b="0" i="0" u="none" strike="noStrike" kern="0" cap="none" spc="0" normalizeH="0" baseline="0" noProof="0" dirty="0">
                <a:ln>
                  <a:noFill/>
                </a:ln>
                <a:solidFill>
                  <a:srgbClr val="000000"/>
                </a:solidFill>
                <a:effectLst/>
                <a:uLnTx/>
                <a:uFillTx/>
                <a:ea typeface="MS PGothic" pitchFamily="34" charset="-128"/>
              </a:rPr>
              <a:t>Each core has &gt; 1 hardware threads. If one thread has a memory stall, switch to another thread!</a:t>
            </a:r>
          </a:p>
        </p:txBody>
      </p:sp>
    </p:spTree>
    <p:extLst>
      <p:ext uri="{BB962C8B-B14F-4D97-AF65-F5344CB8AC3E}">
        <p14:creationId xmlns:p14="http://schemas.microsoft.com/office/powerpoint/2010/main" val="427252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Multithreaded Multicore System</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4" descr="5">
            <a:extLst>
              <a:ext uri="{FF2B5EF4-FFF2-40B4-BE49-F238E27FC236}">
                <a16:creationId xmlns:a16="http://schemas.microsoft.com/office/drawing/2014/main" id="{12F0F850-FECC-4909-AC7C-64C783942E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037" y="1696192"/>
            <a:ext cx="6781800"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a:extLst>
              <a:ext uri="{FF2B5EF4-FFF2-40B4-BE49-F238E27FC236}">
                <a16:creationId xmlns:a16="http://schemas.microsoft.com/office/drawing/2014/main" id="{3926784C-ECA2-461C-80DF-D3A4A6AC30D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18037" y="3847680"/>
            <a:ext cx="6872288"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50962FCE-B558-45CA-93C6-43B020B1591E}"/>
              </a:ext>
            </a:extLst>
          </p:cNvPr>
          <p:cNvPicPr>
            <a:picLocks noChangeAspect="1"/>
          </p:cNvPicPr>
          <p:nvPr/>
        </p:nvPicPr>
        <p:blipFill>
          <a:blip r:embed="rId6"/>
          <a:stretch>
            <a:fillRect/>
          </a:stretch>
        </p:blipFill>
        <p:spPr>
          <a:xfrm>
            <a:off x="-8308" y="6605760"/>
            <a:ext cx="3005588" cy="280440"/>
          </a:xfrm>
          <a:prstGeom prst="rect">
            <a:avLst/>
          </a:prstGeom>
        </p:spPr>
      </p:pic>
    </p:spTree>
    <p:extLst>
      <p:ext uri="{BB962C8B-B14F-4D97-AF65-F5344CB8AC3E}">
        <p14:creationId xmlns:p14="http://schemas.microsoft.com/office/powerpoint/2010/main" val="108478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Multithreaded Multicore System (Cont.)</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7BF5AF6-10AA-4686-B647-4AC068859261}"/>
              </a:ext>
            </a:extLst>
          </p:cNvPr>
          <p:cNvSpPr txBox="1"/>
          <p:nvPr/>
        </p:nvSpPr>
        <p:spPr>
          <a:xfrm>
            <a:off x="0" y="2087863"/>
            <a:ext cx="4698124" cy="4284250"/>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110000"/>
              <a:buFont typeface="Wingdings" panose="05000000000000000000" pitchFamily="2" charset="2"/>
              <a:buChar char="§"/>
              <a:tabLst/>
              <a:defRPr/>
            </a:pPr>
            <a:r>
              <a:rPr kumimoji="1" lang="en-US" altLang="en-US" sz="2400" b="1" i="0" u="none" strike="noStrike" kern="0" cap="none" spc="0" normalizeH="0" baseline="0" noProof="0" dirty="0">
                <a:ln>
                  <a:noFill/>
                </a:ln>
                <a:solidFill>
                  <a:srgbClr val="000000"/>
                </a:solidFill>
                <a:effectLst/>
                <a:uLnTx/>
                <a:uFillTx/>
                <a:ea typeface="MS PGothic" pitchFamily="34" charset="-128"/>
              </a:rPr>
              <a:t>Chip-multithreading</a:t>
            </a:r>
            <a:r>
              <a:rPr kumimoji="1" lang="en-US" altLang="en-US" sz="2400" b="0" i="0" u="none" strike="noStrike" kern="0" cap="none" spc="0" normalizeH="0" baseline="0" noProof="0" dirty="0">
                <a:ln>
                  <a:noFill/>
                </a:ln>
                <a:solidFill>
                  <a:srgbClr val="000000"/>
                </a:solidFill>
                <a:effectLst/>
                <a:uLnTx/>
                <a:uFillTx/>
                <a:ea typeface="MS PGothic" pitchFamily="34" charset="-128"/>
              </a:rPr>
              <a:t> (CMT) assigns each core multiple hardware threads. (Intel refers to this as </a:t>
            </a:r>
            <a:r>
              <a:rPr kumimoji="1" lang="en-US" altLang="en-US" sz="2400" b="1" i="0" u="none" strike="noStrike" kern="0" cap="none" spc="0" normalizeH="0" baseline="0" noProof="0" dirty="0">
                <a:ln>
                  <a:noFill/>
                </a:ln>
                <a:solidFill>
                  <a:srgbClr val="000000"/>
                </a:solidFill>
                <a:effectLst/>
                <a:uLnTx/>
                <a:uFillTx/>
                <a:ea typeface="MS PGothic" pitchFamily="34" charset="-128"/>
              </a:rPr>
              <a:t>hyperthreading</a:t>
            </a:r>
            <a:r>
              <a:rPr kumimoji="1" lang="en-US" altLang="en-US" sz="2400" b="0" i="0" u="none" strike="noStrike" kern="0" cap="none" spc="0" normalizeH="0" baseline="0" noProof="0" dirty="0">
                <a:ln>
                  <a:noFill/>
                </a:ln>
                <a:solidFill>
                  <a:srgbClr val="000000"/>
                </a:solidFill>
                <a:effectLst/>
                <a:uLnTx/>
                <a:uFillTx/>
                <a:ea typeface="MS PGothic" pitchFamily="34" charset="-128"/>
              </a:rPr>
              <a:t>.)</a:t>
            </a:r>
            <a:br>
              <a:rPr kumimoji="1" lang="en-US" altLang="en-US" sz="2400" b="0" i="0" u="none" strike="noStrike" kern="0" cap="none" spc="0" normalizeH="0" baseline="0" noProof="0" dirty="0">
                <a:ln>
                  <a:noFill/>
                </a:ln>
                <a:solidFill>
                  <a:srgbClr val="000000"/>
                </a:solidFill>
                <a:effectLst/>
                <a:uLnTx/>
                <a:uFillTx/>
                <a:ea typeface="MS PGothic" pitchFamily="34" charset="-128"/>
              </a:rPr>
            </a:br>
            <a:br>
              <a:rPr kumimoji="1" lang="en-US" altLang="en-US" sz="2400" b="0" i="0" u="none" strike="noStrike" kern="0" cap="none" spc="0" normalizeH="0" baseline="0" noProof="0" dirty="0">
                <a:ln>
                  <a:noFill/>
                </a:ln>
                <a:solidFill>
                  <a:srgbClr val="000000"/>
                </a:solidFill>
                <a:effectLst/>
                <a:uLnTx/>
                <a:uFillTx/>
                <a:ea typeface="MS PGothic" pitchFamily="34" charset="-128"/>
              </a:rPr>
            </a:br>
            <a:br>
              <a:rPr kumimoji="1" lang="en-US" altLang="en-US" sz="2400" b="0" i="0" u="none" strike="noStrike" kern="0" cap="none" spc="0" normalizeH="0" baseline="0" noProof="0" dirty="0">
                <a:ln>
                  <a:noFill/>
                </a:ln>
                <a:solidFill>
                  <a:srgbClr val="000000"/>
                </a:solidFill>
                <a:effectLst/>
                <a:uLnTx/>
                <a:uFillTx/>
                <a:ea typeface="MS PGothic" pitchFamily="34" charset="-128"/>
              </a:rPr>
            </a:br>
            <a:endParaRPr kumimoji="1" lang="en-US" altLang="en-US" sz="2400" b="0" i="0" u="none" strike="noStrike" kern="0" cap="none" spc="0" normalizeH="0" baseline="0" noProof="0" dirty="0">
              <a:ln>
                <a:noFill/>
              </a:ln>
              <a:solidFill>
                <a:srgbClr val="000000"/>
              </a:solidFill>
              <a:effectLst/>
              <a:uLnTx/>
              <a:uFillTx/>
              <a:ea typeface="MS PGothic"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110000"/>
              <a:buFont typeface="Wingdings" panose="05000000000000000000" pitchFamily="2" charset="2"/>
              <a:buChar char="§"/>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On a quad-core system with 2 hardware threads per core, the operating system sees 8 logical processors.</a:t>
            </a:r>
          </a:p>
        </p:txBody>
      </p:sp>
      <p:pic>
        <p:nvPicPr>
          <p:cNvPr id="12" name="Picture 11">
            <a:extLst>
              <a:ext uri="{FF2B5EF4-FFF2-40B4-BE49-F238E27FC236}">
                <a16:creationId xmlns:a16="http://schemas.microsoft.com/office/drawing/2014/main" id="{DF01EFD5-3757-4F74-AA03-D72BD641811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07207" y="1714187"/>
            <a:ext cx="3284537" cy="4753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E4417652-3ED6-4B20-8950-A4F8AE6600C4}"/>
              </a:ext>
            </a:extLst>
          </p:cNvPr>
          <p:cNvPicPr>
            <a:picLocks noChangeAspect="1"/>
          </p:cNvPicPr>
          <p:nvPr/>
        </p:nvPicPr>
        <p:blipFill>
          <a:blip r:embed="rId5"/>
          <a:stretch>
            <a:fillRect/>
          </a:stretch>
        </p:blipFill>
        <p:spPr>
          <a:xfrm>
            <a:off x="-8308" y="6605760"/>
            <a:ext cx="3005588" cy="280440"/>
          </a:xfrm>
          <a:prstGeom prst="rect">
            <a:avLst/>
          </a:prstGeom>
        </p:spPr>
      </p:pic>
    </p:spTree>
    <p:extLst>
      <p:ext uri="{BB962C8B-B14F-4D97-AF65-F5344CB8AC3E}">
        <p14:creationId xmlns:p14="http://schemas.microsoft.com/office/powerpoint/2010/main" val="318418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Multithreaded Multicore System (Cont.)</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7BF5AF6-10AA-4686-B647-4AC068859261}"/>
              </a:ext>
            </a:extLst>
          </p:cNvPr>
          <p:cNvSpPr txBox="1"/>
          <p:nvPr/>
        </p:nvSpPr>
        <p:spPr>
          <a:xfrm>
            <a:off x="0" y="1868853"/>
            <a:ext cx="4407613" cy="4413516"/>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110000"/>
              <a:buFont typeface="Wingdings" panose="05000000000000000000" pitchFamily="2" charset="2"/>
              <a:buChar char="§"/>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Two levels of scheduling:</a:t>
            </a:r>
            <a:br>
              <a:rPr kumimoji="1" lang="en-US" altLang="en-US" sz="2400" b="0" i="0" u="none" strike="noStrike" kern="0" cap="none" spc="0" normalizeH="0" baseline="0" noProof="0" dirty="0">
                <a:ln>
                  <a:noFill/>
                </a:ln>
                <a:solidFill>
                  <a:srgbClr val="000000"/>
                </a:solidFill>
                <a:effectLst/>
                <a:uLnTx/>
                <a:uFillTx/>
                <a:ea typeface="MS PGothic" pitchFamily="34" charset="-128"/>
              </a:rPr>
            </a:br>
            <a:endParaRPr kumimoji="1" lang="en-US" altLang="en-US" sz="2400" b="0" i="0" u="none" strike="noStrike" kern="0" cap="none" spc="0" normalizeH="0" baseline="0" noProof="0" dirty="0">
              <a:ln>
                <a:noFill/>
              </a:ln>
              <a:solidFill>
                <a:srgbClr val="000000"/>
              </a:solidFill>
              <a:effectLst/>
              <a:uLnTx/>
              <a:uFillTx/>
              <a:ea typeface="MS PGothic" pitchFamily="34" charset="-128"/>
            </a:endParaRPr>
          </a:p>
          <a:p>
            <a:pPr marL="742950" marR="0" lvl="1" indent="-285750" algn="l" defTabSz="914400" rtl="0" eaLnBrk="0" fontAlgn="base" latinLnBrk="0" hangingPunct="0">
              <a:lnSpc>
                <a:spcPct val="100000"/>
              </a:lnSpc>
              <a:spcBef>
                <a:spcPct val="35000"/>
              </a:spcBef>
              <a:spcAft>
                <a:spcPct val="0"/>
              </a:spcAft>
              <a:buClr>
                <a:srgbClr val="CC6600"/>
              </a:buClr>
              <a:buSzPct val="110000"/>
              <a:buFont typeface="Arial" panose="020B0604020202020204" pitchFamily="34" charset="0"/>
              <a:buAutoNum type="arabicPeriod"/>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The operating system deciding which software thread to run on a logical CPU</a:t>
            </a:r>
            <a:br>
              <a:rPr kumimoji="1" lang="en-US" altLang="en-US" sz="2400" b="0" i="0" u="none" strike="noStrike" kern="0" cap="none" spc="0" normalizeH="0" baseline="0" noProof="0" dirty="0">
                <a:ln>
                  <a:noFill/>
                </a:ln>
                <a:solidFill>
                  <a:srgbClr val="000000"/>
                </a:solidFill>
                <a:effectLst/>
                <a:uLnTx/>
                <a:uFillTx/>
                <a:ea typeface="MS PGothic" pitchFamily="34" charset="-128"/>
              </a:rPr>
            </a:br>
            <a:br>
              <a:rPr kumimoji="1" lang="en-US" altLang="en-US" sz="2400" b="0" i="0" u="none" strike="noStrike" kern="0" cap="none" spc="0" normalizeH="0" baseline="0" noProof="0" dirty="0">
                <a:ln>
                  <a:noFill/>
                </a:ln>
                <a:solidFill>
                  <a:srgbClr val="000000"/>
                </a:solidFill>
                <a:effectLst/>
                <a:uLnTx/>
                <a:uFillTx/>
                <a:ea typeface="MS PGothic" pitchFamily="34" charset="-128"/>
              </a:rPr>
            </a:br>
            <a:endParaRPr kumimoji="1" lang="en-US" altLang="en-US" sz="2400" b="0" i="0" u="none" strike="noStrike" kern="0" cap="none" spc="0" normalizeH="0" baseline="0" noProof="0" dirty="0">
              <a:ln>
                <a:noFill/>
              </a:ln>
              <a:solidFill>
                <a:srgbClr val="000000"/>
              </a:solidFill>
              <a:effectLst/>
              <a:uLnTx/>
              <a:uFillTx/>
              <a:ea typeface="MS PGothic" pitchFamily="34" charset="-128"/>
            </a:endParaRPr>
          </a:p>
          <a:p>
            <a:pPr marL="742950" marR="0" lvl="1" indent="-285750" algn="l" defTabSz="914400" rtl="0" eaLnBrk="0" fontAlgn="base" latinLnBrk="0" hangingPunct="0">
              <a:lnSpc>
                <a:spcPct val="100000"/>
              </a:lnSpc>
              <a:spcBef>
                <a:spcPct val="35000"/>
              </a:spcBef>
              <a:spcAft>
                <a:spcPct val="0"/>
              </a:spcAft>
              <a:buClr>
                <a:srgbClr val="CC6600"/>
              </a:buClr>
              <a:buSzPct val="110000"/>
              <a:buFont typeface="Arial" panose="020B0604020202020204" pitchFamily="34" charset="0"/>
              <a:buAutoNum type="arabicPeriod"/>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How each core decides which hardware thread to run on the physical core.</a:t>
            </a:r>
          </a:p>
        </p:txBody>
      </p:sp>
      <p:pic>
        <p:nvPicPr>
          <p:cNvPr id="8" name="Picture 7">
            <a:extLst>
              <a:ext uri="{FF2B5EF4-FFF2-40B4-BE49-F238E27FC236}">
                <a16:creationId xmlns:a16="http://schemas.microsoft.com/office/drawing/2014/main" id="{CDFC70F4-8A1C-480B-820D-DE1F116FFD4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27425" y="1603835"/>
            <a:ext cx="5087937"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D1588444-123E-4DDB-8CEB-306CEEFB8DC9}"/>
              </a:ext>
            </a:extLst>
          </p:cNvPr>
          <p:cNvSpPr txBox="1"/>
          <p:nvPr/>
        </p:nvSpPr>
        <p:spPr>
          <a:xfrm>
            <a:off x="-8308" y="6581001"/>
            <a:ext cx="6149082" cy="276999"/>
          </a:xfrm>
          <a:prstGeom prst="rect">
            <a:avLst/>
          </a:prstGeom>
          <a:noFill/>
        </p:spPr>
        <p:txBody>
          <a:bodyPr wrap="square">
            <a:spAutoFit/>
          </a:bodyPr>
          <a:lstStyle/>
          <a:p>
            <a:r>
              <a:rPr lang="en-IN" sz="1200" dirty="0"/>
              <a:t>© </a:t>
            </a:r>
            <a:r>
              <a:rPr lang="en-IN" sz="1200" dirty="0" err="1"/>
              <a:t>Silberschatz</a:t>
            </a:r>
            <a:r>
              <a:rPr lang="en-IN" sz="1200" dirty="0"/>
              <a:t>, Galvin and Gagne, 2018</a:t>
            </a:r>
          </a:p>
        </p:txBody>
      </p:sp>
    </p:spTree>
    <p:extLst>
      <p:ext uri="{BB962C8B-B14F-4D97-AF65-F5344CB8AC3E}">
        <p14:creationId xmlns:p14="http://schemas.microsoft.com/office/powerpoint/2010/main" val="3358969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black"/>
                </a:solidFill>
                <a:effectLst/>
                <a:uLnTx/>
                <a:uFillTx/>
                <a:latin typeface="Calibri"/>
                <a:ea typeface="+mn-ea"/>
                <a:cs typeface="+mn-cs"/>
              </a:rPr>
              <a:t>Operating systems</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4472C4">
                    <a:lumMod val="75000"/>
                  </a:srgbClr>
                </a:solidFill>
                <a:effectLst/>
                <a:uLnTx/>
                <a:uFillTx/>
                <a:latin typeface="Calibri"/>
                <a:ea typeface="+mn-ea"/>
                <a:cs typeface="+mn-cs"/>
              </a:rPr>
              <a:t>Real-Time CPU Scheduling</a:t>
            </a: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Venkatesh Prasad</a:t>
            </a:r>
            <a:endParaRPr kumimoji="0" lang="en-IN" sz="24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none" strike="noStrike" kern="1200" cap="none" spc="0" normalizeH="0" baseline="0" noProof="0" dirty="0">
              <a:ln>
                <a:noFill/>
              </a:ln>
              <a:solidFill>
                <a:prstClr val="black"/>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Department of Computer Science</a:t>
            </a:r>
            <a:endParaRPr kumimoji="0" lang="en-IN" sz="20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2412946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Real-Time CPU Scheduling</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7BF5AF6-10AA-4686-B647-4AC068859261}"/>
              </a:ext>
            </a:extLst>
          </p:cNvPr>
          <p:cNvSpPr txBox="1"/>
          <p:nvPr/>
        </p:nvSpPr>
        <p:spPr>
          <a:xfrm>
            <a:off x="0" y="1516485"/>
            <a:ext cx="4966138" cy="5636928"/>
          </a:xfrm>
          <a:prstGeom prst="rect">
            <a:avLst/>
          </a:prstGeom>
          <a:noFill/>
        </p:spPr>
        <p:txBody>
          <a:bodyPr wrap="square">
            <a:spAutoFit/>
          </a:bodyPr>
          <a:lstStyle/>
          <a:p>
            <a:pPr marL="342900" marR="0" lvl="0" indent="-342900" algn="l" defTabSz="914400" rtl="0" eaLnBrk="0" fontAlgn="base" latinLnBrk="0" hangingPunct="0">
              <a:lnSpc>
                <a:spcPct val="100000"/>
              </a:lnSpc>
              <a:spcBef>
                <a:spcPts val="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Can present obvious challenges</a:t>
            </a:r>
          </a:p>
          <a:p>
            <a:pPr marL="342900" marR="0" lvl="0" indent="-342900" algn="l" defTabSz="914400" rtl="0" eaLnBrk="0" fontAlgn="base" latinLnBrk="0" hangingPunct="0">
              <a:lnSpc>
                <a:spcPct val="100000"/>
              </a:lnSpc>
              <a:spcBef>
                <a:spcPts val="0"/>
              </a:spcBef>
              <a:spcAft>
                <a:spcPct val="0"/>
              </a:spcAft>
              <a:buClr>
                <a:srgbClr val="993300"/>
              </a:buClr>
              <a:buSzPct val="90000"/>
              <a:buFont typeface="Monotype Sorts" pitchFamily="-84" charset="2"/>
              <a:buChar char="n"/>
              <a:tabLst/>
              <a:defRPr/>
            </a:pPr>
            <a:r>
              <a:rPr kumimoji="1" lang="en-US" altLang="en-US" sz="2400" b="1" i="0" u="none" strike="noStrike" kern="0" cap="none" spc="0" normalizeH="0" baseline="0" noProof="0" dirty="0">
                <a:ln>
                  <a:noFill/>
                </a:ln>
                <a:solidFill>
                  <a:srgbClr val="3366FF"/>
                </a:solidFill>
                <a:effectLst/>
                <a:uLnTx/>
                <a:uFillTx/>
                <a:latin typeface="Calibri"/>
                <a:ea typeface="MS PGothic" pitchFamily="34" charset="-128"/>
                <a:cs typeface="+mn-cs"/>
              </a:rPr>
              <a:t>Soft real-time systems </a:t>
            </a: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 no guarantee as to when critical real-time process will be scheduled</a:t>
            </a:r>
          </a:p>
          <a:p>
            <a:pPr marL="342900" marR="0" lvl="0" indent="-342900" algn="l" defTabSz="914400" rtl="0" eaLnBrk="0" fontAlgn="base" latinLnBrk="0" hangingPunct="0">
              <a:lnSpc>
                <a:spcPct val="100000"/>
              </a:lnSpc>
              <a:spcBef>
                <a:spcPts val="0"/>
              </a:spcBef>
              <a:spcAft>
                <a:spcPct val="0"/>
              </a:spcAft>
              <a:buClr>
                <a:srgbClr val="993300"/>
              </a:buClr>
              <a:buSzPct val="90000"/>
              <a:buFont typeface="Monotype Sorts" pitchFamily="-84" charset="2"/>
              <a:buChar char="n"/>
              <a:tabLst/>
              <a:defRPr/>
            </a:pPr>
            <a:r>
              <a:rPr kumimoji="1" lang="en-US" altLang="en-US" sz="2400" b="1" i="0" u="none" strike="noStrike" kern="0" cap="none" spc="0" normalizeH="0" baseline="0" noProof="0" dirty="0">
                <a:ln>
                  <a:noFill/>
                </a:ln>
                <a:solidFill>
                  <a:srgbClr val="3366FF"/>
                </a:solidFill>
                <a:effectLst/>
                <a:uLnTx/>
                <a:uFillTx/>
                <a:latin typeface="Calibri"/>
                <a:ea typeface="MS PGothic" pitchFamily="34" charset="-128"/>
                <a:cs typeface="+mn-cs"/>
              </a:rPr>
              <a:t>Hard real-time systems</a:t>
            </a: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 – task must be serviced by its deadline</a:t>
            </a:r>
          </a:p>
          <a:p>
            <a:pPr marL="342900" marR="0" lvl="0" indent="-342900" algn="l" defTabSz="914400" rtl="0" eaLnBrk="0" fontAlgn="base" latinLnBrk="0" hangingPunct="0">
              <a:lnSpc>
                <a:spcPct val="100000"/>
              </a:lnSpc>
              <a:spcBef>
                <a:spcPts val="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Two types of latencies affect performance</a:t>
            </a:r>
          </a:p>
          <a:p>
            <a:pPr marL="742950" marR="0" lvl="1" indent="-285750" algn="l" defTabSz="914400" rtl="0" eaLnBrk="0" fontAlgn="base" latinLnBrk="0" hangingPunct="0">
              <a:lnSpc>
                <a:spcPct val="100000"/>
              </a:lnSpc>
              <a:spcBef>
                <a:spcPts val="0"/>
              </a:spcBef>
              <a:spcAft>
                <a:spcPct val="0"/>
              </a:spcAft>
              <a:buClr>
                <a:srgbClr val="CC6600"/>
              </a:buClr>
              <a:buSzPct val="80000"/>
              <a:buFont typeface="Arial" panose="020B0604020202020204" pitchFamily="34" charset="0"/>
              <a:buAutoNum type="arabicPeriod"/>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Interrupt latency – time from arrival of interrupt to start of routine that services interrupt</a:t>
            </a:r>
          </a:p>
          <a:p>
            <a:pPr marL="742950" marR="0" lvl="1" indent="-285750" algn="l" defTabSz="914400" rtl="0" eaLnBrk="0" fontAlgn="base" latinLnBrk="0" hangingPunct="0">
              <a:lnSpc>
                <a:spcPct val="100000"/>
              </a:lnSpc>
              <a:spcBef>
                <a:spcPts val="0"/>
              </a:spcBef>
              <a:spcAft>
                <a:spcPct val="0"/>
              </a:spcAft>
              <a:buClr>
                <a:srgbClr val="CC6600"/>
              </a:buClr>
              <a:buSzPct val="80000"/>
              <a:buFont typeface="Arial" panose="020B0604020202020204" pitchFamily="34" charset="0"/>
              <a:buAutoNum type="arabicPeriod"/>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Dispatch latency – time for schedule to take current process off CPU and switch to another</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endPar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cs typeface="+mn-cs"/>
            </a:endParaRPr>
          </a:p>
        </p:txBody>
      </p:sp>
      <p:pic>
        <p:nvPicPr>
          <p:cNvPr id="2" name="Picture 1" descr="Screen Shot 2012-12-17 at 8.37.21 PM.png">
            <a:extLst>
              <a:ext uri="{FF2B5EF4-FFF2-40B4-BE49-F238E27FC236}">
                <a16:creationId xmlns:a16="http://schemas.microsoft.com/office/drawing/2014/main" id="{D3382DC8-8695-4464-A970-06EF3CA921B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67633" y="1442243"/>
            <a:ext cx="4813300" cy="397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2417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Real-Time CPU Scheduling (Cont.)</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7BF5AF6-10AA-4686-B647-4AC068859261}"/>
              </a:ext>
            </a:extLst>
          </p:cNvPr>
          <p:cNvSpPr txBox="1"/>
          <p:nvPr/>
        </p:nvSpPr>
        <p:spPr>
          <a:xfrm>
            <a:off x="0" y="1516485"/>
            <a:ext cx="4335517" cy="3679469"/>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Conflict phase of dispatch latency:</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Arial" panose="020B0604020202020204" pitchFamily="34" charset="0"/>
              <a:buAutoNum type="arabicPeriod"/>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Preemption of any process running in kernel mode</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Arial" panose="020B0604020202020204" pitchFamily="34" charset="0"/>
              <a:buAutoNum type="arabicPeriod"/>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Release by low-priority process of resources needed by high-priority processes</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endPar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cs typeface="+mn-cs"/>
            </a:endParaRPr>
          </a:p>
        </p:txBody>
      </p:sp>
      <p:pic>
        <p:nvPicPr>
          <p:cNvPr id="3" name="Picture 3" descr="6_14.pdf">
            <a:extLst>
              <a:ext uri="{FF2B5EF4-FFF2-40B4-BE49-F238E27FC236}">
                <a16:creationId xmlns:a16="http://schemas.microsoft.com/office/drawing/2014/main" id="{D487A193-1826-4196-A89A-4A68F3BAB76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02922" y="1531143"/>
            <a:ext cx="4572000" cy="379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6616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Priority-based Scheduling</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85EB2D2-F018-4FCC-B9F7-63859296F995}"/>
              </a:ext>
            </a:extLst>
          </p:cNvPr>
          <p:cNvSpPr txBox="1"/>
          <p:nvPr/>
        </p:nvSpPr>
        <p:spPr>
          <a:xfrm>
            <a:off x="79918" y="1516485"/>
            <a:ext cx="6305115" cy="5881610"/>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For real-time scheduling, scheduler must support preemptive, priority-based scheduling</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000" b="0" i="0" u="none" strike="noStrike" kern="0" cap="none" spc="0" normalizeH="0" baseline="0" noProof="0" dirty="0">
                <a:ln>
                  <a:noFill/>
                </a:ln>
                <a:solidFill>
                  <a:srgbClr val="000000"/>
                </a:solidFill>
                <a:effectLst/>
                <a:uLnTx/>
                <a:uFillTx/>
                <a:latin typeface="Calibri"/>
                <a:ea typeface="MS PGothic" pitchFamily="34" charset="-128"/>
                <a:cs typeface="+mn-cs"/>
              </a:rPr>
              <a:t>But only guarantees soft real-time</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For hard real-time must also provide ability to meet deadlines</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Processes have new characteristics: </a:t>
            </a:r>
            <a:r>
              <a:rPr kumimoji="1" lang="en-US" altLang="en-US" sz="2400" b="1" i="0" u="none" strike="noStrike" kern="0" cap="none" spc="0" normalizeH="0" baseline="0" noProof="0" dirty="0">
                <a:ln>
                  <a:noFill/>
                </a:ln>
                <a:solidFill>
                  <a:srgbClr val="3366FF"/>
                </a:solidFill>
                <a:effectLst/>
                <a:uLnTx/>
                <a:uFillTx/>
                <a:latin typeface="Calibri"/>
                <a:ea typeface="MS PGothic" pitchFamily="34" charset="-128"/>
                <a:cs typeface="+mn-cs"/>
              </a:rPr>
              <a:t>periodic</a:t>
            </a: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 ones require CPU at constant intervals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000" b="0" i="0" u="none" strike="noStrike" kern="0" cap="none" spc="0" normalizeH="0" baseline="0" noProof="0" dirty="0">
                <a:ln>
                  <a:noFill/>
                </a:ln>
                <a:solidFill>
                  <a:srgbClr val="000000"/>
                </a:solidFill>
                <a:effectLst/>
                <a:uLnTx/>
                <a:uFillTx/>
                <a:latin typeface="Calibri"/>
                <a:ea typeface="MS PGothic" pitchFamily="34" charset="-128"/>
                <a:cs typeface="+mn-cs"/>
              </a:rPr>
              <a:t>Has processing time </a:t>
            </a:r>
            <a:r>
              <a:rPr kumimoji="1" lang="en-US" altLang="en-US" sz="2000" b="0" i="1" u="none" strike="noStrike" kern="0" cap="none" spc="0" normalizeH="0" baseline="0" noProof="0" dirty="0">
                <a:ln>
                  <a:noFill/>
                </a:ln>
                <a:solidFill>
                  <a:srgbClr val="000000"/>
                </a:solidFill>
                <a:effectLst/>
                <a:uLnTx/>
                <a:uFillTx/>
                <a:latin typeface="Calibri"/>
                <a:ea typeface="MS PGothic" pitchFamily="34" charset="-128"/>
                <a:cs typeface="+mn-cs"/>
              </a:rPr>
              <a:t>t</a:t>
            </a:r>
            <a:r>
              <a:rPr kumimoji="1" lang="en-US" altLang="en-US" sz="2000" b="0" i="0" u="none" strike="noStrike" kern="0" cap="none" spc="0" normalizeH="0" baseline="0" noProof="0" dirty="0">
                <a:ln>
                  <a:noFill/>
                </a:ln>
                <a:solidFill>
                  <a:srgbClr val="000000"/>
                </a:solidFill>
                <a:effectLst/>
                <a:uLnTx/>
                <a:uFillTx/>
                <a:latin typeface="Calibri"/>
                <a:ea typeface="MS PGothic" pitchFamily="34" charset="-128"/>
                <a:cs typeface="+mn-cs"/>
              </a:rPr>
              <a:t>, deadline </a:t>
            </a:r>
            <a:r>
              <a:rPr kumimoji="1" lang="en-US" altLang="en-US" sz="2000" b="0" i="1" u="none" strike="noStrike" kern="0" cap="none" spc="0" normalizeH="0" baseline="0" noProof="0" dirty="0">
                <a:ln>
                  <a:noFill/>
                </a:ln>
                <a:solidFill>
                  <a:srgbClr val="000000"/>
                </a:solidFill>
                <a:effectLst/>
                <a:uLnTx/>
                <a:uFillTx/>
                <a:latin typeface="Calibri"/>
                <a:ea typeface="MS PGothic" pitchFamily="34" charset="-128"/>
                <a:cs typeface="+mn-cs"/>
              </a:rPr>
              <a:t>d, </a:t>
            </a:r>
            <a:r>
              <a:rPr kumimoji="1" lang="en-US" altLang="en-US" sz="2000" b="0" i="0" u="none" strike="noStrike" kern="0" cap="none" spc="0" normalizeH="0" baseline="0" noProof="0" dirty="0">
                <a:ln>
                  <a:noFill/>
                </a:ln>
                <a:solidFill>
                  <a:srgbClr val="000000"/>
                </a:solidFill>
                <a:effectLst/>
                <a:uLnTx/>
                <a:uFillTx/>
                <a:latin typeface="Calibri"/>
                <a:ea typeface="MS PGothic" pitchFamily="34" charset="-128"/>
                <a:cs typeface="+mn-cs"/>
              </a:rPr>
              <a:t>period </a:t>
            </a:r>
            <a:r>
              <a:rPr kumimoji="1" lang="en-US" altLang="en-US" sz="2000" b="0" i="1" u="none" strike="noStrike" kern="0" cap="none" spc="0" normalizeH="0" baseline="0" noProof="0" dirty="0">
                <a:ln>
                  <a:noFill/>
                </a:ln>
                <a:solidFill>
                  <a:srgbClr val="000000"/>
                </a:solidFill>
                <a:effectLst/>
                <a:uLnTx/>
                <a:uFillTx/>
                <a:latin typeface="Calibri"/>
                <a:ea typeface="MS PGothic" pitchFamily="34" charset="-128"/>
                <a:cs typeface="+mn-cs"/>
              </a:rPr>
              <a:t>p</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000" b="0" i="0" u="none" strike="noStrike" kern="0" cap="none" spc="0" normalizeH="0" baseline="0" noProof="0" dirty="0">
                <a:ln>
                  <a:noFill/>
                </a:ln>
                <a:solidFill>
                  <a:srgbClr val="000000"/>
                </a:solidFill>
                <a:effectLst/>
                <a:uLnTx/>
                <a:uFillTx/>
                <a:latin typeface="Calibri"/>
                <a:ea typeface="MS PGothic" pitchFamily="34" charset="-128"/>
                <a:cs typeface="+mn-cs"/>
              </a:rPr>
              <a:t>0 ≤ </a:t>
            </a:r>
            <a:r>
              <a:rPr kumimoji="1" lang="en-US" altLang="en-US" sz="2000" b="0" i="1" u="none" strike="noStrike" kern="0" cap="none" spc="0" normalizeH="0" baseline="0" noProof="0" dirty="0">
                <a:ln>
                  <a:noFill/>
                </a:ln>
                <a:solidFill>
                  <a:srgbClr val="000000"/>
                </a:solidFill>
                <a:effectLst/>
                <a:uLnTx/>
                <a:uFillTx/>
                <a:latin typeface="Calibri"/>
                <a:ea typeface="MS PGothic" pitchFamily="34" charset="-128"/>
                <a:cs typeface="+mn-cs"/>
              </a:rPr>
              <a:t>t</a:t>
            </a:r>
            <a:r>
              <a:rPr kumimoji="1" lang="en-US" altLang="en-US" sz="2000" b="0" i="0" u="none" strike="noStrike" kern="0" cap="none" spc="0" normalizeH="0" baseline="0" noProof="0" dirty="0">
                <a:ln>
                  <a:noFill/>
                </a:ln>
                <a:solidFill>
                  <a:srgbClr val="000000"/>
                </a:solidFill>
                <a:effectLst/>
                <a:uLnTx/>
                <a:uFillTx/>
                <a:latin typeface="Calibri"/>
                <a:ea typeface="MS PGothic" pitchFamily="34" charset="-128"/>
                <a:cs typeface="+mn-cs"/>
              </a:rPr>
              <a:t> ≤ </a:t>
            </a:r>
            <a:r>
              <a:rPr kumimoji="1" lang="en-US" altLang="en-US" sz="2000" b="0" i="1" u="none" strike="noStrike" kern="0" cap="none" spc="0" normalizeH="0" baseline="0" noProof="0" dirty="0">
                <a:ln>
                  <a:noFill/>
                </a:ln>
                <a:solidFill>
                  <a:srgbClr val="000000"/>
                </a:solidFill>
                <a:effectLst/>
                <a:uLnTx/>
                <a:uFillTx/>
                <a:latin typeface="Calibri"/>
                <a:ea typeface="MS PGothic" pitchFamily="34" charset="-128"/>
                <a:cs typeface="+mn-cs"/>
              </a:rPr>
              <a:t>d</a:t>
            </a:r>
            <a:r>
              <a:rPr kumimoji="1" lang="en-US" altLang="en-US" sz="2000" b="0" i="0" u="none" strike="noStrike" kern="0" cap="none" spc="0" normalizeH="0" baseline="0" noProof="0" dirty="0">
                <a:ln>
                  <a:noFill/>
                </a:ln>
                <a:solidFill>
                  <a:srgbClr val="000000"/>
                </a:solidFill>
                <a:effectLst/>
                <a:uLnTx/>
                <a:uFillTx/>
                <a:latin typeface="Calibri"/>
                <a:ea typeface="MS PGothic" pitchFamily="34" charset="-128"/>
                <a:cs typeface="+mn-cs"/>
              </a:rPr>
              <a:t> ≤ </a:t>
            </a:r>
            <a:r>
              <a:rPr kumimoji="1" lang="en-US" altLang="en-US" sz="2000" b="0" i="1" u="none" strike="noStrike" kern="0" cap="none" spc="0" normalizeH="0" baseline="0" noProof="0" dirty="0">
                <a:ln>
                  <a:noFill/>
                </a:ln>
                <a:solidFill>
                  <a:srgbClr val="000000"/>
                </a:solidFill>
                <a:effectLst/>
                <a:uLnTx/>
                <a:uFillTx/>
                <a:latin typeface="Calibri"/>
                <a:ea typeface="MS PGothic" pitchFamily="34" charset="-128"/>
                <a:cs typeface="+mn-cs"/>
              </a:rPr>
              <a:t>p</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000" b="1" i="0" u="none" strike="noStrike" kern="0" cap="none" spc="0" normalizeH="0" baseline="0" noProof="0" dirty="0">
                <a:ln>
                  <a:noFill/>
                </a:ln>
                <a:solidFill>
                  <a:srgbClr val="3366FF"/>
                </a:solidFill>
                <a:effectLst/>
                <a:uLnTx/>
                <a:uFillTx/>
                <a:latin typeface="Calibri"/>
                <a:ea typeface="MS PGothic" pitchFamily="34" charset="-128"/>
                <a:cs typeface="+mn-cs"/>
              </a:rPr>
              <a:t>Rate</a:t>
            </a:r>
            <a:r>
              <a:rPr kumimoji="1" lang="en-US" altLang="en-US" sz="2000" b="0" i="0" u="none" strike="noStrike" kern="0" cap="none" spc="0" normalizeH="0" baseline="0" noProof="0" dirty="0">
                <a:ln>
                  <a:noFill/>
                </a:ln>
                <a:solidFill>
                  <a:srgbClr val="000000"/>
                </a:solidFill>
                <a:effectLst/>
                <a:uLnTx/>
                <a:uFillTx/>
                <a:latin typeface="Calibri"/>
                <a:ea typeface="MS PGothic" pitchFamily="34" charset="-128"/>
                <a:cs typeface="+mn-cs"/>
              </a:rPr>
              <a:t> of periodic task is 1/</a:t>
            </a:r>
            <a:r>
              <a:rPr kumimoji="1" lang="en-US" altLang="en-US" sz="2000" b="0" i="1" u="none" strike="noStrike" kern="0" cap="none" spc="0" normalizeH="0" baseline="0" noProof="0" dirty="0">
                <a:ln>
                  <a:noFill/>
                </a:ln>
                <a:solidFill>
                  <a:srgbClr val="000000"/>
                </a:solidFill>
                <a:effectLst/>
                <a:uLnTx/>
                <a:uFillTx/>
                <a:latin typeface="Calibri"/>
                <a:ea typeface="MS PGothic" pitchFamily="34" charset="-128"/>
                <a:cs typeface="+mn-cs"/>
              </a:rPr>
              <a:t>p</a:t>
            </a:r>
          </a:p>
          <a:p>
            <a:pPr marL="285750" marR="0" lvl="0"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Schedulers can take advantage of these characteristics and assign priorities according to a process’s deadline or rate requirements.</a:t>
            </a:r>
          </a:p>
          <a:p>
            <a:pPr marL="285750" marR="0" lvl="0"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endParaRPr kumimoji="1" lang="en-US" altLang="en-US" sz="2000" b="0" i="0" u="none" strike="noStrike" kern="0" cap="none" spc="0" normalizeH="0" baseline="0" noProof="0" dirty="0">
              <a:ln>
                <a:noFill/>
              </a:ln>
              <a:solidFill>
                <a:srgbClr val="000000"/>
              </a:solidFill>
              <a:effectLst/>
              <a:uLnTx/>
              <a:uFillTx/>
              <a:latin typeface="Calibri"/>
              <a:ea typeface="MS PGothic" pitchFamily="34" charset="-128"/>
              <a:cs typeface="+mn-cs"/>
            </a:endParaRPr>
          </a:p>
        </p:txBody>
      </p:sp>
      <p:pic>
        <p:nvPicPr>
          <p:cNvPr id="2" name="Picture 1" descr="Screen Shot 2012-12-17 at 8.41.54 PM.png">
            <a:extLst>
              <a:ext uri="{FF2B5EF4-FFF2-40B4-BE49-F238E27FC236}">
                <a16:creationId xmlns:a16="http://schemas.microsoft.com/office/drawing/2014/main" id="{4FD16CD3-5077-4387-A21A-06201DF827A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11615" y="2270143"/>
            <a:ext cx="5837237"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852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a:ln>
                  <a:noFill/>
                </a:ln>
                <a:solidFill>
                  <a:srgbClr val="ED7D31">
                    <a:lumMod val="75000"/>
                  </a:srgbClr>
                </a:solidFill>
                <a:effectLst/>
                <a:uLnTx/>
                <a:uFillTx/>
                <a:latin typeface="Calibri"/>
                <a:ea typeface="+mn-ea"/>
                <a:cs typeface="+mn-cs"/>
              </a:rPr>
              <a:t>Rate Monotonic </a:t>
            </a: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Scheduling</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5">
            <a:extLst>
              <a:ext uri="{FF2B5EF4-FFF2-40B4-BE49-F238E27FC236}">
                <a16:creationId xmlns:a16="http://schemas.microsoft.com/office/drawing/2014/main" id="{DF989E16-B37A-48F7-97AF-2A4B70D878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955" y="4997674"/>
            <a:ext cx="6867525" cy="1519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745F84E2-4160-4129-853C-BD5930AEC1CE}"/>
              </a:ext>
            </a:extLst>
          </p:cNvPr>
          <p:cNvSpPr txBox="1"/>
          <p:nvPr/>
        </p:nvSpPr>
        <p:spPr>
          <a:xfrm>
            <a:off x="598883" y="1615596"/>
            <a:ext cx="6101254" cy="2326791"/>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A priority is assigned based on the inverse of its period</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Shorter periods = higher priority;</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Longer periods = lower priority</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P</a:t>
            </a:r>
            <a:r>
              <a:rPr kumimoji="1" lang="en-US" altLang="en-US" sz="2400" b="0" i="0" u="none" strike="noStrike" kern="0" cap="none" spc="0" normalizeH="0" baseline="-25000" noProof="0" dirty="0">
                <a:ln>
                  <a:noFill/>
                </a:ln>
                <a:solidFill>
                  <a:srgbClr val="000000"/>
                </a:solidFill>
                <a:effectLst/>
                <a:uLnTx/>
                <a:uFillTx/>
                <a:latin typeface="Calibri"/>
                <a:ea typeface="MS PGothic" pitchFamily="34" charset="-128"/>
                <a:cs typeface="+mn-cs"/>
              </a:rPr>
              <a:t>1</a:t>
            </a: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 is assigned a higher priority than P</a:t>
            </a:r>
            <a:r>
              <a:rPr kumimoji="1" lang="en-US" altLang="en-US" sz="2400" b="0" i="0" u="none" strike="noStrike" kern="0" cap="none" spc="0" normalizeH="0" baseline="-25000" noProof="0" dirty="0">
                <a:ln>
                  <a:noFill/>
                </a:ln>
                <a:solidFill>
                  <a:srgbClr val="000000"/>
                </a:solidFill>
                <a:effectLst/>
                <a:uLnTx/>
                <a:uFillTx/>
                <a:latin typeface="Calibri"/>
                <a:ea typeface="MS PGothic" pitchFamily="34" charset="-128"/>
                <a:cs typeface="+mn-cs"/>
              </a:rPr>
              <a:t>2</a:t>
            </a: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a:t>
            </a:r>
            <a:endParaRPr kumimoji="0" lang="en-IN" sz="2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39693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Missed Deadlines with Rate Monotonic Scheduling</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3">
            <a:extLst>
              <a:ext uri="{FF2B5EF4-FFF2-40B4-BE49-F238E27FC236}">
                <a16:creationId xmlns:a16="http://schemas.microsoft.com/office/drawing/2014/main" id="{35392322-6322-4ECA-8727-E85439B88F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62" t="40077" r="664" b="40047"/>
          <a:stretch>
            <a:fillRect/>
          </a:stretch>
        </p:blipFill>
        <p:spPr bwMode="auto">
          <a:xfrm>
            <a:off x="1130300" y="1746250"/>
            <a:ext cx="73310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2593922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Slides Credits for all PPTs of this course </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253954" y="1697888"/>
            <a:ext cx="840744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srgbClr val="0070C0"/>
                </a:solidFill>
                <a:effectLst/>
                <a:uLnTx/>
                <a:uFillTx/>
                <a:latin typeface="Calibri"/>
                <a:ea typeface="+mn-ea"/>
                <a:cs typeface="+mn-cs"/>
              </a:rPr>
              <a:t>The slides/diagrams in this course are an </a:t>
            </a:r>
            <a:r>
              <a:rPr kumimoji="0" lang="en-US" altLang="en-US" sz="2400" b="1" i="0" u="none" strike="noStrike" kern="1200" cap="none" spc="0" normalizeH="0" baseline="0" noProof="0" dirty="0">
                <a:ln>
                  <a:noFill/>
                </a:ln>
                <a:solidFill>
                  <a:srgbClr val="0070C0"/>
                </a:solidFill>
                <a:effectLst/>
                <a:uLnTx/>
                <a:uFillTx/>
                <a:latin typeface="Calibri"/>
                <a:ea typeface="+mn-ea"/>
                <a:cs typeface="+mn-cs"/>
              </a:rPr>
              <a:t>adaptation</a:t>
            </a:r>
            <a:r>
              <a:rPr kumimoji="0" lang="en-US" altLang="en-US" sz="2400" b="0" i="0" u="none" strike="noStrike" kern="1200" cap="none" spc="0" normalizeH="0" baseline="0" noProof="0" dirty="0">
                <a:ln>
                  <a:noFill/>
                </a:ln>
                <a:solidFill>
                  <a:srgbClr val="0070C0"/>
                </a:solidFill>
                <a:effectLst/>
                <a:uLnTx/>
                <a:uFillTx/>
                <a:latin typeface="Calibri"/>
                <a:ea typeface="+mn-ea"/>
                <a:cs typeface="+mn-cs"/>
              </a:rPr>
              <a:t>, </a:t>
            </a:r>
            <a:r>
              <a:rPr kumimoji="0" lang="en-US" altLang="en-US" sz="2400" b="1" i="0" u="none" strike="noStrike" kern="1200" cap="none" spc="0" normalizeH="0" baseline="0" noProof="0" dirty="0">
                <a:ln>
                  <a:noFill/>
                </a:ln>
                <a:solidFill>
                  <a:srgbClr val="0070C0"/>
                </a:solidFill>
                <a:effectLst/>
                <a:uLnTx/>
                <a:uFillTx/>
                <a:latin typeface="Calibri"/>
                <a:ea typeface="+mn-ea"/>
                <a:cs typeface="+mn-cs"/>
              </a:rPr>
              <a:t>combination</a:t>
            </a:r>
            <a:r>
              <a:rPr kumimoji="0" lang="en-US" altLang="en-US" sz="2400" b="0" i="0" u="none" strike="noStrike" kern="1200" cap="none" spc="0" normalizeH="0" baseline="0" noProof="0" dirty="0">
                <a:ln>
                  <a:noFill/>
                </a:ln>
                <a:solidFill>
                  <a:srgbClr val="0070C0"/>
                </a:solidFill>
                <a:effectLst/>
                <a:uLnTx/>
                <a:uFillTx/>
                <a:latin typeface="Calibri"/>
                <a:ea typeface="+mn-ea"/>
                <a:cs typeface="+mn-cs"/>
              </a:rPr>
              <a:t>, and </a:t>
            </a:r>
            <a:r>
              <a:rPr kumimoji="0" lang="en-US" altLang="en-US" sz="2400" b="1" i="0" u="none" strike="noStrike" kern="1200" cap="none" spc="0" normalizeH="0" baseline="0" noProof="0" dirty="0">
                <a:ln>
                  <a:noFill/>
                </a:ln>
                <a:solidFill>
                  <a:srgbClr val="0070C0"/>
                </a:solidFill>
                <a:effectLst/>
                <a:uLnTx/>
                <a:uFillTx/>
                <a:latin typeface="Calibri"/>
                <a:ea typeface="+mn-ea"/>
                <a:cs typeface="+mn-cs"/>
              </a:rPr>
              <a:t>enhancement</a:t>
            </a:r>
            <a:r>
              <a:rPr kumimoji="0" lang="en-US" altLang="en-US" sz="2400" b="0" i="0" u="none" strike="noStrike" kern="1200" cap="none" spc="0" normalizeH="0" baseline="0" noProof="0" dirty="0">
                <a:ln>
                  <a:noFill/>
                </a:ln>
                <a:solidFill>
                  <a:srgbClr val="0070C0"/>
                </a:solidFill>
                <a:effectLst/>
                <a:uLnTx/>
                <a:uFillTx/>
                <a:latin typeface="Calibri"/>
                <a:ea typeface="+mn-ea"/>
                <a:cs typeface="+mn-cs"/>
              </a:rPr>
              <a:t> of material from the following resources and persons: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Slides of Operating System Concepts, Abraham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Silberschatz</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Peter Baer Galvin, Greg Gagne -  9</a:t>
            </a:r>
            <a:r>
              <a:rPr kumimoji="0" lang="en-US" altLang="en-US" sz="2400" b="0" i="0" u="none" strike="noStrike" kern="1200" cap="none" spc="0" normalizeH="0" baseline="30000" noProof="0" dirty="0">
                <a:ln>
                  <a:noFill/>
                </a:ln>
                <a:solidFill>
                  <a:prstClr val="black"/>
                </a:solidFill>
                <a:effectLst/>
                <a:uLnTx/>
                <a:uFillTx/>
                <a:latin typeface="Calibri"/>
                <a:ea typeface="+mn-ea"/>
                <a:cs typeface="+mn-cs"/>
              </a:rPr>
              <a:t>th</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edition 2013 and some slides from 10</a:t>
            </a:r>
            <a:r>
              <a:rPr kumimoji="0" lang="en-US" altLang="en-US" sz="2400" b="0" i="0" u="none" strike="noStrike" kern="1200" cap="none" spc="0" normalizeH="0" baseline="30000" noProof="0" dirty="0">
                <a:ln>
                  <a:noFill/>
                </a:ln>
                <a:solidFill>
                  <a:prstClr val="black"/>
                </a:solidFill>
                <a:effectLst/>
                <a:uLnTx/>
                <a:uFillTx/>
                <a:latin typeface="Calibri"/>
                <a:ea typeface="+mn-ea"/>
                <a:cs typeface="+mn-cs"/>
              </a:rPr>
              <a:t>th</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edition 2018</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Some conceptual text and diagram from </a:t>
            </a:r>
            <a:r>
              <a:rPr kumimoji="0" lang="en-IN" altLang="en-US" sz="2400" b="0" i="0" u="none" strike="noStrike" kern="1200" cap="none" spc="0" normalizeH="0" baseline="0" noProof="0" dirty="0">
                <a:ln>
                  <a:noFill/>
                </a:ln>
                <a:solidFill>
                  <a:prstClr val="black"/>
                </a:solidFill>
                <a:effectLst/>
                <a:uLnTx/>
                <a:uFillTx/>
                <a:latin typeface="Calibri"/>
                <a:ea typeface="+mn-ea"/>
                <a:cs typeface="+mn-cs"/>
              </a:rPr>
              <a:t>Operating Systems - Internals and Design Principles, William Stallings, 9</a:t>
            </a:r>
            <a:r>
              <a:rPr kumimoji="0" lang="en-IN" altLang="en-US" sz="2400" b="0" i="0" u="none" strike="noStrike" kern="1200" cap="none" spc="0" normalizeH="0" baseline="30000" noProof="0" dirty="0">
                <a:ln>
                  <a:noFill/>
                </a:ln>
                <a:solidFill>
                  <a:prstClr val="black"/>
                </a:solidFill>
                <a:effectLst/>
                <a:uLnTx/>
                <a:uFillTx/>
                <a:latin typeface="Calibri"/>
                <a:ea typeface="+mn-ea"/>
                <a:cs typeface="+mn-cs"/>
              </a:rPr>
              <a:t>th</a:t>
            </a:r>
            <a:r>
              <a:rPr kumimoji="0" lang="en-IN" altLang="en-US" sz="2400" b="0" i="0" u="none" strike="noStrike" kern="1200" cap="none" spc="0" normalizeH="0" baseline="0" noProof="0" dirty="0">
                <a:ln>
                  <a:noFill/>
                </a:ln>
                <a:solidFill>
                  <a:prstClr val="black"/>
                </a:solidFill>
                <a:effectLst/>
                <a:uLnTx/>
                <a:uFillTx/>
                <a:latin typeface="Calibri"/>
                <a:ea typeface="+mn-ea"/>
                <a:cs typeface="+mn-cs"/>
              </a:rPr>
              <a:t> edition 2018</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Some presentation transcripts from A. Frank – P. Weisberg</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Some conceptual text from Operating Systems: Three Easy Pieces,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Remzi</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Arpaci-Dusseau</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Andrea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Arpaci</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Dusseau</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p>
        </p:txBody>
      </p: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OPERATING SYSTEMS</a:t>
            </a:r>
          </a:p>
        </p:txBody>
      </p:sp>
    </p:spTree>
    <p:extLst>
      <p:ext uri="{BB962C8B-B14F-4D97-AF65-F5344CB8AC3E}">
        <p14:creationId xmlns:p14="http://schemas.microsoft.com/office/powerpoint/2010/main" val="224649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Earliest Deadline First Scheduling (EDF)</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4">
            <a:extLst>
              <a:ext uri="{FF2B5EF4-FFF2-40B4-BE49-F238E27FC236}">
                <a16:creationId xmlns:a16="http://schemas.microsoft.com/office/drawing/2014/main" id="{71997163-8D2D-47EA-A0E6-E65F3E8414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11" t="40184" r="711" b="39867"/>
          <a:stretch>
            <a:fillRect/>
          </a:stretch>
        </p:blipFill>
        <p:spPr bwMode="auto">
          <a:xfrm>
            <a:off x="1365031" y="5027191"/>
            <a:ext cx="67722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11" name="TextBox 10">
            <a:extLst>
              <a:ext uri="{FF2B5EF4-FFF2-40B4-BE49-F238E27FC236}">
                <a16:creationId xmlns:a16="http://schemas.microsoft.com/office/drawing/2014/main" id="{CB0BCFA0-D4F4-4DD5-99BC-0650BBC64F62}"/>
              </a:ext>
            </a:extLst>
          </p:cNvPr>
          <p:cNvSpPr txBox="1"/>
          <p:nvPr/>
        </p:nvSpPr>
        <p:spPr>
          <a:xfrm>
            <a:off x="528144" y="1830809"/>
            <a:ext cx="7609162" cy="1698927"/>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Priorities are assigned according to deadlines:</a:t>
            </a:r>
            <a:b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br>
            <a:b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b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the earlier the deadline, the higher the priority;</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	the later the deadline, the lower the priority</a:t>
            </a:r>
          </a:p>
        </p:txBody>
      </p:sp>
    </p:spTree>
    <p:extLst>
      <p:ext uri="{BB962C8B-B14F-4D97-AF65-F5344CB8AC3E}">
        <p14:creationId xmlns:p14="http://schemas.microsoft.com/office/powerpoint/2010/main" val="37292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Proportional Share Scheduling</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B0BCFA0-D4F4-4DD5-99BC-0650BBC64F62}"/>
              </a:ext>
            </a:extLst>
          </p:cNvPr>
          <p:cNvSpPr txBox="1"/>
          <p:nvPr/>
        </p:nvSpPr>
        <p:spPr>
          <a:xfrm>
            <a:off x="528144" y="1830809"/>
            <a:ext cx="7609162" cy="2825389"/>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1" u="none" strike="noStrike" kern="0" cap="none" spc="0" normalizeH="0" baseline="0" noProof="0" dirty="0">
                <a:ln>
                  <a:noFill/>
                </a:ln>
                <a:solidFill>
                  <a:srgbClr val="000000"/>
                </a:solidFill>
                <a:effectLst/>
                <a:uLnTx/>
                <a:uFillTx/>
                <a:latin typeface="Calibri"/>
                <a:ea typeface="MS PGothic" pitchFamily="34" charset="-128"/>
                <a:cs typeface="+mn-cs"/>
              </a:rPr>
              <a:t>T</a:t>
            </a: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 shares are allocated among all processes in the system</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endPar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An application receives </a:t>
            </a:r>
            <a:r>
              <a:rPr kumimoji="1" lang="en-US" altLang="en-US" sz="2400" b="0" i="1" u="none" strike="noStrike" kern="0" cap="none" spc="0" normalizeH="0" baseline="0" noProof="0" dirty="0">
                <a:ln>
                  <a:noFill/>
                </a:ln>
                <a:solidFill>
                  <a:srgbClr val="000000"/>
                </a:solidFill>
                <a:effectLst/>
                <a:uLnTx/>
                <a:uFillTx/>
                <a:latin typeface="Calibri"/>
                <a:ea typeface="MS PGothic" pitchFamily="34" charset="-128"/>
                <a:cs typeface="+mn-cs"/>
              </a:rPr>
              <a:t>N</a:t>
            </a: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 shares where </a:t>
            </a:r>
            <a:r>
              <a:rPr kumimoji="1" lang="en-US" altLang="en-US" sz="2400" b="0" i="1" u="none" strike="noStrike" kern="0" cap="none" spc="0" normalizeH="0" baseline="0" noProof="0" dirty="0">
                <a:ln>
                  <a:noFill/>
                </a:ln>
                <a:solidFill>
                  <a:srgbClr val="000000"/>
                </a:solidFill>
                <a:effectLst/>
                <a:uLnTx/>
                <a:uFillTx/>
                <a:latin typeface="Calibri"/>
                <a:ea typeface="MS PGothic" pitchFamily="34" charset="-128"/>
                <a:cs typeface="+mn-cs"/>
              </a:rPr>
              <a:t>N &lt; T</a:t>
            </a:r>
            <a:endPar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endPar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This ensures each application will receive </a:t>
            </a:r>
            <a:r>
              <a:rPr kumimoji="1" lang="en-US" altLang="en-US" sz="2400" b="1" i="1" u="none" strike="noStrike" kern="0" cap="none" spc="0" normalizeH="0" baseline="0" noProof="0" dirty="0">
                <a:ln>
                  <a:noFill/>
                </a:ln>
                <a:solidFill>
                  <a:srgbClr val="000000"/>
                </a:solidFill>
                <a:effectLst/>
                <a:uLnTx/>
                <a:uFillTx/>
                <a:latin typeface="Calibri"/>
                <a:ea typeface="MS PGothic" pitchFamily="34" charset="-128"/>
                <a:cs typeface="+mn-cs"/>
              </a:rPr>
              <a:t>N</a:t>
            </a:r>
            <a:r>
              <a:rPr kumimoji="1" lang="en-US" altLang="en-US" sz="2400" b="0" i="1" u="none" strike="noStrike" kern="0" cap="none" spc="0" normalizeH="0" baseline="0" noProof="0" dirty="0">
                <a:ln>
                  <a:noFill/>
                </a:ln>
                <a:solidFill>
                  <a:srgbClr val="000000"/>
                </a:solidFill>
                <a:effectLst/>
                <a:uLnTx/>
                <a:uFillTx/>
                <a:latin typeface="Calibri"/>
                <a:ea typeface="MS PGothic" pitchFamily="34" charset="-128"/>
                <a:cs typeface="+mn-cs"/>
              </a:rPr>
              <a:t> / T</a:t>
            </a: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 of the total processor time</a:t>
            </a:r>
          </a:p>
        </p:txBody>
      </p:sp>
    </p:spTree>
    <p:extLst>
      <p:ext uri="{BB962C8B-B14F-4D97-AF65-F5344CB8AC3E}">
        <p14:creationId xmlns:p14="http://schemas.microsoft.com/office/powerpoint/2010/main" val="3162663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POSIX Real-Time Scheduling</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B0BCFA0-D4F4-4DD5-99BC-0650BBC64F62}"/>
              </a:ext>
            </a:extLst>
          </p:cNvPr>
          <p:cNvSpPr txBox="1"/>
          <p:nvPr/>
        </p:nvSpPr>
        <p:spPr>
          <a:xfrm>
            <a:off x="556668" y="1516485"/>
            <a:ext cx="7578339" cy="4604337"/>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Wingdings" panose="05000000000000000000" pitchFamily="2" charset="2"/>
              <a:buChar char="q"/>
              <a:tabLst/>
              <a:defRPr/>
            </a:pPr>
            <a:r>
              <a:rPr kumimoji="1" lang="en-US" sz="2400" b="0" i="0" u="none" strike="noStrike" kern="0" cap="none" spc="0" normalizeH="0" baseline="0" noProof="0" dirty="0">
                <a:ln>
                  <a:noFill/>
                </a:ln>
                <a:solidFill>
                  <a:srgbClr val="000000"/>
                </a:solidFill>
                <a:effectLst/>
                <a:uLnTx/>
                <a:uFillTx/>
                <a:latin typeface="Calibri"/>
                <a:ea typeface="ＭＳ Ｐゴシック" charset="-128"/>
                <a:cs typeface="+mn-cs"/>
              </a:rPr>
              <a:t>The POSIX.1b standard</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Wingdings" panose="05000000000000000000" pitchFamily="2" charset="2"/>
              <a:buChar char="q"/>
              <a:tabLst/>
              <a:defRPr/>
            </a:pPr>
            <a:r>
              <a:rPr kumimoji="1" lang="en-US" sz="2400" b="0" i="0" u="none" strike="noStrike" kern="0" cap="none" spc="0" normalizeH="0" baseline="0" noProof="0" dirty="0">
                <a:ln>
                  <a:noFill/>
                </a:ln>
                <a:solidFill>
                  <a:srgbClr val="000000"/>
                </a:solidFill>
                <a:effectLst/>
                <a:uLnTx/>
                <a:uFillTx/>
                <a:latin typeface="Calibri"/>
                <a:ea typeface="ＭＳ Ｐゴシック" charset="-128"/>
                <a:cs typeface="+mn-cs"/>
              </a:rPr>
              <a:t>API provides functions for managing real-time threads</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Wingdings" panose="05000000000000000000" pitchFamily="2" charset="2"/>
              <a:buChar char="q"/>
              <a:tabLst/>
              <a:defRPr/>
            </a:pPr>
            <a:r>
              <a:rPr kumimoji="1" lang="en-US" sz="2400" b="0" i="0" u="none" strike="noStrike" kern="0" cap="none" spc="0" normalizeH="0" baseline="0" noProof="0" dirty="0">
                <a:ln>
                  <a:noFill/>
                </a:ln>
                <a:solidFill>
                  <a:srgbClr val="000000"/>
                </a:solidFill>
                <a:effectLst/>
                <a:uLnTx/>
                <a:uFillTx/>
                <a:latin typeface="Calibri"/>
                <a:ea typeface="ＭＳ Ｐゴシック" charset="-128"/>
                <a:cs typeface="+mn-cs"/>
              </a:rPr>
              <a:t>Defines two scheduling classes for real-time threads:</a:t>
            </a:r>
          </a:p>
          <a:p>
            <a:pPr marL="346058" marR="0" lvl="0" indent="-346058" algn="l" defTabSz="914400" rtl="0" eaLnBrk="0" fontAlgn="base" latinLnBrk="0" hangingPunct="0">
              <a:lnSpc>
                <a:spcPct val="100000"/>
              </a:lnSpc>
              <a:spcBef>
                <a:spcPct val="35000"/>
              </a:spcBef>
              <a:spcAft>
                <a:spcPct val="0"/>
              </a:spcAft>
              <a:buClr>
                <a:srgbClr val="993300"/>
              </a:buClr>
              <a:buSzPct val="90000"/>
              <a:buFont typeface="+mj-lt"/>
              <a:buAutoNum type="arabicPeriod"/>
              <a:tabLst/>
              <a:defRPr/>
            </a:pPr>
            <a:r>
              <a:rPr kumimoji="1" lang="en-US" sz="2000" b="0" i="0" u="none" strike="noStrike" kern="0" cap="none" spc="0" normalizeH="0" baseline="0" noProof="0" dirty="0">
                <a:ln>
                  <a:noFill/>
                </a:ln>
                <a:solidFill>
                  <a:srgbClr val="000000"/>
                </a:solidFill>
                <a:effectLst/>
                <a:uLnTx/>
                <a:uFillTx/>
                <a:latin typeface="Calibri"/>
                <a:ea typeface="ＭＳ Ｐゴシック" charset="-128"/>
                <a:cs typeface="+mn-cs"/>
              </a:rPr>
              <a:t>SCHED_FIFO - threads are scheduled using a FCFS strategy with a FIFO queue. There is no time-slicing for threads of equal priority</a:t>
            </a:r>
          </a:p>
          <a:p>
            <a:pPr marL="346058" marR="0" lvl="0" indent="-346058" algn="l" defTabSz="914400" rtl="0" eaLnBrk="0" fontAlgn="base" latinLnBrk="0" hangingPunct="0">
              <a:lnSpc>
                <a:spcPct val="100000"/>
              </a:lnSpc>
              <a:spcBef>
                <a:spcPct val="35000"/>
              </a:spcBef>
              <a:spcAft>
                <a:spcPct val="0"/>
              </a:spcAft>
              <a:buClr>
                <a:srgbClr val="993300"/>
              </a:buClr>
              <a:buSzPct val="90000"/>
              <a:buFont typeface="+mj-lt"/>
              <a:buAutoNum type="arabicPeriod"/>
              <a:tabLst/>
              <a:defRPr/>
            </a:pPr>
            <a:r>
              <a:rPr kumimoji="1" lang="en-US" sz="2000" b="0" i="0" u="none" strike="noStrike" kern="0" cap="none" spc="0" normalizeH="0" baseline="0" noProof="0" dirty="0">
                <a:ln>
                  <a:noFill/>
                </a:ln>
                <a:solidFill>
                  <a:srgbClr val="000000"/>
                </a:solidFill>
                <a:effectLst/>
                <a:uLnTx/>
                <a:uFillTx/>
                <a:latin typeface="Calibri"/>
                <a:ea typeface="ＭＳ Ｐゴシック" charset="-128"/>
                <a:cs typeface="+mn-cs"/>
              </a:rPr>
              <a:t>SCHED_RR - similar to SCHED_FIFO except time-slicing occurs for threads of equal priority</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Wingdings" panose="05000000000000000000" pitchFamily="2" charset="2"/>
              <a:buChar char="q"/>
              <a:tabLst/>
              <a:defRPr/>
            </a:pPr>
            <a:r>
              <a:rPr kumimoji="1" lang="en-US" sz="2400" b="0" i="0" u="none" strike="noStrike" kern="0" cap="none" spc="0" normalizeH="0" baseline="0" noProof="0" dirty="0">
                <a:ln>
                  <a:noFill/>
                </a:ln>
                <a:solidFill>
                  <a:srgbClr val="000000"/>
                </a:solidFill>
                <a:effectLst/>
                <a:uLnTx/>
                <a:uFillTx/>
                <a:latin typeface="Calibri"/>
                <a:ea typeface="ＭＳ Ｐゴシック" charset="-128"/>
                <a:cs typeface="+mn-cs"/>
              </a:rPr>
              <a:t>Defines two functions for getting and setting scheduling policy:</a:t>
            </a:r>
          </a:p>
          <a:p>
            <a:pPr marL="342197" marR="0" lvl="0" indent="-342197" algn="l" defTabSz="914400" rtl="0" eaLnBrk="0" fontAlgn="auto" latinLnBrk="0" hangingPunct="0">
              <a:lnSpc>
                <a:spcPct val="100000"/>
              </a:lnSpc>
              <a:spcBef>
                <a:spcPct val="35000"/>
              </a:spcBef>
              <a:spcAft>
                <a:spcPct val="0"/>
              </a:spcAft>
              <a:buClr>
                <a:srgbClr val="993300"/>
              </a:buClr>
              <a:buSzPct val="90000"/>
              <a:buFont typeface="+mj-lt"/>
              <a:buAutoNum type="arabicPeriod"/>
              <a:tabLst/>
              <a:defRPr/>
            </a:pPr>
            <a:r>
              <a:rPr kumimoji="1" lang="en-US" sz="2000" b="1" i="0" u="none" strike="noStrike" kern="0" cap="none" spc="0" normalizeH="0" baseline="0" noProof="0" dirty="0" err="1">
                <a:ln>
                  <a:noFill/>
                </a:ln>
                <a:solidFill>
                  <a:srgbClr val="000000"/>
                </a:solidFill>
                <a:effectLst/>
                <a:uLnTx/>
                <a:uFillTx/>
                <a:latin typeface="Calibri"/>
                <a:ea typeface="ＭＳ Ｐゴシック" charset="-128"/>
                <a:cs typeface="Courier New"/>
              </a:rPr>
              <a:t>pthread_attr_getsched_policy</a:t>
            </a:r>
            <a:r>
              <a:rPr kumimoji="1" lang="en-US" sz="2000" b="1" i="0" u="none" strike="noStrike" kern="0" cap="none" spc="0" normalizeH="0" baseline="0" noProof="0" dirty="0">
                <a:ln>
                  <a:noFill/>
                </a:ln>
                <a:solidFill>
                  <a:srgbClr val="000000"/>
                </a:solidFill>
                <a:effectLst/>
                <a:uLnTx/>
                <a:uFillTx/>
                <a:latin typeface="Calibri"/>
                <a:ea typeface="ＭＳ Ｐゴシック" charset="-128"/>
                <a:cs typeface="Courier New"/>
              </a:rPr>
              <a:t>(</a:t>
            </a:r>
            <a:r>
              <a:rPr kumimoji="1" lang="en-US" sz="2000" b="1" i="0" u="none" strike="noStrike" kern="0" cap="none" spc="0" normalizeH="0" baseline="0" noProof="0" dirty="0" err="1">
                <a:ln>
                  <a:noFill/>
                </a:ln>
                <a:solidFill>
                  <a:srgbClr val="000000"/>
                </a:solidFill>
                <a:effectLst/>
                <a:uLnTx/>
                <a:uFillTx/>
                <a:latin typeface="Calibri"/>
                <a:ea typeface="ＭＳ Ｐゴシック" charset="-128"/>
                <a:cs typeface="Courier New"/>
              </a:rPr>
              <a:t>pthread_attr_t</a:t>
            </a:r>
            <a:r>
              <a:rPr kumimoji="1" lang="en-US" sz="2000" b="1" i="0" u="none" strike="noStrike" kern="0" cap="none" spc="0" normalizeH="0" baseline="0" noProof="0" dirty="0">
                <a:ln>
                  <a:noFill/>
                </a:ln>
                <a:solidFill>
                  <a:srgbClr val="000000"/>
                </a:solidFill>
                <a:effectLst/>
                <a:uLnTx/>
                <a:uFillTx/>
                <a:latin typeface="Calibri"/>
                <a:ea typeface="ＭＳ Ｐゴシック" charset="-128"/>
                <a:cs typeface="Courier New"/>
              </a:rPr>
              <a:t> *</a:t>
            </a:r>
            <a:r>
              <a:rPr kumimoji="1" lang="en-US" sz="2000" b="1" i="0" u="none" strike="noStrike" kern="0" cap="none" spc="0" normalizeH="0" baseline="0" noProof="0" dirty="0" err="1">
                <a:ln>
                  <a:noFill/>
                </a:ln>
                <a:solidFill>
                  <a:srgbClr val="000000"/>
                </a:solidFill>
                <a:effectLst/>
                <a:uLnTx/>
                <a:uFillTx/>
                <a:latin typeface="Calibri"/>
                <a:ea typeface="ＭＳ Ｐゴシック" charset="-128"/>
                <a:cs typeface="Courier New"/>
              </a:rPr>
              <a:t>attr</a:t>
            </a:r>
            <a:r>
              <a:rPr kumimoji="1" lang="en-US" sz="2000" b="1" i="0" u="none" strike="noStrike" kern="0" cap="none" spc="0" normalizeH="0" baseline="0" noProof="0" dirty="0">
                <a:ln>
                  <a:noFill/>
                </a:ln>
                <a:solidFill>
                  <a:srgbClr val="000000"/>
                </a:solidFill>
                <a:effectLst/>
                <a:uLnTx/>
                <a:uFillTx/>
                <a:latin typeface="Calibri"/>
                <a:ea typeface="ＭＳ Ｐゴシック" charset="-128"/>
                <a:cs typeface="Courier New"/>
              </a:rPr>
              <a:t>, int *policy) </a:t>
            </a:r>
          </a:p>
          <a:p>
            <a:pPr marL="342197" marR="0" lvl="0" indent="-342197" algn="l" defTabSz="914400" rtl="0" eaLnBrk="0" fontAlgn="auto" latinLnBrk="0" hangingPunct="0">
              <a:lnSpc>
                <a:spcPct val="100000"/>
              </a:lnSpc>
              <a:spcBef>
                <a:spcPct val="35000"/>
              </a:spcBef>
              <a:spcAft>
                <a:spcPct val="0"/>
              </a:spcAft>
              <a:buClr>
                <a:srgbClr val="993300"/>
              </a:buClr>
              <a:buSzPct val="90000"/>
              <a:buFont typeface="+mj-lt"/>
              <a:buAutoNum type="arabicPeriod"/>
              <a:tabLst/>
              <a:defRPr/>
            </a:pPr>
            <a:r>
              <a:rPr kumimoji="1" lang="en-US" sz="2000" b="1" i="0" u="none" strike="noStrike" kern="0" cap="none" spc="0" normalizeH="0" baseline="0" noProof="0" dirty="0" err="1">
                <a:ln>
                  <a:noFill/>
                </a:ln>
                <a:solidFill>
                  <a:srgbClr val="000000"/>
                </a:solidFill>
                <a:effectLst/>
                <a:uLnTx/>
                <a:uFillTx/>
                <a:latin typeface="Calibri"/>
                <a:ea typeface="ＭＳ Ｐゴシック" charset="-128"/>
                <a:cs typeface="Courier New"/>
              </a:rPr>
              <a:t>pthread_attr_setsched_policy</a:t>
            </a:r>
            <a:r>
              <a:rPr kumimoji="1" lang="en-US" sz="2000" b="1" i="0" u="none" strike="noStrike" kern="0" cap="none" spc="0" normalizeH="0" baseline="0" noProof="0" dirty="0">
                <a:ln>
                  <a:noFill/>
                </a:ln>
                <a:solidFill>
                  <a:srgbClr val="000000"/>
                </a:solidFill>
                <a:effectLst/>
                <a:uLnTx/>
                <a:uFillTx/>
                <a:latin typeface="Calibri"/>
                <a:ea typeface="ＭＳ Ｐゴシック" charset="-128"/>
                <a:cs typeface="Courier New"/>
              </a:rPr>
              <a:t>(</a:t>
            </a:r>
            <a:r>
              <a:rPr kumimoji="1" lang="en-US" sz="2000" b="1" i="0" u="none" strike="noStrike" kern="0" cap="none" spc="0" normalizeH="0" baseline="0" noProof="0" dirty="0" err="1">
                <a:ln>
                  <a:noFill/>
                </a:ln>
                <a:solidFill>
                  <a:srgbClr val="000000"/>
                </a:solidFill>
                <a:effectLst/>
                <a:uLnTx/>
                <a:uFillTx/>
                <a:latin typeface="Calibri"/>
                <a:ea typeface="ＭＳ Ｐゴシック" charset="-128"/>
                <a:cs typeface="Courier New"/>
              </a:rPr>
              <a:t>pthread_attr_t</a:t>
            </a:r>
            <a:r>
              <a:rPr kumimoji="1" lang="en-US" sz="2000" b="1" i="0" u="none" strike="noStrike" kern="0" cap="none" spc="0" normalizeH="0" baseline="0" noProof="0" dirty="0">
                <a:ln>
                  <a:noFill/>
                </a:ln>
                <a:solidFill>
                  <a:srgbClr val="000000"/>
                </a:solidFill>
                <a:effectLst/>
                <a:uLnTx/>
                <a:uFillTx/>
                <a:latin typeface="Calibri"/>
                <a:ea typeface="ＭＳ Ｐゴシック" charset="-128"/>
                <a:cs typeface="Courier New"/>
              </a:rPr>
              <a:t> *</a:t>
            </a:r>
            <a:r>
              <a:rPr kumimoji="1" lang="en-US" sz="2000" b="1" i="0" u="none" strike="noStrike" kern="0" cap="none" spc="0" normalizeH="0" baseline="0" noProof="0" dirty="0" err="1">
                <a:ln>
                  <a:noFill/>
                </a:ln>
                <a:solidFill>
                  <a:srgbClr val="000000"/>
                </a:solidFill>
                <a:effectLst/>
                <a:uLnTx/>
                <a:uFillTx/>
                <a:latin typeface="Calibri"/>
                <a:ea typeface="ＭＳ Ｐゴシック" charset="-128"/>
                <a:cs typeface="Courier New"/>
              </a:rPr>
              <a:t>attr</a:t>
            </a:r>
            <a:r>
              <a:rPr kumimoji="1" lang="en-US" sz="2000" b="1" i="0" u="none" strike="noStrike" kern="0" cap="none" spc="0" normalizeH="0" baseline="0" noProof="0" dirty="0">
                <a:ln>
                  <a:noFill/>
                </a:ln>
                <a:solidFill>
                  <a:srgbClr val="000000"/>
                </a:solidFill>
                <a:effectLst/>
                <a:uLnTx/>
                <a:uFillTx/>
                <a:latin typeface="Calibri"/>
                <a:ea typeface="ＭＳ Ｐゴシック" charset="-128"/>
                <a:cs typeface="Courier New"/>
              </a:rPr>
              <a:t>, int policy) </a:t>
            </a:r>
          </a:p>
        </p:txBody>
      </p:sp>
    </p:spTree>
    <p:extLst>
      <p:ext uri="{BB962C8B-B14F-4D97-AF65-F5344CB8AC3E}">
        <p14:creationId xmlns:p14="http://schemas.microsoft.com/office/powerpoint/2010/main" val="3423471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venkateshprasad@pes.edu</a:t>
            </a:r>
            <a:endParaRPr lang="en-IN" sz="2400" b="1"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Venkatesh Prasad</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Operating systems</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Multi-Processor Scheduling</a:t>
            </a: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830997"/>
          </a:xfrm>
          <a:prstGeom prst="rect">
            <a:avLst/>
          </a:prstGeom>
        </p:spPr>
        <p:txBody>
          <a:bodyPr wrap="square">
            <a:spAutoFit/>
          </a:bodyPr>
          <a:lstStyle/>
          <a:p>
            <a:r>
              <a:rPr lang="en-US" sz="2400" b="1" dirty="0"/>
              <a:t>Venkatesh Prasad</a:t>
            </a:r>
            <a:endParaRPr lang="en-IN" sz="2400" b="1" dirty="0"/>
          </a:p>
          <a:p>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Multiple-Processor Scheduling</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85EB2D2-F018-4FCC-B9F7-63859296F995}"/>
              </a:ext>
            </a:extLst>
          </p:cNvPr>
          <p:cNvSpPr txBox="1"/>
          <p:nvPr/>
        </p:nvSpPr>
        <p:spPr>
          <a:xfrm>
            <a:off x="79918" y="1516485"/>
            <a:ext cx="9016785" cy="4893647"/>
          </a:xfrm>
          <a:prstGeom prst="rect">
            <a:avLst/>
          </a:prstGeom>
          <a:noFill/>
        </p:spPr>
        <p:txBody>
          <a:bodyPr wrap="square">
            <a:spAutoFit/>
          </a:bodyPr>
          <a:lstStyle/>
          <a:p>
            <a:pPr marL="342900" marR="0" lvl="0" indent="-342900" algn="l" defTabSz="914400" rtl="0" eaLnBrk="0" fontAlgn="base" latinLnBrk="0" hangingPunct="0">
              <a:lnSpc>
                <a:spcPct val="100000"/>
              </a:lnSpc>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CPU scheduling more complex when multiple CPUs are available</a:t>
            </a:r>
          </a:p>
          <a:p>
            <a:pPr marL="342900" marR="0" lvl="0" indent="-342900" algn="l" defTabSz="914400" rtl="0" eaLnBrk="0" fontAlgn="base" latinLnBrk="0" hangingPunct="0">
              <a:lnSpc>
                <a:spcPct val="100000"/>
              </a:lnSpc>
              <a:spcAft>
                <a:spcPct val="0"/>
              </a:spcAft>
              <a:buClr>
                <a:srgbClr val="993300"/>
              </a:buClr>
              <a:buSzPct val="90000"/>
              <a:buFont typeface="Monotype Sorts" pitchFamily="-84" charset="2"/>
              <a:buChar char="n"/>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Homogeneous</a:t>
            </a:r>
            <a:r>
              <a:rPr kumimoji="1" lang="en-US" altLang="en-US" sz="2400" b="1" i="0" u="none" strike="noStrike" kern="0" cap="none" spc="0" normalizeH="0" baseline="0" noProof="0" dirty="0">
                <a:ln>
                  <a:noFill/>
                </a:ln>
                <a:solidFill>
                  <a:srgbClr val="000000"/>
                </a:solidFill>
                <a:effectLst/>
                <a:uLnTx/>
                <a:uFillTx/>
                <a:ea typeface="MS PGothic" pitchFamily="34" charset="-128"/>
              </a:rPr>
              <a:t> </a:t>
            </a:r>
            <a:r>
              <a:rPr kumimoji="1" lang="en-US" altLang="en-US" sz="2400" b="1" i="0" u="none" strike="noStrike" kern="0" cap="none" spc="0" normalizeH="0" baseline="0" noProof="0" dirty="0">
                <a:ln>
                  <a:noFill/>
                </a:ln>
                <a:solidFill>
                  <a:srgbClr val="3366FF"/>
                </a:solidFill>
                <a:effectLst/>
                <a:uLnTx/>
                <a:uFillTx/>
                <a:ea typeface="MS PGothic" pitchFamily="34" charset="-128"/>
              </a:rPr>
              <a:t>processors</a:t>
            </a:r>
            <a:r>
              <a:rPr kumimoji="1" lang="en-US" altLang="en-US" sz="2400" b="1" i="0" u="none" strike="noStrike" kern="0" cap="none" spc="0" normalizeH="0" baseline="0" noProof="0" dirty="0">
                <a:ln>
                  <a:noFill/>
                </a:ln>
                <a:solidFill>
                  <a:srgbClr val="000000"/>
                </a:solidFill>
                <a:effectLst/>
                <a:uLnTx/>
                <a:uFillTx/>
                <a:ea typeface="MS PGothic" pitchFamily="34" charset="-128"/>
              </a:rPr>
              <a:t> </a:t>
            </a:r>
            <a:r>
              <a:rPr kumimoji="1" lang="en-US" altLang="en-US" sz="2400" b="0" i="0" u="none" strike="noStrike" kern="0" cap="none" spc="0" normalizeH="0" baseline="0" noProof="0" dirty="0">
                <a:ln>
                  <a:noFill/>
                </a:ln>
                <a:solidFill>
                  <a:srgbClr val="000000"/>
                </a:solidFill>
                <a:effectLst/>
                <a:uLnTx/>
                <a:uFillTx/>
                <a:ea typeface="MS PGothic" pitchFamily="34" charset="-128"/>
              </a:rPr>
              <a:t>within a multiprocessor</a:t>
            </a:r>
          </a:p>
          <a:p>
            <a:pPr marL="342900" marR="0" lvl="0" indent="-342900" algn="l" defTabSz="914400" rtl="0" eaLnBrk="0" fontAlgn="base" latinLnBrk="0" hangingPunct="0">
              <a:lnSpc>
                <a:spcPct val="100000"/>
              </a:lnSpc>
              <a:spcAft>
                <a:spcPct val="0"/>
              </a:spcAft>
              <a:buClr>
                <a:srgbClr val="993300"/>
              </a:buClr>
              <a:buSzPct val="90000"/>
              <a:buFont typeface="Monotype Sorts" pitchFamily="-84" charset="2"/>
              <a:buChar char="n"/>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Asymmetric multiprocessing </a:t>
            </a:r>
            <a:r>
              <a:rPr kumimoji="1" lang="en-US" altLang="en-US" sz="2400" b="0" i="0" u="none" strike="noStrike" kern="0" cap="none" spc="0" normalizeH="0" baseline="0" noProof="0" dirty="0">
                <a:ln>
                  <a:noFill/>
                </a:ln>
                <a:solidFill>
                  <a:srgbClr val="000000"/>
                </a:solidFill>
                <a:effectLst/>
                <a:uLnTx/>
                <a:uFillTx/>
                <a:ea typeface="MS PGothic" pitchFamily="34" charset="-128"/>
              </a:rPr>
              <a:t>– only one processor accesses the system data structures, alleviating the need for data sharing</a:t>
            </a:r>
          </a:p>
          <a:p>
            <a:pPr marL="342900" marR="0" lvl="0" indent="-342900" algn="l" defTabSz="914400" rtl="0" eaLnBrk="0" fontAlgn="base" latinLnBrk="0" hangingPunct="0">
              <a:lnSpc>
                <a:spcPct val="100000"/>
              </a:lnSpc>
              <a:spcAft>
                <a:spcPct val="0"/>
              </a:spcAft>
              <a:buClr>
                <a:srgbClr val="993300"/>
              </a:buClr>
              <a:buSzPct val="90000"/>
              <a:buFont typeface="Monotype Sorts" pitchFamily="-84" charset="2"/>
              <a:buChar char="n"/>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Symmetric multiprocessing </a:t>
            </a:r>
            <a:r>
              <a:rPr kumimoji="1" lang="en-US" altLang="en-US" sz="2400" b="1" i="0" u="none" strike="noStrike" kern="0" cap="none" spc="0" normalizeH="0" baseline="0" noProof="0" dirty="0">
                <a:ln>
                  <a:noFill/>
                </a:ln>
                <a:solidFill>
                  <a:srgbClr val="000000"/>
                </a:solidFill>
                <a:effectLst/>
                <a:uLnTx/>
                <a:uFillTx/>
                <a:ea typeface="MS PGothic" pitchFamily="34" charset="-128"/>
              </a:rPr>
              <a:t>(</a:t>
            </a:r>
            <a:r>
              <a:rPr kumimoji="1" lang="en-US" altLang="en-US" sz="2400" b="1" i="0" u="none" strike="noStrike" kern="0" cap="none" spc="0" normalizeH="0" baseline="0" noProof="0" dirty="0">
                <a:ln>
                  <a:noFill/>
                </a:ln>
                <a:solidFill>
                  <a:srgbClr val="3366FF"/>
                </a:solidFill>
                <a:effectLst/>
                <a:uLnTx/>
                <a:uFillTx/>
                <a:ea typeface="MS PGothic" pitchFamily="34" charset="-128"/>
              </a:rPr>
              <a:t>SMP</a:t>
            </a:r>
            <a:r>
              <a:rPr kumimoji="1" lang="en-US" altLang="en-US" sz="2400" b="1" i="0" u="none" strike="noStrike" kern="0" cap="none" spc="0" normalizeH="0" baseline="0" noProof="0" dirty="0">
                <a:ln>
                  <a:noFill/>
                </a:ln>
                <a:solidFill>
                  <a:srgbClr val="000000"/>
                </a:solidFill>
                <a:effectLst/>
                <a:uLnTx/>
                <a:uFillTx/>
                <a:ea typeface="MS PGothic" pitchFamily="34" charset="-128"/>
              </a:rPr>
              <a:t>) </a:t>
            </a:r>
            <a:r>
              <a:rPr kumimoji="1" lang="en-US" altLang="en-US" sz="2400" b="0" i="0" u="none" strike="noStrike" kern="0" cap="none" spc="0" normalizeH="0" baseline="0" noProof="0" dirty="0">
                <a:ln>
                  <a:noFill/>
                </a:ln>
                <a:solidFill>
                  <a:srgbClr val="000000"/>
                </a:solidFill>
                <a:effectLst/>
                <a:uLnTx/>
                <a:uFillTx/>
                <a:ea typeface="MS PGothic" pitchFamily="34" charset="-128"/>
              </a:rPr>
              <a:t>– each processor is self-scheduling, all processes in common ready queue, or each has its own private queue of ready processes</a:t>
            </a:r>
          </a:p>
          <a:p>
            <a:pPr marL="742950" marR="0" lvl="1" indent="-285750" algn="l" defTabSz="914400" rtl="0" eaLnBrk="0" fontAlgn="base" latinLnBrk="0" hangingPunct="0">
              <a:lnSpc>
                <a:spcPct val="100000"/>
              </a:lnSpc>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Currently, most common</a:t>
            </a:r>
          </a:p>
          <a:p>
            <a:pPr marL="342900" marR="0" lvl="0" indent="-342900" algn="l" defTabSz="914400" rtl="0" eaLnBrk="0" fontAlgn="base" latinLnBrk="0" hangingPunct="0">
              <a:lnSpc>
                <a:spcPct val="100000"/>
              </a:lnSpc>
              <a:spcAft>
                <a:spcPct val="0"/>
              </a:spcAft>
              <a:buClr>
                <a:srgbClr val="993300"/>
              </a:buClr>
              <a:buSzPct val="90000"/>
              <a:buFont typeface="Monotype Sorts" pitchFamily="-84" charset="2"/>
              <a:buChar char="n"/>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Processor affinity </a:t>
            </a:r>
            <a:r>
              <a:rPr kumimoji="1" lang="en-US" altLang="en-US" sz="2400" b="0" i="0" u="none" strike="noStrike" kern="0" cap="none" spc="0" normalizeH="0" baseline="0" noProof="0" dirty="0">
                <a:ln>
                  <a:noFill/>
                </a:ln>
                <a:solidFill>
                  <a:srgbClr val="000000"/>
                </a:solidFill>
                <a:effectLst/>
                <a:uLnTx/>
                <a:uFillTx/>
                <a:ea typeface="MS PGothic" pitchFamily="34" charset="-128"/>
              </a:rPr>
              <a:t>– process has affinity for processor on which it is currently running</a:t>
            </a:r>
          </a:p>
          <a:p>
            <a:pPr marL="742950" marR="0" lvl="1" indent="-285750" algn="l" defTabSz="914400" rtl="0" eaLnBrk="0" fontAlgn="base" latinLnBrk="0" hangingPunct="0">
              <a:lnSpc>
                <a:spcPct val="100000"/>
              </a:lnSpc>
              <a:spcAft>
                <a:spcPct val="0"/>
              </a:spcAft>
              <a:buClr>
                <a:srgbClr val="CC6600"/>
              </a:buClr>
              <a:buSzPct val="80000"/>
              <a:buFont typeface="Monotype Sorts" pitchFamily="-84" charset="2"/>
              <a:buChar char="l"/>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soft affinity</a:t>
            </a:r>
          </a:p>
          <a:p>
            <a:pPr marL="742950" marR="0" lvl="1" indent="-285750" algn="l" defTabSz="914400" rtl="0" eaLnBrk="0" fontAlgn="base" latinLnBrk="0" hangingPunct="0">
              <a:lnSpc>
                <a:spcPct val="100000"/>
              </a:lnSpc>
              <a:spcAft>
                <a:spcPct val="0"/>
              </a:spcAft>
              <a:buClr>
                <a:srgbClr val="CC6600"/>
              </a:buClr>
              <a:buSzPct val="80000"/>
              <a:buFont typeface="Monotype Sorts" pitchFamily="-84" charset="2"/>
              <a:buChar char="l"/>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hard affinity</a:t>
            </a:r>
          </a:p>
          <a:p>
            <a:pPr marL="742950" marR="0" lvl="1" indent="-285750" algn="l" defTabSz="914400" rtl="0" eaLnBrk="0" fontAlgn="base" latinLnBrk="0" hangingPunct="0">
              <a:lnSpc>
                <a:spcPct val="100000"/>
              </a:lnSpc>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Variations including </a:t>
            </a:r>
            <a:r>
              <a:rPr kumimoji="1" lang="en-US" altLang="en-US" sz="2400" b="1" i="0" u="none" strike="noStrike" kern="0" cap="none" spc="0" normalizeH="0" baseline="0" noProof="0" dirty="0">
                <a:ln>
                  <a:noFill/>
                </a:ln>
                <a:solidFill>
                  <a:srgbClr val="3366FF"/>
                </a:solidFill>
                <a:effectLst/>
                <a:uLnTx/>
                <a:uFillTx/>
                <a:ea typeface="MS PGothic" pitchFamily="34" charset="-128"/>
              </a:rPr>
              <a:t>processor sets</a:t>
            </a:r>
          </a:p>
        </p:txBody>
      </p:sp>
    </p:spTree>
    <p:extLst>
      <p:ext uri="{BB962C8B-B14F-4D97-AF65-F5344CB8AC3E}">
        <p14:creationId xmlns:p14="http://schemas.microsoft.com/office/powerpoint/2010/main" val="4270168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Multiple-Processor Scheduling (Cont.)</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85EB2D2-F018-4FCC-B9F7-63859296F995}"/>
              </a:ext>
            </a:extLst>
          </p:cNvPr>
          <p:cNvSpPr txBox="1"/>
          <p:nvPr/>
        </p:nvSpPr>
        <p:spPr>
          <a:xfrm>
            <a:off x="79918" y="1516485"/>
            <a:ext cx="9016785" cy="2456057"/>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110000"/>
              <a:buFont typeface="Wingdings" panose="05000000000000000000" pitchFamily="2" charset="2"/>
              <a:buChar char="§"/>
              <a:tabLst/>
              <a:defRPr/>
            </a:pPr>
            <a:r>
              <a:rPr kumimoji="1" lang="en-US" altLang="en-US" sz="2400" b="0" i="0" u="none" strike="noStrike" kern="0" cap="none" spc="0" normalizeH="0" baseline="0" noProof="0" dirty="0" err="1">
                <a:ln>
                  <a:noFill/>
                </a:ln>
                <a:solidFill>
                  <a:srgbClr val="000000"/>
                </a:solidFill>
                <a:effectLst/>
                <a:uLnTx/>
                <a:uFillTx/>
                <a:ea typeface="MS PGothic" pitchFamily="34" charset="-128"/>
              </a:rPr>
              <a:t>Multiprocess</a:t>
            </a:r>
            <a:r>
              <a:rPr kumimoji="1" lang="en-US" altLang="en-US" sz="2400" b="0" i="0" u="none" strike="noStrike" kern="0" cap="none" spc="0" normalizeH="0" baseline="0" noProof="0" dirty="0">
                <a:ln>
                  <a:noFill/>
                </a:ln>
                <a:solidFill>
                  <a:srgbClr val="000000"/>
                </a:solidFill>
                <a:effectLst/>
                <a:uLnTx/>
                <a:uFillTx/>
                <a:ea typeface="MS PGothic" pitchFamily="34" charset="-128"/>
              </a:rPr>
              <a:t> may be any one of the following architectures:</a:t>
            </a:r>
          </a:p>
          <a:p>
            <a:pPr marL="742950" marR="0" lvl="1" indent="-285750" algn="l" defTabSz="914400" rtl="0" eaLnBrk="0" fontAlgn="base" latinLnBrk="0" hangingPunct="0">
              <a:lnSpc>
                <a:spcPct val="100000"/>
              </a:lnSpc>
              <a:spcBef>
                <a:spcPct val="35000"/>
              </a:spcBef>
              <a:spcAft>
                <a:spcPct val="0"/>
              </a:spcAft>
              <a:buClr>
                <a:srgbClr val="CC6600"/>
              </a:buClr>
              <a:buSzPct val="110000"/>
              <a:buFont typeface="Arial" panose="020B0604020202020204" pitchFamily="34" charset="0"/>
              <a:buChar char="•"/>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Multicore CPUs</a:t>
            </a:r>
          </a:p>
          <a:p>
            <a:pPr marL="742950" marR="0" lvl="1" indent="-285750" algn="l" defTabSz="914400" rtl="0" eaLnBrk="0" fontAlgn="base" latinLnBrk="0" hangingPunct="0">
              <a:lnSpc>
                <a:spcPct val="100000"/>
              </a:lnSpc>
              <a:spcBef>
                <a:spcPct val="35000"/>
              </a:spcBef>
              <a:spcAft>
                <a:spcPct val="0"/>
              </a:spcAft>
              <a:buClr>
                <a:srgbClr val="CC6600"/>
              </a:buClr>
              <a:buSzPct val="110000"/>
              <a:buFont typeface="Arial" panose="020B0604020202020204" pitchFamily="34" charset="0"/>
              <a:buChar char="•"/>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Multithreaded cores</a:t>
            </a:r>
          </a:p>
          <a:p>
            <a:pPr marL="742950" marR="0" lvl="1" indent="-285750" algn="l" defTabSz="914400" rtl="0" eaLnBrk="0" fontAlgn="base" latinLnBrk="0" hangingPunct="0">
              <a:lnSpc>
                <a:spcPct val="100000"/>
              </a:lnSpc>
              <a:spcBef>
                <a:spcPct val="35000"/>
              </a:spcBef>
              <a:spcAft>
                <a:spcPct val="0"/>
              </a:spcAft>
              <a:buClr>
                <a:srgbClr val="CC6600"/>
              </a:buClr>
              <a:buSzPct val="110000"/>
              <a:buFont typeface="Arial" panose="020B0604020202020204" pitchFamily="34" charset="0"/>
              <a:buChar char="•"/>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NUMA systems</a:t>
            </a:r>
          </a:p>
          <a:p>
            <a:pPr marL="742950" marR="0" lvl="1" indent="-285750" algn="l" defTabSz="914400" rtl="0" eaLnBrk="0" fontAlgn="base" latinLnBrk="0" hangingPunct="0">
              <a:lnSpc>
                <a:spcPct val="100000"/>
              </a:lnSpc>
              <a:spcBef>
                <a:spcPct val="35000"/>
              </a:spcBef>
              <a:spcAft>
                <a:spcPct val="0"/>
              </a:spcAft>
              <a:buClr>
                <a:srgbClr val="CC6600"/>
              </a:buClr>
              <a:buSzPct val="110000"/>
              <a:buFont typeface="Arial" panose="020B0604020202020204" pitchFamily="34" charset="0"/>
              <a:buChar char="•"/>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Heterogeneous multiprocessing</a:t>
            </a:r>
          </a:p>
        </p:txBody>
      </p:sp>
    </p:spTree>
    <p:extLst>
      <p:ext uri="{BB962C8B-B14F-4D97-AF65-F5344CB8AC3E}">
        <p14:creationId xmlns:p14="http://schemas.microsoft.com/office/powerpoint/2010/main" val="320459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Multiple-Processor Scheduling (Cont.)</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85EB2D2-F018-4FCC-B9F7-63859296F995}"/>
              </a:ext>
            </a:extLst>
          </p:cNvPr>
          <p:cNvSpPr txBox="1"/>
          <p:nvPr/>
        </p:nvSpPr>
        <p:spPr>
          <a:xfrm>
            <a:off x="79918" y="1516485"/>
            <a:ext cx="9016785" cy="1828193"/>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110000"/>
              <a:buFont typeface="Wingdings" panose="05000000000000000000" pitchFamily="2" charset="2"/>
              <a:buChar char="§"/>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Symmetric multiprocessing (SMP) is where each processor is self scheduling.</a:t>
            </a:r>
          </a:p>
          <a:p>
            <a:pPr marL="342900" marR="0" lvl="0" indent="-342900" algn="l" defTabSz="914400" rtl="0" eaLnBrk="0" fontAlgn="base" latinLnBrk="0" hangingPunct="0">
              <a:lnSpc>
                <a:spcPct val="100000"/>
              </a:lnSpc>
              <a:spcBef>
                <a:spcPct val="35000"/>
              </a:spcBef>
              <a:spcAft>
                <a:spcPct val="0"/>
              </a:spcAft>
              <a:buClr>
                <a:srgbClr val="993300"/>
              </a:buClr>
              <a:buSzPct val="110000"/>
              <a:buFont typeface="Wingdings" panose="05000000000000000000" pitchFamily="2" charset="2"/>
              <a:buChar char="§"/>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All threads may be in a common ready queue (a)</a:t>
            </a:r>
          </a:p>
          <a:p>
            <a:pPr marL="342900" marR="0" lvl="0" indent="-342900" algn="l" defTabSz="914400" rtl="0" eaLnBrk="0" fontAlgn="base" latinLnBrk="0" hangingPunct="0">
              <a:lnSpc>
                <a:spcPct val="100000"/>
              </a:lnSpc>
              <a:spcBef>
                <a:spcPct val="35000"/>
              </a:spcBef>
              <a:spcAft>
                <a:spcPct val="0"/>
              </a:spcAft>
              <a:buClr>
                <a:srgbClr val="993300"/>
              </a:buClr>
              <a:buSzPct val="110000"/>
              <a:buFont typeface="Wingdings" panose="05000000000000000000" pitchFamily="2" charset="2"/>
              <a:buChar char="§"/>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Each processor may have its own private queue of threads (b)</a:t>
            </a:r>
          </a:p>
        </p:txBody>
      </p:sp>
      <p:pic>
        <p:nvPicPr>
          <p:cNvPr id="7" name="Picture 6">
            <a:extLst>
              <a:ext uri="{FF2B5EF4-FFF2-40B4-BE49-F238E27FC236}">
                <a16:creationId xmlns:a16="http://schemas.microsoft.com/office/drawing/2014/main" id="{4F31D85D-3236-4616-BD79-8F32A1CE24E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50905" y="3344678"/>
            <a:ext cx="5381625"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C8FEAA98-45F2-4D62-87C3-EE602D93D5D9}"/>
              </a:ext>
            </a:extLst>
          </p:cNvPr>
          <p:cNvSpPr txBox="1"/>
          <p:nvPr/>
        </p:nvSpPr>
        <p:spPr>
          <a:xfrm>
            <a:off x="79918" y="6605760"/>
            <a:ext cx="6107594" cy="246221"/>
          </a:xfrm>
          <a:prstGeom prst="rect">
            <a:avLst/>
          </a:prstGeom>
          <a:noFill/>
        </p:spPr>
        <p:txBody>
          <a:bodyPr wrap="square">
            <a:spAutoFit/>
          </a:bodyPr>
          <a:lstStyle/>
          <a:p>
            <a:r>
              <a:rPr lang="en-IN" sz="1000" dirty="0"/>
              <a:t>© </a:t>
            </a:r>
            <a:r>
              <a:rPr lang="en-IN" sz="1000" dirty="0" err="1"/>
              <a:t>Silberschatz</a:t>
            </a:r>
            <a:r>
              <a:rPr lang="en-IN" sz="1000" dirty="0"/>
              <a:t>, Galvin and Gagne, 2018</a:t>
            </a:r>
          </a:p>
        </p:txBody>
      </p:sp>
    </p:spTree>
    <p:extLst>
      <p:ext uri="{BB962C8B-B14F-4D97-AF65-F5344CB8AC3E}">
        <p14:creationId xmlns:p14="http://schemas.microsoft.com/office/powerpoint/2010/main" val="1185257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NUMA and CPU Scheduling</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6_09.pdf">
            <a:extLst>
              <a:ext uri="{FF2B5EF4-FFF2-40B4-BE49-F238E27FC236}">
                <a16:creationId xmlns:a16="http://schemas.microsoft.com/office/drawing/2014/main" id="{86B21869-D87E-44E3-BAEE-2BBDEDB9560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91154" y="1780754"/>
            <a:ext cx="6262688" cy="37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0978B164-2261-4F3E-8979-B13C4137FA30}"/>
              </a:ext>
            </a:extLst>
          </p:cNvPr>
          <p:cNvSpPr txBox="1"/>
          <p:nvPr/>
        </p:nvSpPr>
        <p:spPr>
          <a:xfrm>
            <a:off x="1789071" y="5881304"/>
            <a:ext cx="6101254" cy="646331"/>
          </a:xfrm>
          <a:prstGeom prst="rect">
            <a:avLst/>
          </a:prstGeom>
          <a:noFill/>
        </p:spPr>
        <p:txBody>
          <a:bodyPr wrap="square">
            <a:spAutoFit/>
          </a:bodyPr>
          <a:lstStyle/>
          <a:p>
            <a:r>
              <a:rPr lang="en-US" altLang="en-US" sz="1800" dirty="0"/>
              <a:t>Note that memory-placement algorithms can also consider affinity</a:t>
            </a:r>
          </a:p>
        </p:txBody>
      </p:sp>
      <p:pic>
        <p:nvPicPr>
          <p:cNvPr id="4" name="Picture 3">
            <a:extLst>
              <a:ext uri="{FF2B5EF4-FFF2-40B4-BE49-F238E27FC236}">
                <a16:creationId xmlns:a16="http://schemas.microsoft.com/office/drawing/2014/main" id="{5669B6E0-2AC9-4D11-BD4B-425B9CC4E2E7}"/>
              </a:ext>
            </a:extLst>
          </p:cNvPr>
          <p:cNvPicPr>
            <a:picLocks noChangeAspect="1"/>
          </p:cNvPicPr>
          <p:nvPr/>
        </p:nvPicPr>
        <p:blipFill>
          <a:blip r:embed="rId5"/>
          <a:stretch>
            <a:fillRect/>
          </a:stretch>
        </p:blipFill>
        <p:spPr>
          <a:xfrm>
            <a:off x="-8308" y="6565621"/>
            <a:ext cx="3005588" cy="280440"/>
          </a:xfrm>
          <a:prstGeom prst="rect">
            <a:avLst/>
          </a:prstGeom>
        </p:spPr>
      </p:pic>
    </p:spTree>
    <p:extLst>
      <p:ext uri="{BB962C8B-B14F-4D97-AF65-F5344CB8AC3E}">
        <p14:creationId xmlns:p14="http://schemas.microsoft.com/office/powerpoint/2010/main" val="230683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Multiple-Processor Scheduling – Load Balancing</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905893F-C1A8-41AB-972B-22F28592D744}"/>
              </a:ext>
            </a:extLst>
          </p:cNvPr>
          <p:cNvSpPr txBox="1"/>
          <p:nvPr/>
        </p:nvSpPr>
        <p:spPr>
          <a:xfrm>
            <a:off x="123041" y="1543524"/>
            <a:ext cx="8168704" cy="3933384"/>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If SMP, need to keep all CPUs loaded for efficiency</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Load balancing </a:t>
            </a:r>
            <a:r>
              <a:rPr kumimoji="1" lang="en-US" altLang="en-US" sz="2400" b="0" i="0" u="none" strike="noStrike" kern="0" cap="none" spc="0" normalizeH="0" baseline="0" noProof="0" dirty="0">
                <a:ln>
                  <a:noFill/>
                </a:ln>
                <a:solidFill>
                  <a:srgbClr val="000000"/>
                </a:solidFill>
                <a:effectLst/>
                <a:uLnTx/>
                <a:uFillTx/>
                <a:ea typeface="MS PGothic" pitchFamily="34" charset="-128"/>
              </a:rPr>
              <a:t>attempts to keep workload evenly distributed</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Push migration </a:t>
            </a:r>
            <a:r>
              <a:rPr kumimoji="1" lang="en-US" altLang="en-US" sz="2400" b="0" i="0" u="none" strike="noStrike" kern="0" cap="none" spc="0" normalizeH="0" baseline="0" noProof="0" dirty="0">
                <a:ln>
                  <a:noFill/>
                </a:ln>
                <a:solidFill>
                  <a:srgbClr val="000000"/>
                </a:solidFill>
                <a:effectLst/>
                <a:uLnTx/>
                <a:uFillTx/>
                <a:ea typeface="MS PGothic" pitchFamily="34" charset="-128"/>
              </a:rPr>
              <a:t>– periodic task checks load on each processor, and if found pushes task from overloaded CPU to other CPUs</a:t>
            </a:r>
            <a:endParaRPr kumimoji="1" lang="en-US" altLang="en-US" sz="2400" b="1" i="0" u="none" strike="noStrike" kern="0" cap="none" spc="0" normalizeH="0" baseline="0" noProof="0" dirty="0">
              <a:ln>
                <a:noFill/>
              </a:ln>
              <a:solidFill>
                <a:srgbClr val="3366FF"/>
              </a:solidFill>
              <a:effectLst/>
              <a:uLnTx/>
              <a:uFillTx/>
              <a:ea typeface="MS PGothic"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Pull migration </a:t>
            </a:r>
            <a:r>
              <a:rPr kumimoji="1" lang="en-US" altLang="en-US" sz="2400" b="0" i="0" u="none" strike="noStrike" kern="0" cap="none" spc="0" normalizeH="0" baseline="0" noProof="0" dirty="0">
                <a:ln>
                  <a:noFill/>
                </a:ln>
                <a:solidFill>
                  <a:srgbClr val="000000"/>
                </a:solidFill>
                <a:effectLst/>
                <a:uLnTx/>
                <a:uFillTx/>
                <a:ea typeface="MS PGothic" pitchFamily="34" charset="-128"/>
              </a:rPr>
              <a:t>– idle processors pulls waiting task from busy processor</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kern="0" dirty="0">
                <a:solidFill>
                  <a:srgbClr val="000000"/>
                </a:solidFill>
                <a:ea typeface="MS PGothic" pitchFamily="34" charset="-128"/>
              </a:rPr>
              <a:t>Load balancing often counteracts the benefits of process affinity</a:t>
            </a:r>
            <a:endParaRPr kumimoji="1" lang="en-US" altLang="en-US" sz="2400" b="0" i="0" u="none" strike="noStrike" kern="0" cap="none" spc="0" normalizeH="0" baseline="0" noProof="0" dirty="0">
              <a:ln>
                <a:noFill/>
              </a:ln>
              <a:solidFill>
                <a:srgbClr val="000000"/>
              </a:solidFill>
              <a:effectLst/>
              <a:uLnTx/>
              <a:uFillTx/>
              <a:ea typeface="MS PGothic" pitchFamily="34" charset="-128"/>
            </a:endParaRPr>
          </a:p>
        </p:txBody>
      </p:sp>
    </p:spTree>
    <p:extLst>
      <p:ext uri="{BB962C8B-B14F-4D97-AF65-F5344CB8AC3E}">
        <p14:creationId xmlns:p14="http://schemas.microsoft.com/office/powerpoint/2010/main" val="845568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Multiple-Processor Scheduling – Processor Affinity</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905893F-C1A8-41AB-972B-22F28592D744}"/>
              </a:ext>
            </a:extLst>
          </p:cNvPr>
          <p:cNvSpPr txBox="1"/>
          <p:nvPr/>
        </p:nvSpPr>
        <p:spPr>
          <a:xfrm>
            <a:off x="123041" y="1543524"/>
            <a:ext cx="8168704" cy="5410712"/>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110000"/>
              <a:buFont typeface="Wingdings" panose="05000000000000000000" pitchFamily="2" charset="2"/>
              <a:buChar char="§"/>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When a thread has been running on one processor, the cache contents of that processor stores the memory accesses by that thread.</a:t>
            </a:r>
          </a:p>
          <a:p>
            <a:pPr marL="342900" marR="0" lvl="0" indent="-342900" algn="l" defTabSz="914400" rtl="0" eaLnBrk="0" fontAlgn="base" latinLnBrk="0" hangingPunct="0">
              <a:lnSpc>
                <a:spcPct val="100000"/>
              </a:lnSpc>
              <a:spcBef>
                <a:spcPct val="35000"/>
              </a:spcBef>
              <a:spcAft>
                <a:spcPct val="0"/>
              </a:spcAft>
              <a:buClr>
                <a:srgbClr val="993300"/>
              </a:buClr>
              <a:buSzPct val="110000"/>
              <a:buFont typeface="Wingdings" panose="05000000000000000000" pitchFamily="2" charset="2"/>
              <a:buChar char="§"/>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We refer to this as a thread having affinity for a processor (i.e., “processor affinity”)</a:t>
            </a:r>
          </a:p>
          <a:p>
            <a:pPr marL="342900" marR="0" lvl="0" indent="-342900" algn="l" defTabSz="914400" rtl="0" eaLnBrk="0" fontAlgn="base" latinLnBrk="0" hangingPunct="0">
              <a:lnSpc>
                <a:spcPct val="100000"/>
              </a:lnSpc>
              <a:spcBef>
                <a:spcPct val="35000"/>
              </a:spcBef>
              <a:spcAft>
                <a:spcPct val="0"/>
              </a:spcAft>
              <a:buClr>
                <a:srgbClr val="993300"/>
              </a:buClr>
              <a:buSzPct val="110000"/>
              <a:buFont typeface="Wingdings" panose="05000000000000000000" pitchFamily="2" charset="2"/>
              <a:buChar char="§"/>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Load balancing may affect processor affinity as a thread may be moved from one processor to another to balance loads, yet that thread loses the contents of what it had in the cache of the processor it was moved off of.</a:t>
            </a:r>
          </a:p>
          <a:p>
            <a:pPr marL="342900" marR="0" lvl="0" indent="-342900" algn="l" defTabSz="914400" rtl="0" eaLnBrk="0" fontAlgn="base" latinLnBrk="0" hangingPunct="0">
              <a:lnSpc>
                <a:spcPct val="100000"/>
              </a:lnSpc>
              <a:spcBef>
                <a:spcPct val="35000"/>
              </a:spcBef>
              <a:spcAft>
                <a:spcPct val="0"/>
              </a:spcAft>
              <a:buClr>
                <a:srgbClr val="993300"/>
              </a:buClr>
              <a:buSzPct val="110000"/>
              <a:buFont typeface="Wingdings" panose="05000000000000000000" pitchFamily="2" charset="2"/>
              <a:buChar char="§"/>
              <a:tabLst/>
              <a:defRPr/>
            </a:pPr>
            <a:r>
              <a:rPr kumimoji="1" lang="en-US" altLang="en-US" sz="2400" b="1" i="0" u="none" strike="noStrike" kern="0" cap="none" spc="0" normalizeH="0" baseline="0" noProof="0" dirty="0">
                <a:ln>
                  <a:noFill/>
                </a:ln>
                <a:solidFill>
                  <a:srgbClr val="000000"/>
                </a:solidFill>
                <a:effectLst/>
                <a:uLnTx/>
                <a:uFillTx/>
                <a:ea typeface="MS PGothic" pitchFamily="34" charset="-128"/>
              </a:rPr>
              <a:t>Soft affinity </a:t>
            </a:r>
            <a:r>
              <a:rPr kumimoji="1" lang="en-US" altLang="en-US" sz="2400" b="0" i="0" u="none" strike="noStrike" kern="0" cap="none" spc="0" normalizeH="0" baseline="0" noProof="0" dirty="0">
                <a:ln>
                  <a:noFill/>
                </a:ln>
                <a:solidFill>
                  <a:srgbClr val="000000"/>
                </a:solidFill>
                <a:effectLst/>
                <a:uLnTx/>
                <a:uFillTx/>
                <a:ea typeface="MS PGothic" pitchFamily="34" charset="-128"/>
              </a:rPr>
              <a:t>– the operating system attempts to keep a thread running on the same processor, but no guarantees.</a:t>
            </a:r>
          </a:p>
          <a:p>
            <a:pPr marL="342900" marR="0" lvl="0" indent="-342900" algn="l" defTabSz="914400" rtl="0" eaLnBrk="0" fontAlgn="base" latinLnBrk="0" hangingPunct="0">
              <a:lnSpc>
                <a:spcPct val="100000"/>
              </a:lnSpc>
              <a:spcBef>
                <a:spcPct val="35000"/>
              </a:spcBef>
              <a:spcAft>
                <a:spcPct val="0"/>
              </a:spcAft>
              <a:buClr>
                <a:srgbClr val="993300"/>
              </a:buClr>
              <a:buSzPct val="110000"/>
              <a:buFont typeface="Wingdings" panose="05000000000000000000" pitchFamily="2" charset="2"/>
              <a:buChar char="§"/>
              <a:tabLst/>
              <a:defRPr/>
            </a:pPr>
            <a:r>
              <a:rPr kumimoji="1" lang="en-US" altLang="en-US" sz="2400" b="1" i="0" u="none" strike="noStrike" kern="0" cap="none" spc="0" normalizeH="0" baseline="0" noProof="0" dirty="0">
                <a:ln>
                  <a:noFill/>
                </a:ln>
                <a:solidFill>
                  <a:srgbClr val="000000"/>
                </a:solidFill>
                <a:effectLst/>
                <a:uLnTx/>
                <a:uFillTx/>
                <a:ea typeface="MS PGothic" pitchFamily="34" charset="-128"/>
              </a:rPr>
              <a:t>Hard affinity </a:t>
            </a:r>
            <a:r>
              <a:rPr kumimoji="1" lang="en-US" altLang="en-US" sz="2400" b="0" i="0" u="none" strike="noStrike" kern="0" cap="none" spc="0" normalizeH="0" baseline="0" noProof="0" dirty="0">
                <a:ln>
                  <a:noFill/>
                </a:ln>
                <a:solidFill>
                  <a:srgbClr val="000000"/>
                </a:solidFill>
                <a:effectLst/>
                <a:uLnTx/>
                <a:uFillTx/>
                <a:ea typeface="MS PGothic" pitchFamily="34" charset="-128"/>
              </a:rPr>
              <a:t>– allows a process to specify a set of processors it may run on.</a:t>
            </a:r>
          </a:p>
        </p:txBody>
      </p:sp>
    </p:spTree>
    <p:extLst>
      <p:ext uri="{BB962C8B-B14F-4D97-AF65-F5344CB8AC3E}">
        <p14:creationId xmlns:p14="http://schemas.microsoft.com/office/powerpoint/2010/main" val="3238590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5055</TotalTime>
  <Words>1245</Words>
  <Application>Microsoft Office PowerPoint</Application>
  <PresentationFormat>Widescreen</PresentationFormat>
  <Paragraphs>161</Paragraphs>
  <Slides>23</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CMTT10</vt:lpstr>
      <vt:lpstr>Helvetica</vt:lpstr>
      <vt:lpstr>Monotype Sorts</vt:lpstr>
      <vt:lpstr>Palatino-Roman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Venkatesh Prasad</cp:lastModifiedBy>
  <cp:revision>187</cp:revision>
  <dcterms:created xsi:type="dcterms:W3CDTF">2020-06-03T14:19:11Z</dcterms:created>
  <dcterms:modified xsi:type="dcterms:W3CDTF">2020-09-08T03:53:23Z</dcterms:modified>
</cp:coreProperties>
</file>