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30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8" r:id="rId17"/>
    <p:sldId id="272" r:id="rId18"/>
    <p:sldId id="273" r:id="rId19"/>
    <p:sldId id="309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10" r:id="rId40"/>
    <p:sldId id="311" r:id="rId41"/>
    <p:sldId id="312" r:id="rId42"/>
    <p:sldId id="294" r:id="rId43"/>
    <p:sldId id="295" r:id="rId44"/>
    <p:sldId id="296" r:id="rId45"/>
    <p:sldId id="297" r:id="rId46"/>
    <p:sldId id="298" r:id="rId47"/>
    <p:sldId id="303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87B4C-68AE-4CFE-A37A-34E240540213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D72B6-E48C-45C9-98EA-00B8E3D0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sqlazure/archive/2010/08/19/10051969.aspx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sqlazure/archive/2010/08/19/10051969.aspx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Hidden costs in traditional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14710-2B65-4C61-BAB4-C72C876138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7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14710-2B65-4C61-BAB4-C72C876138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7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14710-2B65-4C61-BAB4-C72C8761388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7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Real Cost of Indexes” (</a:t>
            </a:r>
            <a:r>
              <a:rPr lang="en-US" dirty="0" smtClean="0">
                <a:effectLst/>
                <a:hlinkClick r:id="rId3"/>
              </a:rPr>
              <a:t>blogs.msdn.com/b/</a:t>
            </a:r>
            <a:r>
              <a:rPr lang="en-US" dirty="0" err="1" smtClean="0">
                <a:effectLst/>
                <a:hlinkClick r:id="rId3"/>
              </a:rPr>
              <a:t>sqlazure</a:t>
            </a:r>
            <a:r>
              <a:rPr lang="en-US" dirty="0" smtClean="0">
                <a:effectLst/>
                <a:hlinkClick r:id="rId3"/>
              </a:rPr>
              <a:t>/archive/2010/08/19/10051969.aspx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D6F9-A92F-483C-84D7-B2B2472CABE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Real Cost of Indexes” (</a:t>
            </a:r>
            <a:r>
              <a:rPr lang="en-US" dirty="0" smtClean="0">
                <a:effectLst/>
                <a:hlinkClick r:id="rId3"/>
              </a:rPr>
              <a:t>blogs.msdn.com/b/</a:t>
            </a:r>
            <a:r>
              <a:rPr lang="en-US" dirty="0" err="1" smtClean="0">
                <a:effectLst/>
                <a:hlinkClick r:id="rId3"/>
              </a:rPr>
              <a:t>sqlazure</a:t>
            </a:r>
            <a:r>
              <a:rPr lang="en-US" smtClean="0">
                <a:effectLst/>
                <a:hlinkClick r:id="rId3"/>
              </a:rPr>
              <a:t>/archive/2010/08/19/10051969.aspx</a:t>
            </a:r>
            <a:r>
              <a:rPr lang="en-US" smtClean="0">
                <a:effectLst/>
              </a:rPr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D6F9-A92F-483C-84D7-B2B2472CAB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1">
          <a:gsLst>
            <a:gs pos="0">
              <a:schemeClr val="bg2">
                <a:tint val="48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07504" y="558924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475" y="3444665"/>
            <a:ext cx="8615363" cy="2927560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44475" y="3417969"/>
            <a:ext cx="5107283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6675" y="1409700"/>
            <a:ext cx="84042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3800" b="0" dirty="0" smtClean="0">
                <a:solidFill>
                  <a:schemeClr val="bg2">
                    <a:lumMod val="75000"/>
                  </a:schemeClr>
                </a:solidFill>
              </a:rPr>
              <a:t>DEMO</a:t>
            </a:r>
            <a:endParaRPr lang="en-US" sz="138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30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2771208-7B09-4212-ABFF-B168BDCB1705}" type="datetimeFigureOut">
              <a:rPr lang="en-US" smtClean="0"/>
              <a:t>5/23/2011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F1644C9-4E9B-4D8B-9ED4-26BEEE57AF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aartenballiauw.be/" TargetMode="External"/><Relationship Id="rId2" Type="http://schemas.openxmlformats.org/officeDocument/2006/relationships/hyperlink" Target="http://about.me/maartenballiau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www.azug.b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aartenballiauw.be/" TargetMode="External"/><Relationship Id="rId2" Type="http://schemas.openxmlformats.org/officeDocument/2006/relationships/hyperlink" Target="http://about.me/maartenballiau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 architecting</a:t>
            </a:r>
            <a:br>
              <a:rPr lang="en-US" dirty="0" smtClean="0"/>
            </a:br>
            <a:r>
              <a:rPr lang="en-US" dirty="0" smtClean="0"/>
              <a:t>for Windows Azure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067944" y="4228181"/>
            <a:ext cx="4891608" cy="2245735"/>
            <a:chOff x="579692" y="756865"/>
            <a:chExt cx="4891608" cy="2245735"/>
          </a:xfrm>
        </p:grpSpPr>
        <p:sp>
          <p:nvSpPr>
            <p:cNvPr id="12" name="Rectangle 80"/>
            <p:cNvSpPr txBox="1">
              <a:spLocks noChangeArrowheads="1"/>
            </p:cNvSpPr>
            <p:nvPr/>
          </p:nvSpPr>
          <p:spPr bwMode="auto">
            <a:xfrm rot="21367684">
              <a:off x="579692" y="1648395"/>
              <a:ext cx="4891608" cy="135420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>
                <a:spcBef>
                  <a:spcPct val="20000"/>
                </a:spcBef>
                <a:buClr>
                  <a:srgbClr val="006A8E"/>
                </a:buClr>
                <a:defRPr/>
              </a:pPr>
              <a:r>
                <a:rPr lang="nl-BE" sz="2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Maarten Balliauw</a:t>
              </a:r>
              <a: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2"/>
                </a:rPr>
                <a:t>http://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2"/>
                </a:rPr>
                <a:t>about.me/maartenballiauw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3"/>
                </a:rPr>
                <a:t>http://blog.maartenballiauw.be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3"/>
                </a:rPr>
                <a:t>@maartenballiauw</a:t>
              </a:r>
              <a:endParaRPr lang="nl-BE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12" descr="Real_CMYK_white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21346289">
              <a:off x="3404940" y="756865"/>
              <a:ext cx="2024062" cy="202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 descr="http://icons.iconarchive.com/icons/webiconset/blogging/128/About-me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7684">
              <a:off x="4518739" y="1936201"/>
              <a:ext cx="688207" cy="688208"/>
            </a:xfrm>
            <a:prstGeom prst="rect">
              <a:avLst/>
            </a:prstGeom>
            <a:solidFill>
              <a:schemeClr val="tx1"/>
            </a:solidFill>
            <a:extLst/>
          </p:spPr>
        </p:pic>
      </p:grpSp>
    </p:spTree>
    <p:extLst>
      <p:ext uri="{BB962C8B-B14F-4D97-AF65-F5344CB8AC3E}">
        <p14:creationId xmlns:p14="http://schemas.microsoft.com/office/powerpoint/2010/main" val="29919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Complex?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nl-BE" dirty="0" smtClean="0"/>
              <a:t>No! Here are your datacenter parameters...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59" y="2344226"/>
            <a:ext cx="7920881" cy="59093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Licenses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OS License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SQL Server License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Hardware investment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Server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Disks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Racks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Switches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UPS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Network cables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Hardware maintanance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Power consumption of hardware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Server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Disk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Racks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Swithes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Insurance of hardware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Insurance on server </a:t>
            </a:r>
            <a:r>
              <a:rPr lang="nl-BE" sz="1600" dirty="0" smtClean="0"/>
              <a:t>room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600" dirty="0"/>
          </a:p>
          <a:p>
            <a:pPr marL="171450" indent="-171450">
              <a:buFont typeface="Arial" pitchFamily="34" charset="0"/>
              <a:buChar char="•"/>
            </a:pPr>
            <a:endParaRPr lang="nl-BE" sz="1600" dirty="0" smtClean="0"/>
          </a:p>
          <a:p>
            <a:pPr marL="171450" indent="-171450">
              <a:buFont typeface="Arial" pitchFamily="34" charset="0"/>
              <a:buChar char="•"/>
            </a:pPr>
            <a:endParaRPr lang="nl-BE" sz="1600" dirty="0"/>
          </a:p>
          <a:p>
            <a:pPr marL="171450" indent="-171450">
              <a:buFont typeface="Arial" pitchFamily="34" charset="0"/>
              <a:buChar char="•"/>
            </a:pPr>
            <a:endParaRPr lang="nl-BE" sz="1600" dirty="0" smtClean="0"/>
          </a:p>
          <a:p>
            <a:pPr marL="171450" indent="-171450">
              <a:buFont typeface="Arial" pitchFamily="34" charset="0"/>
              <a:buChar char="•"/>
            </a:pPr>
            <a:endParaRPr lang="nl-BE" sz="1600" dirty="0"/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 smtClean="0"/>
              <a:t>Server </a:t>
            </a:r>
            <a:r>
              <a:rPr lang="nl-BE" sz="1600" dirty="0"/>
              <a:t>room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Rent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Cooling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Lighting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Cleaning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Smoke detectors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Tapes for backup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Salary for admin people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Install hardware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Maintain hardware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Apply OS patches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Backup/Restore operations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Firewall/DMZ configuration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nl-BE" sz="1600" dirty="0"/>
              <a:t>Clear logfiles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Taxes on Salaries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/>
              <a:t>Time spent on procurement cycle of hardware / Licenses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600" dirty="0" smtClean="0"/>
              <a:t>...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03436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Virtual Machines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mtClean="0"/>
              <a:t>Easing the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Limiting virtual machine 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Do you need full capacity 24/7?</a:t>
            </a:r>
          </a:p>
          <a:p>
            <a:pPr lvl="1"/>
            <a:r>
              <a:rPr lang="nl-BE" dirty="0" smtClean="0"/>
              <a:t>Probably not, reduce # cpu’s when not used</a:t>
            </a:r>
          </a:p>
          <a:p>
            <a:r>
              <a:rPr lang="en-US" dirty="0" smtClean="0"/>
              <a:t>Use Windows Azure Diagnostics API &amp; Windows Azure Management API to scale (semi)-automatically</a:t>
            </a:r>
          </a:p>
          <a:p>
            <a:pPr lvl="1"/>
            <a:r>
              <a:rPr lang="nl-BE" dirty="0" smtClean="0"/>
              <a:t>24 hours x 10 small instances = 20,50 EUR / day</a:t>
            </a:r>
          </a:p>
          <a:p>
            <a:pPr lvl="1"/>
            <a:r>
              <a:rPr lang="nl-BE" i="1" dirty="0" smtClean="0"/>
              <a:t>vs.</a:t>
            </a:r>
          </a:p>
          <a:p>
            <a:pPr lvl="1"/>
            <a:r>
              <a:rPr lang="nl-BE" dirty="0" smtClean="0"/>
              <a:t>16 hours x 10 small instances</a:t>
            </a:r>
            <a:br>
              <a:rPr lang="nl-BE" dirty="0" smtClean="0"/>
            </a:br>
            <a:r>
              <a:rPr lang="nl-BE" dirty="0" smtClean="0"/>
              <a:t>+ 8 hours x 4 small instances = 16,4 EUR /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1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Limiting virtual machine 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Staging environment costs</a:t>
            </a:r>
          </a:p>
          <a:p>
            <a:r>
              <a:rPr lang="nl-BE" smtClean="0"/>
              <a:t>When not in use, undeploy the staging environment</a:t>
            </a:r>
          </a:p>
          <a:p>
            <a:pPr lvl="1"/>
            <a:r>
              <a:rPr lang="nl-BE" smtClean="0"/>
              <a:t>24 hours x 5 small instances = 10,25 EUR / day</a:t>
            </a:r>
          </a:p>
          <a:p>
            <a:pPr lvl="1"/>
            <a:r>
              <a:rPr lang="nl-BE" smtClean="0"/>
              <a:t>vs.</a:t>
            </a:r>
          </a:p>
          <a:p>
            <a:pPr lvl="1"/>
            <a:r>
              <a:rPr lang="nl-BE" smtClean="0"/>
              <a:t>22 hours x 5 small instances = 5,13 EUR / day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30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43" y="2636912"/>
            <a:ext cx="168507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600" b="1" dirty="0" smtClean="0">
                <a:solidFill>
                  <a:schemeClr val="bg1">
                    <a:lumMod val="85000"/>
                  </a:schemeClr>
                </a:solidFill>
              </a:rPr>
              <a:t>&amp;</a:t>
            </a:r>
            <a:endParaRPr lang="en-US" sz="16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Scaling from outside .NET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         Using Cerebrata CmdLets to scale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http://www.cerebrata.com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Workers need work!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smtClean="0"/>
              <a:t>Out of the box, 1 worker role = 1 task</a:t>
            </a:r>
          </a:p>
          <a:p>
            <a:r>
              <a:rPr lang="nl-BE" smtClean="0"/>
              <a:t>Why not spin up processes or threads?</a:t>
            </a:r>
          </a:p>
          <a:p>
            <a:r>
              <a:rPr lang="nl-BE" smtClean="0"/>
              <a:t>10 tasks</a:t>
            </a:r>
          </a:p>
          <a:p>
            <a:pPr lvl="1"/>
            <a:r>
              <a:rPr lang="nl-BE" smtClean="0"/>
              <a:t>1 task per worker = 20 workers*</a:t>
            </a:r>
          </a:p>
          <a:p>
            <a:pPr lvl="1"/>
            <a:r>
              <a:rPr lang="nl-BE" smtClean="0"/>
              <a:t>2 tasks per worker = 10 workers*</a:t>
            </a:r>
          </a:p>
          <a:p>
            <a:pPr lvl="1"/>
            <a:r>
              <a:rPr lang="nl-BE" smtClean="0"/>
              <a:t>10 tasks per worker = 2 workers*</a:t>
            </a:r>
          </a:p>
          <a:p>
            <a:pPr lvl="1"/>
            <a:r>
              <a:rPr lang="nl-BE" smtClean="0"/>
              <a:t>Which means 41 EUR / day vs. 4,1 EUR / day</a:t>
            </a:r>
          </a:p>
          <a:p>
            <a:pPr lvl="1"/>
            <a:endParaRPr lang="nl-BE" smtClean="0"/>
          </a:p>
          <a:p>
            <a:r>
              <a:rPr lang="nl-BE" smtClean="0"/>
              <a:t>“Generic workers”: http://research.microsoft.com/en-us/downloads/76537edf-9b77-4664-b76b-cf51be506a0d/</a:t>
            </a:r>
          </a:p>
          <a:p>
            <a:pPr lvl="1"/>
            <a:endParaRPr lang="nl-BE" smtClean="0"/>
          </a:p>
          <a:p>
            <a:r>
              <a:rPr lang="nl-BE" smtClean="0"/>
              <a:t>* 2 instances minimum for the SLA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7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Combining work into one worker role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57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Do you need all of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1 XL = 2 L = 4 M = 8 S (regarding costs)</a:t>
            </a:r>
          </a:p>
          <a:p>
            <a:r>
              <a:rPr lang="nl-BE" dirty="0" smtClean="0"/>
              <a:t>No need for this memory / disk space?</a:t>
            </a:r>
          </a:p>
          <a:p>
            <a:pPr lvl="1"/>
            <a:r>
              <a:rPr lang="nl-BE" dirty="0" smtClean="0"/>
              <a:t>Stay with S or M</a:t>
            </a:r>
          </a:p>
          <a:p>
            <a:pPr lvl="1"/>
            <a:r>
              <a:rPr lang="nl-BE" dirty="0" smtClean="0"/>
              <a:t>Scale up/down more granularly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19249"/>
              </p:ext>
            </p:extLst>
          </p:nvPr>
        </p:nvGraphicFramePr>
        <p:xfrm>
          <a:off x="457200" y="1556792"/>
          <a:ext cx="8229600" cy="185928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Compute Instance Size</a:t>
                      </a:r>
                    </a:p>
                  </a:txBody>
                  <a:tcPr marL="0" marR="0" marT="0" marB="0" anchor="ctr">
                    <a:solidFill>
                      <a:srgbClr val="6B5E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 marL="0" marR="0" marT="0" marB="0" anchor="ctr">
                    <a:solidFill>
                      <a:srgbClr val="6B5E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 marL="0" marR="0" marT="0" marB="0" anchor="ctr">
                    <a:solidFill>
                      <a:srgbClr val="6B5E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Storage</a:t>
                      </a:r>
                    </a:p>
                  </a:txBody>
                  <a:tcPr marL="0" marR="0" marT="0" marB="0" anchor="ctr">
                    <a:solidFill>
                      <a:srgbClr val="6B5E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 Performance</a:t>
                      </a:r>
                    </a:p>
                  </a:txBody>
                  <a:tcPr marL="0" marR="0" marT="0" marB="0" anchor="ctr">
                    <a:solidFill>
                      <a:srgbClr val="6B5E4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BE" sz="1400" strike="noStrike" dirty="0" smtClean="0">
                          <a:solidFill>
                            <a:schemeClr val="accent1"/>
                          </a:solidFill>
                        </a:rPr>
                        <a:t>Extra Small</a:t>
                      </a:r>
                      <a:endParaRPr lang="en-US" sz="1400" strike="noStrike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strike="noStrike" dirty="0" smtClean="0">
                          <a:solidFill>
                            <a:schemeClr val="accent1"/>
                          </a:solidFill>
                        </a:rPr>
                        <a:t>Shared 1.0 Ghz</a:t>
                      </a:r>
                      <a:endParaRPr lang="en-US" sz="1400" strike="noStrike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strike="noStrike" dirty="0" smtClean="0">
                          <a:solidFill>
                            <a:schemeClr val="accent1"/>
                          </a:solidFill>
                        </a:rPr>
                        <a:t>768 MB</a:t>
                      </a:r>
                      <a:endParaRPr lang="en-US" sz="1400" strike="noStrike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strike="noStrike" dirty="0" smtClean="0">
                          <a:solidFill>
                            <a:schemeClr val="accent1"/>
                          </a:solidFill>
                        </a:rPr>
                        <a:t>20 GB</a:t>
                      </a:r>
                      <a:endParaRPr lang="en-US" sz="1400" strike="noStrike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400" strike="noStrike" dirty="0" smtClean="0">
                          <a:solidFill>
                            <a:schemeClr val="accent1"/>
                          </a:solidFill>
                        </a:rPr>
                        <a:t>Low</a:t>
                      </a:r>
                      <a:endParaRPr lang="en-US" sz="1400" strike="noStrike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/>
                          </a:solidFill>
                        </a:rPr>
                        <a:t>Small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1.6 GHz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1.75 GB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1"/>
                          </a:solidFill>
                        </a:rPr>
                        <a:t>225 GB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Moderate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Medium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 x 1.6 GHz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3.5 GB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490 GB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High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Large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4 x 1.6 GHz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7 GB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1,000 GB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High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Extra 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Large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8 x 1.6 GHz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14 GB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2,040 GB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High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3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Unemployed? Undeployed!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Billing per </a:t>
            </a:r>
            <a:r>
              <a:rPr lang="nl-BE" u="sng" dirty="0" smtClean="0"/>
              <a:t>reserved</a:t>
            </a:r>
            <a:r>
              <a:rPr lang="nl-BE" dirty="0" smtClean="0"/>
              <a:t> VM</a:t>
            </a:r>
          </a:p>
          <a:p>
            <a:pPr lvl="1"/>
            <a:r>
              <a:rPr lang="nl-BE" dirty="0" smtClean="0"/>
              <a:t>Reserved = deployed / running</a:t>
            </a:r>
          </a:p>
          <a:p>
            <a:r>
              <a:rPr lang="nl-BE" dirty="0" smtClean="0"/>
              <a:t>Billing in staging and production</a:t>
            </a:r>
          </a:p>
          <a:p>
            <a:pPr lvl="1"/>
            <a:r>
              <a:rPr lang="nl-BE" dirty="0" smtClean="0"/>
              <a:t>2 instances staging + 2 instances production = 4 instances billed</a:t>
            </a:r>
          </a:p>
          <a:p>
            <a:r>
              <a:rPr lang="nl-BE" dirty="0" smtClean="0"/>
              <a:t>Undeploy your VM if not needed</a:t>
            </a:r>
          </a:p>
          <a:p>
            <a:pPr lvl="1"/>
            <a:r>
              <a:rPr lang="nl-BE" dirty="0" smtClean="0"/>
              <a:t>Undeploy staging every evening</a:t>
            </a:r>
          </a:p>
          <a:p>
            <a:pPr lvl="1"/>
            <a:r>
              <a:rPr lang="nl-BE" dirty="0" smtClean="0"/>
              <a:t>Automate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Using Greybox for Windows </a:t>
            </a:r>
            <a:r>
              <a:rPr lang="nl-BE" dirty="0" smtClean="0">
                <a:solidFill>
                  <a:schemeClr val="tx1"/>
                </a:solidFill>
              </a:rPr>
              <a:t>Azure</a:t>
            </a:r>
          </a:p>
          <a:p>
            <a:r>
              <a:rPr lang="nl-BE" dirty="0" smtClean="0">
                <a:solidFill>
                  <a:schemeClr val="tx1"/>
                </a:solidFill>
              </a:rPr>
              <a:t>http://greybox.codeplex.com</a:t>
            </a: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13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Antwerp, Belgium</a:t>
            </a:r>
          </a:p>
          <a:p>
            <a:r>
              <a:rPr lang="it-IT" dirty="0" smtClean="0"/>
              <a:t>www.realdolmen.com</a:t>
            </a:r>
          </a:p>
          <a:p>
            <a:r>
              <a:rPr lang="it-IT" dirty="0" smtClean="0"/>
              <a:t>Technology Specialist Windows Azure</a:t>
            </a:r>
          </a:p>
          <a:p>
            <a:r>
              <a:rPr lang="it-IT" dirty="0" smtClean="0"/>
              <a:t>Co-founder of AZUG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ASP.NET, ASP.NET MVC, PHP, Azure, …</a:t>
            </a:r>
          </a:p>
          <a:p>
            <a:pPr lvl="1"/>
            <a:r>
              <a:rPr lang="it-IT" dirty="0" smtClean="0"/>
              <a:t>MVP ASP.NET</a:t>
            </a:r>
          </a:p>
          <a:p>
            <a:r>
              <a:rPr lang="it-IT" dirty="0" smtClean="0"/>
              <a:t>http://blog.maartenballiauw.be </a:t>
            </a:r>
          </a:p>
          <a:p>
            <a:r>
              <a:rPr lang="it-IT" dirty="0" smtClean="0"/>
              <a:t>@maartenballiauw 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908720"/>
            <a:ext cx="142875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912" y="3289096"/>
            <a:ext cx="990600" cy="397686"/>
          </a:xfrm>
          <a:prstGeom prst="rect">
            <a:avLst/>
          </a:prstGeom>
          <a:extLst/>
        </p:spPr>
      </p:pic>
      <p:pic>
        <p:nvPicPr>
          <p:cNvPr id="3074" name="Picture 2" descr="http://www.azug.be/Themes/Azug/Content/Images/azug-log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2" y="4043402"/>
            <a:ext cx="1153285" cy="70971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6" name="Picture 2" descr="http://portal.realdolmen.com/Nuttige%20documenten_/RealDolmen%20logo%20RG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75549" y="2477716"/>
            <a:ext cx="1433513" cy="374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70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www.hollandinhuis.nl/full113994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3049"/>
            <a:ext cx="5642729" cy="5642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520590" y="1737045"/>
            <a:ext cx="4070122" cy="36724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55351" y="1939193"/>
            <a:ext cx="480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400" b="1" dirty="0" smtClean="0">
                <a:solidFill>
                  <a:srgbClr val="002060"/>
                </a:solidFill>
                <a:latin typeface="French Script MT" pitchFamily="66" charset="0"/>
              </a:rPr>
              <a:t>When the box is gray,</a:t>
            </a:r>
          </a:p>
          <a:p>
            <a:pPr algn="ctr"/>
            <a:r>
              <a:rPr lang="nl-BE" sz="4400" b="1" dirty="0" smtClean="0">
                <a:solidFill>
                  <a:srgbClr val="002060"/>
                </a:solidFill>
                <a:latin typeface="French Script MT" pitchFamily="66" charset="0"/>
              </a:rPr>
              <a:t>you’re okay.</a:t>
            </a:r>
          </a:p>
          <a:p>
            <a:pPr algn="ctr"/>
            <a:endParaRPr lang="nl-BE" sz="4400" b="1" dirty="0" smtClean="0">
              <a:solidFill>
                <a:srgbClr val="002060"/>
              </a:solidFill>
              <a:latin typeface="French Script MT" pitchFamily="66" charset="0"/>
            </a:endParaRPr>
          </a:p>
          <a:p>
            <a:pPr algn="ctr"/>
            <a:r>
              <a:rPr lang="nl-BE" sz="4400" b="1" dirty="0" smtClean="0">
                <a:solidFill>
                  <a:srgbClr val="002060"/>
                </a:solidFill>
                <a:latin typeface="French Script MT" pitchFamily="66" charset="0"/>
              </a:rPr>
              <a:t>When the box is blue</a:t>
            </a:r>
          </a:p>
          <a:p>
            <a:pPr algn="ctr"/>
            <a:r>
              <a:rPr lang="nl-BE" sz="4400" b="1" dirty="0" smtClean="0">
                <a:solidFill>
                  <a:srgbClr val="002060"/>
                </a:solidFill>
                <a:latin typeface="French Script MT" pitchFamily="66" charset="0"/>
              </a:rPr>
              <a:t>a bill is due.</a:t>
            </a:r>
            <a:endParaRPr lang="en-US" sz="4400" b="1" dirty="0">
              <a:solidFill>
                <a:srgbClr val="002060"/>
              </a:solidFill>
              <a:latin typeface="French Script MT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4" b="9796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182246"/>
            <a:ext cx="23812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Work per hour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mtClean="0"/>
              <a:t>Billed per clock hour / CPU</a:t>
            </a:r>
          </a:p>
          <a:p>
            <a:r>
              <a:rPr lang="nl-BE" smtClean="0"/>
              <a:t>Keep instances running at least until x:55</a:t>
            </a:r>
          </a:p>
          <a:p>
            <a:r>
              <a:rPr lang="nl-BE" smtClean="0"/>
              <a:t>Don’t deploy at x:50, instead deploy at x:55</a:t>
            </a:r>
          </a:p>
          <a:p>
            <a:pPr lvl="1"/>
            <a:r>
              <a:rPr lang="nl-BE" smtClean="0"/>
              <a:t>Deploy at x:50 and undeploy at x+1:10</a:t>
            </a:r>
          </a:p>
          <a:p>
            <a:pPr lvl="1"/>
            <a:r>
              <a:rPr lang="nl-BE" smtClean="0"/>
              <a:t>2 hours billed!</a:t>
            </a:r>
          </a:p>
          <a:p>
            <a:pPr lvl="1"/>
            <a:endParaRPr lang="nl-BE" smtClean="0"/>
          </a:p>
          <a:p>
            <a:r>
              <a:rPr lang="nl-BE" smtClean="0"/>
              <a:t>Don’t deploy every minute</a:t>
            </a:r>
          </a:p>
          <a:p>
            <a:pPr lvl="1"/>
            <a:r>
              <a:rPr lang="nl-BE" smtClean="0"/>
              <a:t>= 60 instance hours per hour!</a:t>
            </a:r>
          </a:p>
          <a:p>
            <a:pPr lvl="1"/>
            <a:r>
              <a:rPr lang="nl-BE" smtClean="0"/>
              <a:t>Don’t do continuous deployment for every build, but accumulate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0397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Bandwidth, Storage &amp; Transactions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Easing the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Bandwidth?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Belgians are used to being economical on this one...</a:t>
            </a:r>
          </a:p>
          <a:p>
            <a:r>
              <a:rPr lang="nl-BE" smtClean="0"/>
              <a:t>Simple metric</a:t>
            </a:r>
          </a:p>
          <a:p>
            <a:pPr lvl="1"/>
            <a:r>
              <a:rPr lang="nl-BE" smtClean="0"/>
              <a:t>Use more = pay more</a:t>
            </a:r>
          </a:p>
          <a:p>
            <a:pPr lvl="1"/>
            <a:r>
              <a:rPr lang="nl-BE" smtClean="0"/>
              <a:t>Use less = pay less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97286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When am I using bandwidth?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 transfers in/out Windows Azure</a:t>
            </a:r>
          </a:p>
          <a:p>
            <a:pPr lvl="1"/>
            <a:r>
              <a:rPr lang="nl-BE" dirty="0" smtClean="0"/>
              <a:t>Compute</a:t>
            </a:r>
          </a:p>
          <a:p>
            <a:pPr lvl="1"/>
            <a:r>
              <a:rPr lang="nl-BE" dirty="0" smtClean="0"/>
              <a:t>Blobs</a:t>
            </a:r>
          </a:p>
          <a:p>
            <a:pPr lvl="1"/>
            <a:r>
              <a:rPr lang="nl-BE" dirty="0" smtClean="0"/>
              <a:t>AppFabric</a:t>
            </a:r>
          </a:p>
          <a:p>
            <a:r>
              <a:rPr lang="nl-BE" dirty="0" smtClean="0"/>
              <a:t>Data transfers between Windows Azure regions</a:t>
            </a:r>
          </a:p>
          <a:p>
            <a:pPr lvl="1"/>
            <a:r>
              <a:rPr lang="nl-BE" dirty="0" smtClean="0"/>
              <a:t>E.g. North America – Europe</a:t>
            </a:r>
          </a:p>
          <a:p>
            <a:pPr lvl="1"/>
            <a:r>
              <a:rPr lang="nl-BE" dirty="0" smtClean="0"/>
              <a:t>Keep compute &amp; storage in the same region!</a:t>
            </a:r>
          </a:p>
        </p:txBody>
      </p:sp>
    </p:spTree>
    <p:extLst>
      <p:ext uri="{BB962C8B-B14F-4D97-AF65-F5344CB8AC3E}">
        <p14:creationId xmlns:p14="http://schemas.microsoft.com/office/powerpoint/2010/main" val="2714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Content Delivery 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Content distributed across X servers</a:t>
            </a:r>
          </a:p>
          <a:p>
            <a:r>
              <a:rPr lang="nl-BE" dirty="0" smtClean="0"/>
              <a:t>Storage costs = Storage costs for public containers x 2</a:t>
            </a:r>
          </a:p>
          <a:p>
            <a:r>
              <a:rPr lang="nl-BE" dirty="0" smtClean="0"/>
              <a:t>Bandwidth costs = # data in public containers x X servers</a:t>
            </a:r>
          </a:p>
          <a:p>
            <a:pPr lvl="1"/>
            <a:r>
              <a:rPr lang="nl-BE" dirty="0" smtClean="0"/>
              <a:t>Can be limited by setting cache headers</a:t>
            </a:r>
          </a:p>
        </p:txBody>
      </p:sp>
    </p:spTree>
    <p:extLst>
      <p:ext uri="{BB962C8B-B14F-4D97-AF65-F5344CB8AC3E}">
        <p14:creationId xmlns:p14="http://schemas.microsoft.com/office/powerpoint/2010/main" val="2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you store (non SQL</a:t>
            </a:r>
            <a:r>
              <a:rPr lang="en-US" dirty="0" smtClean="0"/>
              <a:t>)</a:t>
            </a:r>
          </a:p>
          <a:p>
            <a:pPr lvl="1"/>
            <a:r>
              <a:rPr lang="nl-BE" dirty="0" smtClean="0"/>
              <a:t>Tables</a:t>
            </a:r>
          </a:p>
          <a:p>
            <a:pPr lvl="1"/>
            <a:r>
              <a:rPr lang="nl-BE" dirty="0" smtClean="0"/>
              <a:t>Blobs</a:t>
            </a:r>
          </a:p>
          <a:p>
            <a:pPr lvl="1"/>
            <a:r>
              <a:rPr lang="nl-BE" dirty="0" smtClean="0"/>
              <a:t>Queues</a:t>
            </a:r>
          </a:p>
          <a:p>
            <a:pPr lvl="1"/>
            <a:endParaRPr lang="nl-BE" dirty="0"/>
          </a:p>
          <a:p>
            <a:r>
              <a:rPr lang="nl-BE" dirty="0" smtClean="0"/>
              <a:t>Per GB / month</a:t>
            </a:r>
          </a:p>
          <a:p>
            <a:endParaRPr lang="nl-BE" dirty="0"/>
          </a:p>
          <a:p>
            <a:r>
              <a:rPr lang="nl-BE" dirty="0" smtClean="0"/>
              <a:t>Average over full month</a:t>
            </a:r>
          </a:p>
          <a:p>
            <a:pPr lvl="1"/>
            <a:r>
              <a:rPr lang="nl-BE" dirty="0" smtClean="0"/>
              <a:t>10 GB stored for 15 days, 0 GB stored for 15 days = 5 GB stored for 1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 transaction = 1 storage operation</a:t>
            </a:r>
          </a:p>
          <a:p>
            <a:r>
              <a:rPr lang="nl-BE" dirty="0" smtClean="0"/>
              <a:t>Billed per 10.000</a:t>
            </a:r>
          </a:p>
          <a:p>
            <a:r>
              <a:rPr lang="nl-BE" dirty="0" smtClean="0"/>
              <a:t>Checking a queue every second from 2 workers</a:t>
            </a:r>
          </a:p>
          <a:p>
            <a:pPr lvl="1"/>
            <a:r>
              <a:rPr lang="en-US" dirty="0" smtClean="0"/>
              <a:t>172.800 transactions / day</a:t>
            </a:r>
          </a:p>
          <a:p>
            <a:r>
              <a:rPr lang="nl-BE" dirty="0" smtClean="0"/>
              <a:t>Use a back-off mechanism</a:t>
            </a:r>
          </a:p>
          <a:p>
            <a:pPr lvl="1"/>
            <a:r>
              <a:rPr lang="nl-BE" dirty="0" smtClean="0"/>
              <a:t>No data? Wait a second</a:t>
            </a:r>
          </a:p>
          <a:p>
            <a:pPr lvl="1"/>
            <a:r>
              <a:rPr lang="nl-BE" dirty="0" smtClean="0"/>
              <a:t>Again no data? Wait two seconds</a:t>
            </a:r>
          </a:p>
          <a:p>
            <a:pPr lvl="1"/>
            <a:r>
              <a:rPr lang="nl-BE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9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Backoff polling a queue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65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Backoff polling a queue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4476" y="1540524"/>
            <a:ext cx="5245347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#49 from a batch of 55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#50 from a batch of 55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#51 from a batch of 55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#52 from a batch of 55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#53 from a batch of 55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#54 from a batch of 55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Backing off for 1 second(s)...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Backing off for 2 second(s)...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FillQueue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finished.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Backing off for 3 second(s)...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FillQueue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is doing work.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#0 from a batch of 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#1 from a batch of 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#2 from a batch of 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#3 from a batch of 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Processed: Message #4 from a batch of 5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Backing off for 1 second(s)...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FillQueue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finished.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Backing off for 2 second(s)...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FillQueue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is doing work.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FillQueue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finished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44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Different metrics</a:t>
            </a:r>
          </a:p>
          <a:p>
            <a:r>
              <a:rPr lang="nl-BE" dirty="0" smtClean="0"/>
              <a:t>Easing the bill</a:t>
            </a:r>
          </a:p>
          <a:p>
            <a:pPr lvl="1"/>
            <a:r>
              <a:rPr lang="nl-BE" dirty="0" smtClean="0"/>
              <a:t>Virtual machines</a:t>
            </a:r>
          </a:p>
          <a:p>
            <a:pPr lvl="1"/>
            <a:r>
              <a:rPr lang="nl-BE" dirty="0" smtClean="0"/>
              <a:t>Storage</a:t>
            </a:r>
          </a:p>
          <a:p>
            <a:pPr lvl="1"/>
            <a:r>
              <a:rPr lang="nl-BE" dirty="0" smtClean="0"/>
              <a:t>SQL Azure</a:t>
            </a:r>
          </a:p>
          <a:p>
            <a:pPr lvl="1"/>
            <a:r>
              <a:rPr lang="nl-BE" dirty="0" smtClean="0"/>
              <a:t>Customer awareness</a:t>
            </a:r>
          </a:p>
          <a:p>
            <a:pPr lvl="1"/>
            <a:r>
              <a:rPr lang="nl-BE" dirty="0" smtClean="0"/>
              <a:t>Developer awareness</a:t>
            </a:r>
          </a:p>
          <a:p>
            <a:r>
              <a:rPr lang="nl-BE" dirty="0" smtClean="0"/>
              <a:t>Takeaways</a:t>
            </a:r>
          </a:p>
          <a:p>
            <a:r>
              <a:rPr lang="nl-BE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7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1 transaction = 1 storage operation</a:t>
            </a:r>
          </a:p>
          <a:p>
            <a:r>
              <a:rPr lang="nl-BE" dirty="0" smtClean="0"/>
              <a:t>Billed per 10.000</a:t>
            </a:r>
          </a:p>
          <a:p>
            <a:r>
              <a:rPr lang="nl-BE" dirty="0" smtClean="0"/>
              <a:t>Serving 100 images from blob storage</a:t>
            </a:r>
          </a:p>
          <a:p>
            <a:pPr lvl="1"/>
            <a:r>
              <a:rPr lang="nl-BE" dirty="0" smtClean="0"/>
              <a:t>High traffic app </a:t>
            </a:r>
            <a:r>
              <a:rPr lang="nl-BE" dirty="0" smtClean="0">
                <a:sym typeface="Wingdings" pitchFamily="2" charset="2"/>
              </a:rPr>
              <a:t> high # transactions</a:t>
            </a:r>
          </a:p>
          <a:p>
            <a:pPr lvl="1"/>
            <a:r>
              <a:rPr lang="nl-BE" dirty="0" smtClean="0">
                <a:sym typeface="Wingdings" pitchFamily="2" charset="2"/>
              </a:rPr>
              <a:t>Choose wisely between blob storage and compute</a:t>
            </a:r>
          </a:p>
        </p:txBody>
      </p:sp>
    </p:spTree>
    <p:extLst>
      <p:ext uri="{BB962C8B-B14F-4D97-AF65-F5344CB8AC3E}">
        <p14:creationId xmlns:p14="http://schemas.microsoft.com/office/powerpoint/2010/main" val="355281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Diagnostics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Writes data to storage account</a:t>
            </a:r>
          </a:p>
          <a:p>
            <a:r>
              <a:rPr lang="nl-BE" dirty="0" smtClean="0"/>
              <a:t>Does not clean up</a:t>
            </a:r>
          </a:p>
          <a:p>
            <a:r>
              <a:rPr lang="nl-BE" dirty="0" smtClean="0"/>
              <a:t>Write often = # transactions</a:t>
            </a:r>
          </a:p>
          <a:p>
            <a:r>
              <a:rPr lang="nl-BE" dirty="0" smtClean="0"/>
              <a:t>Write less = lag in diagnostic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SQL Azure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Easing the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Database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  <a:p>
            <a:pPr lvl="1"/>
            <a:r>
              <a:rPr lang="en-US" dirty="0"/>
              <a:t>1 or </a:t>
            </a:r>
            <a:r>
              <a:rPr lang="en-US" dirty="0" smtClean="0"/>
              <a:t>5 GB</a:t>
            </a:r>
            <a:endParaRPr lang="en-US" dirty="0"/>
          </a:p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10</a:t>
            </a:r>
            <a:r>
              <a:rPr lang="en-US" dirty="0" smtClean="0"/>
              <a:t>, 20, 30, 40, 50 </a:t>
            </a:r>
            <a:r>
              <a:rPr lang="en-US" dirty="0"/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284636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Database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 GB/ Month = </a:t>
            </a:r>
            <a:r>
              <a:rPr lang="en-US" dirty="0">
                <a:solidFill>
                  <a:srgbClr val="00B0F0"/>
                </a:solidFill>
              </a:rPr>
              <a:t>$9.99</a:t>
            </a:r>
          </a:p>
          <a:p>
            <a:r>
              <a:rPr lang="en-US" dirty="0"/>
              <a:t>5 GB/ Month = </a:t>
            </a:r>
            <a:r>
              <a:rPr lang="en-US" dirty="0">
                <a:solidFill>
                  <a:srgbClr val="00B0F0"/>
                </a:solidFill>
              </a:rPr>
              <a:t>$49.95 </a:t>
            </a:r>
          </a:p>
          <a:p>
            <a:r>
              <a:rPr lang="en-US" dirty="0"/>
              <a:t>10 GB/ Month = </a:t>
            </a:r>
            <a:r>
              <a:rPr lang="en-US" dirty="0">
                <a:solidFill>
                  <a:srgbClr val="00B0F0"/>
                </a:solidFill>
              </a:rPr>
              <a:t>$99.99 </a:t>
            </a:r>
          </a:p>
          <a:p>
            <a:r>
              <a:rPr lang="en-US" dirty="0"/>
              <a:t>20 GB/ Month = </a:t>
            </a:r>
            <a:r>
              <a:rPr lang="en-US" dirty="0">
                <a:solidFill>
                  <a:srgbClr val="00B0F0"/>
                </a:solidFill>
              </a:rPr>
              <a:t>$199.98 </a:t>
            </a:r>
          </a:p>
          <a:p>
            <a:r>
              <a:rPr lang="en-US" dirty="0"/>
              <a:t>30 GB/ Month = </a:t>
            </a:r>
            <a:r>
              <a:rPr lang="en-US" dirty="0">
                <a:solidFill>
                  <a:srgbClr val="00B0F0"/>
                </a:solidFill>
              </a:rPr>
              <a:t>$299.97 </a:t>
            </a:r>
          </a:p>
          <a:p>
            <a:r>
              <a:rPr lang="en-US" dirty="0"/>
              <a:t>40 GB/ Month = </a:t>
            </a:r>
            <a:r>
              <a:rPr lang="en-US" dirty="0">
                <a:solidFill>
                  <a:srgbClr val="00B0F0"/>
                </a:solidFill>
              </a:rPr>
              <a:t>$399.96 </a:t>
            </a:r>
          </a:p>
          <a:p>
            <a:r>
              <a:rPr lang="en-US" dirty="0"/>
              <a:t>50 GB/ Month = </a:t>
            </a:r>
            <a:r>
              <a:rPr lang="en-US" dirty="0">
                <a:solidFill>
                  <a:srgbClr val="00B0F0"/>
                </a:solidFill>
              </a:rPr>
              <a:t>$499.95 </a:t>
            </a:r>
          </a:p>
          <a:p>
            <a:pPr marL="0" indent="0">
              <a:buNone/>
            </a:pPr>
            <a:r>
              <a:rPr lang="en-US" dirty="0"/>
              <a:t>+ data </a:t>
            </a:r>
            <a:r>
              <a:rPr lang="en-US" dirty="0" smtClean="0"/>
              <a:t>transfer ingress &amp; egress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Billing nuances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Based on peak DB size / day</a:t>
            </a:r>
          </a:p>
          <a:p>
            <a:r>
              <a:rPr lang="nl-BE" dirty="0" smtClean="0"/>
              <a:t>Averaged over 1 month</a:t>
            </a:r>
          </a:p>
          <a:p>
            <a:r>
              <a:rPr lang="nl-BE" dirty="0" smtClean="0"/>
              <a:t>Actual </a:t>
            </a:r>
            <a:r>
              <a:rPr lang="nl-BE" dirty="0"/>
              <a:t>database edition</a:t>
            </a:r>
            <a:r>
              <a:rPr lang="nl-BE" dirty="0" smtClean="0"/>
              <a:t> size used is billed</a:t>
            </a:r>
          </a:p>
          <a:p>
            <a:endParaRPr lang="nl-BE" dirty="0"/>
          </a:p>
          <a:p>
            <a:r>
              <a:rPr lang="nl-BE" dirty="0" smtClean="0"/>
              <a:t>Examples</a:t>
            </a:r>
          </a:p>
          <a:p>
            <a:pPr lvl="1"/>
            <a:r>
              <a:rPr lang="nl-BE" dirty="0" smtClean="0"/>
              <a:t>0.9 GB in a 5 GB web edition costs 1 GB</a:t>
            </a:r>
            <a:br>
              <a:rPr lang="nl-BE" dirty="0" smtClean="0"/>
            </a:br>
            <a:r>
              <a:rPr lang="nl-BE" dirty="0" smtClean="0"/>
              <a:t>(= $9.99)</a:t>
            </a:r>
          </a:p>
          <a:p>
            <a:pPr lvl="1"/>
            <a:r>
              <a:rPr lang="nl-BE" dirty="0" smtClean="0"/>
              <a:t>1.1 </a:t>
            </a:r>
            <a:r>
              <a:rPr lang="nl-BE" dirty="0"/>
              <a:t>GB in a 5 GB web edition costs </a:t>
            </a:r>
            <a:r>
              <a:rPr lang="nl-BE" dirty="0" smtClean="0"/>
              <a:t>5 GB</a:t>
            </a:r>
            <a:br>
              <a:rPr lang="nl-BE" dirty="0" smtClean="0"/>
            </a:br>
            <a:r>
              <a:rPr lang="nl-BE" dirty="0" smtClean="0"/>
              <a:t>(= $49.95)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54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Tables &amp; indexes cost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smtClean="0"/>
              <a:t>Be careful with them</a:t>
            </a:r>
          </a:p>
          <a:p>
            <a:r>
              <a:rPr lang="nl-BE" smtClean="0"/>
              <a:t>Only define indexes needed</a:t>
            </a:r>
          </a:p>
          <a:p>
            <a:r>
              <a:rPr lang="nl-BE" smtClean="0"/>
              <a:t>Indexing every column &amp; not using it may be a waste of money</a:t>
            </a:r>
          </a:p>
          <a:p>
            <a:endParaRPr lang="nl-BE" smtClean="0"/>
          </a:p>
          <a:p>
            <a:r>
              <a:rPr lang="nl-BE" smtClean="0"/>
              <a:t>Example</a:t>
            </a:r>
          </a:p>
          <a:p>
            <a:pPr lvl="1"/>
            <a:r>
              <a:rPr lang="nl-BE" smtClean="0"/>
              <a:t>If index costs 0.50 EUR / month &amp; does not add speed, lose it</a:t>
            </a:r>
          </a:p>
          <a:p>
            <a:pPr lvl="1"/>
            <a:r>
              <a:rPr lang="nl-BE" smtClean="0"/>
              <a:t>Table with 1 GB of “static data” on SQL Azure = $ 9.99, on table/blob storage it costs $ 0.12...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7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>
                <a:solidFill>
                  <a:schemeClr val="tx1"/>
                </a:solidFill>
              </a:rPr>
              <a:t>Calculating the approximate cost</a:t>
            </a:r>
            <a:br>
              <a:rPr lang="nl-BE" dirty="0" smtClean="0">
                <a:solidFill>
                  <a:schemeClr val="tx1"/>
                </a:solidFill>
              </a:rPr>
            </a:br>
            <a:r>
              <a:rPr lang="nl-BE" dirty="0" smtClean="0">
                <a:solidFill>
                  <a:schemeClr val="tx1"/>
                </a:solidFill>
              </a:rPr>
              <a:t>of a table in SQL Azure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4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Stored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Tendency to not use stored procedures nowadays</a:t>
            </a:r>
          </a:p>
          <a:p>
            <a:r>
              <a:rPr lang="nl-BE" dirty="0" smtClean="0"/>
              <a:t>Stored procedure = free!</a:t>
            </a:r>
          </a:p>
          <a:p>
            <a:pPr lvl="1"/>
            <a:r>
              <a:rPr lang="nl-BE" dirty="0" smtClean="0"/>
              <a:t>DB is metered on storage</a:t>
            </a:r>
          </a:p>
          <a:p>
            <a:pPr lvl="1"/>
            <a:r>
              <a:rPr lang="nl-BE" dirty="0" smtClean="0"/>
              <a:t>May be a good idea to use stored procedures and lose a worker role</a:t>
            </a:r>
          </a:p>
          <a:p>
            <a:pPr lvl="1"/>
            <a:r>
              <a:rPr lang="nl-BE" dirty="0" smtClean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05351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awareness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Easing the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mtClean="0"/>
              <a:t>Different metrics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mtClean="0"/>
              <a:t>Traditional architecture vs. Cloud architecture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57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Customer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Yes, you can have all you want</a:t>
            </a:r>
          </a:p>
          <a:p>
            <a:r>
              <a:rPr lang="nl-BE" dirty="0" smtClean="0"/>
              <a:t>Yes, you can have it your way</a:t>
            </a:r>
          </a:p>
          <a:p>
            <a:pPr marL="118872" indent="0">
              <a:buNone/>
            </a:pPr>
            <a:endParaRPr lang="nl-BE" dirty="0" smtClean="0"/>
          </a:p>
          <a:p>
            <a:pPr marL="118872" indent="0" algn="ctr">
              <a:buNone/>
            </a:pPr>
            <a:r>
              <a:rPr lang="nl-BE" sz="7200" b="1" dirty="0" smtClean="0"/>
              <a:t>BUT...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259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Discuss OpEx!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Cost-analyze the </a:t>
            </a:r>
            <a:r>
              <a:rPr lang="en-US" dirty="0" smtClean="0"/>
              <a:t>requirements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Discuss implications &amp; alternatives with stakeholders</a:t>
            </a:r>
          </a:p>
          <a:p>
            <a:pPr lvl="1"/>
            <a:r>
              <a:rPr lang="en-US" dirty="0"/>
              <a:t>Pay more for user experience?</a:t>
            </a:r>
          </a:p>
          <a:p>
            <a:pPr lvl="1"/>
            <a:r>
              <a:rPr lang="en-US" dirty="0"/>
              <a:t>Cheaper alternative experience?</a:t>
            </a:r>
          </a:p>
          <a:p>
            <a:pPr lvl="1"/>
            <a:r>
              <a:rPr lang="en-US" dirty="0"/>
              <a:t>Clever solutions?</a:t>
            </a: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0"/>
            <a:r>
              <a:rPr lang="en-US" dirty="0">
                <a:sym typeface="Wingdings" pitchFamily="2" charset="2"/>
              </a:rPr>
              <a:t>Review the options you </a:t>
            </a:r>
            <a:r>
              <a:rPr lang="en-US" dirty="0" smtClean="0">
                <a:sym typeface="Wingdings" pitchFamily="2" charset="2"/>
              </a:rPr>
              <a:t>considered</a:t>
            </a:r>
          </a:p>
          <a:p>
            <a:pPr lvl="0"/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Write them down &amp; sign off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Or you will return to these discussions again and again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</a:t>
            </a:r>
            <a:r>
              <a:rPr lang="en-US" dirty="0"/>
              <a:t>awareness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Easing the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 code snippet...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(Session["culture"].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== "en-US")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//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.. set to English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(Session["culture"].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==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-BE")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//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.. set to Dutch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culture = Session["culture"].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(culture == "en-US")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.. set to English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(culture ==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-BE")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.. set to Dutch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...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23528" y="3717032"/>
            <a:ext cx="85689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751145">
            <a:off x="390319" y="2492896"/>
            <a:ext cx="8736687" cy="212365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6600" dirty="0" smtClean="0">
                <a:solidFill>
                  <a:srgbClr val="C00000"/>
                </a:solidFill>
              </a:rPr>
              <a:t>Developers</a:t>
            </a:r>
            <a:br>
              <a:rPr lang="nl-BE" sz="6600" dirty="0" smtClean="0">
                <a:solidFill>
                  <a:srgbClr val="C00000"/>
                </a:solidFill>
              </a:rPr>
            </a:br>
            <a:r>
              <a:rPr lang="nl-BE" sz="6600" b="1" dirty="0" smtClean="0">
                <a:solidFill>
                  <a:srgbClr val="C00000"/>
                </a:solidFill>
              </a:rPr>
              <a:t>directly</a:t>
            </a:r>
            <a:r>
              <a:rPr lang="nl-BE" sz="6600" dirty="0" smtClean="0">
                <a:solidFill>
                  <a:srgbClr val="C00000"/>
                </a:solidFill>
              </a:rPr>
              <a:t> </a:t>
            </a:r>
            <a:r>
              <a:rPr lang="nl-BE" sz="6600" dirty="0">
                <a:solidFill>
                  <a:srgbClr val="C00000"/>
                </a:solidFill>
              </a:rPr>
              <a:t>impact costs!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7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Tweets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439607"/>
            <a:ext cx="3065717" cy="87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47" y="692821"/>
            <a:ext cx="4571354" cy="153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48" y="2226833"/>
            <a:ext cx="4571354" cy="148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48" y="3710649"/>
            <a:ext cx="4571354" cy="143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41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Takeaways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What to remember?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Takeaways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800" dirty="0" smtClean="0"/>
              <a:t>Cloud pricing != more complex</a:t>
            </a:r>
          </a:p>
          <a:p>
            <a:pPr lvl="1"/>
            <a:r>
              <a:rPr lang="nl-BE" sz="2800" dirty="0" smtClean="0"/>
              <a:t>Just “different”</a:t>
            </a:r>
          </a:p>
          <a:p>
            <a:pPr lvl="1"/>
            <a:endParaRPr lang="nl-BE" sz="2800" dirty="0" smtClean="0"/>
          </a:p>
          <a:p>
            <a:r>
              <a:rPr lang="nl-BE" sz="2800" dirty="0" smtClean="0"/>
              <a:t>Every component has own characteristics</a:t>
            </a:r>
          </a:p>
          <a:p>
            <a:r>
              <a:rPr lang="nl-BE" sz="2800" dirty="0" smtClean="0"/>
              <a:t>Requirements impact costs</a:t>
            </a:r>
          </a:p>
          <a:p>
            <a:r>
              <a:rPr lang="nl-BE" sz="2800" dirty="0" smtClean="0"/>
              <a:t>Developers impact costs</a:t>
            </a:r>
          </a:p>
          <a:p>
            <a:r>
              <a:rPr lang="nl-BE" sz="2800" dirty="0" smtClean="0"/>
              <a:t>Windows Azure pricing model can improve code quality</a:t>
            </a:r>
          </a:p>
          <a:p>
            <a:endParaRPr lang="nl-BE" sz="2800" dirty="0"/>
          </a:p>
          <a:p>
            <a:r>
              <a:rPr lang="nl-BE" sz="2800" b="1" i="1" dirty="0" smtClean="0"/>
              <a:t>But don’t over-analyze!</a:t>
            </a:r>
          </a:p>
        </p:txBody>
      </p:sp>
    </p:spTree>
    <p:extLst>
      <p:ext uri="{BB962C8B-B14F-4D97-AF65-F5344CB8AC3E}">
        <p14:creationId xmlns:p14="http://schemas.microsoft.com/office/powerpoint/2010/main" val="4544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Starting point:</a:t>
            </a:r>
          </a:p>
          <a:p>
            <a:pPr lvl="1"/>
            <a:r>
              <a:rPr lang="nl-BE" dirty="0" smtClean="0"/>
              <a:t>http://www.azure.com</a:t>
            </a:r>
          </a:p>
          <a:p>
            <a:r>
              <a:rPr lang="nl-BE" dirty="0" smtClean="0"/>
              <a:t>Steve Marx:</a:t>
            </a:r>
          </a:p>
          <a:p>
            <a:pPr lvl="1"/>
            <a:r>
              <a:rPr lang="nl-BE" dirty="0" smtClean="0"/>
              <a:t>http://blog.smarx.com</a:t>
            </a:r>
          </a:p>
          <a:p>
            <a:r>
              <a:rPr lang="en-US" dirty="0" smtClean="0"/>
              <a:t>Cloud Cover Show</a:t>
            </a:r>
          </a:p>
          <a:p>
            <a:pPr lvl="1"/>
            <a:r>
              <a:rPr lang="en-US" dirty="0" smtClean="0"/>
              <a:t>http://channel9.msdn.com/Shows/Cloud+Cover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THANK YOU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067944" y="4228181"/>
            <a:ext cx="4891608" cy="2245735"/>
            <a:chOff x="579692" y="756865"/>
            <a:chExt cx="4891608" cy="2245735"/>
          </a:xfrm>
        </p:grpSpPr>
        <p:sp>
          <p:nvSpPr>
            <p:cNvPr id="8" name="Rectangle 80"/>
            <p:cNvSpPr txBox="1">
              <a:spLocks noChangeArrowheads="1"/>
            </p:cNvSpPr>
            <p:nvPr/>
          </p:nvSpPr>
          <p:spPr bwMode="auto">
            <a:xfrm rot="21367684">
              <a:off x="579692" y="1648395"/>
              <a:ext cx="4891608" cy="135420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>
                <a:spcBef>
                  <a:spcPct val="20000"/>
                </a:spcBef>
                <a:buClr>
                  <a:srgbClr val="006A8E"/>
                </a:buClr>
                <a:defRPr/>
              </a:pPr>
              <a:r>
                <a:rPr lang="nl-BE" sz="2400" b="1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Maarten Balliauw</a:t>
              </a:r>
              <a: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2"/>
                </a:rPr>
                <a:t>http://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2"/>
                </a:rPr>
                <a:t>about.me/maartenballiauw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3"/>
                </a:rPr>
                <a:t>http://blog.maartenballiauw.be</a:t>
              </a: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nl-BE" sz="20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hlinkClick r:id="rId3"/>
                </a:rPr>
                <a:t>@maartenballiauw</a:t>
              </a:r>
              <a:endParaRPr lang="nl-BE" sz="20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8" descr="Real_CMYK_white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21346289">
              <a:off x="3404940" y="756865"/>
              <a:ext cx="2024062" cy="202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 descr="http://icons.iconarchive.com/icons/webiconset/blogging/128/About-me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7684">
              <a:off x="4518739" y="1936201"/>
              <a:ext cx="688207" cy="688208"/>
            </a:xfrm>
            <a:prstGeom prst="rect">
              <a:avLst/>
            </a:prstGeom>
            <a:solidFill>
              <a:schemeClr val="tx1"/>
            </a:solidFill>
            <a:extLst/>
          </p:spPr>
        </p:pic>
      </p:grpSp>
    </p:spTree>
    <p:extLst>
      <p:ext uri="{BB962C8B-B14F-4D97-AF65-F5344CB8AC3E}">
        <p14:creationId xmlns:p14="http://schemas.microsoft.com/office/powerpoint/2010/main" val="127182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CapEx (classic investment model)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6" name="Gerade Verbindung 59"/>
          <p:cNvCxnSpPr/>
          <p:nvPr/>
        </p:nvCxnSpPr>
        <p:spPr>
          <a:xfrm>
            <a:off x="5476911" y="2532985"/>
            <a:ext cx="1214446" cy="0"/>
          </a:xfrm>
          <a:prstGeom prst="line">
            <a:avLst/>
          </a:prstGeom>
          <a:ln w="12700">
            <a:solidFill>
              <a:srgbClr val="54C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ihandform 49"/>
          <p:cNvSpPr/>
          <p:nvPr/>
        </p:nvSpPr>
        <p:spPr>
          <a:xfrm>
            <a:off x="4073815" y="3012826"/>
            <a:ext cx="355337" cy="548298"/>
          </a:xfrm>
          <a:custGeom>
            <a:avLst/>
            <a:gdLst>
              <a:gd name="connsiteX0" fmla="*/ 343325 w 403945"/>
              <a:gd name="connsiteY0" fmla="*/ 545014 h 643025"/>
              <a:gd name="connsiteX1" fmla="*/ 346724 w 403945"/>
              <a:gd name="connsiteY1" fmla="*/ 1133 h 643025"/>
              <a:gd name="connsiteX2" fmla="*/ 0 w 403945"/>
              <a:gd name="connsiteY2" fmla="*/ 551812 h 643025"/>
              <a:gd name="connsiteX3" fmla="*/ 343325 w 403945"/>
              <a:gd name="connsiteY3" fmla="*/ 545014 h 643025"/>
              <a:gd name="connsiteX0" fmla="*/ 343325 w 403945"/>
              <a:gd name="connsiteY0" fmla="*/ 545014 h 636794"/>
              <a:gd name="connsiteX1" fmla="*/ 346724 w 403945"/>
              <a:gd name="connsiteY1" fmla="*/ 1133 h 636794"/>
              <a:gd name="connsiteX2" fmla="*/ 0 w 403945"/>
              <a:gd name="connsiteY2" fmla="*/ 551812 h 636794"/>
              <a:gd name="connsiteX3" fmla="*/ 343325 w 403945"/>
              <a:gd name="connsiteY3" fmla="*/ 545014 h 636794"/>
              <a:gd name="connsiteX0" fmla="*/ 343325 w 403945"/>
              <a:gd name="connsiteY0" fmla="*/ 545014 h 551812"/>
              <a:gd name="connsiteX1" fmla="*/ 346724 w 403945"/>
              <a:gd name="connsiteY1" fmla="*/ 1133 h 551812"/>
              <a:gd name="connsiteX2" fmla="*/ 0 w 403945"/>
              <a:gd name="connsiteY2" fmla="*/ 551812 h 551812"/>
              <a:gd name="connsiteX3" fmla="*/ 343325 w 403945"/>
              <a:gd name="connsiteY3" fmla="*/ 545014 h 551812"/>
              <a:gd name="connsiteX0" fmla="*/ 343325 w 403945"/>
              <a:gd name="connsiteY0" fmla="*/ 545014 h 551812"/>
              <a:gd name="connsiteX1" fmla="*/ 346724 w 403945"/>
              <a:gd name="connsiteY1" fmla="*/ 1133 h 551812"/>
              <a:gd name="connsiteX2" fmla="*/ 0 w 403945"/>
              <a:gd name="connsiteY2" fmla="*/ 551812 h 551812"/>
              <a:gd name="connsiteX3" fmla="*/ 343325 w 403945"/>
              <a:gd name="connsiteY3" fmla="*/ 545014 h 551812"/>
              <a:gd name="connsiteX0" fmla="*/ 343325 w 356356"/>
              <a:gd name="connsiteY0" fmla="*/ 543881 h 550679"/>
              <a:gd name="connsiteX1" fmla="*/ 346724 w 356356"/>
              <a:gd name="connsiteY1" fmla="*/ 0 h 550679"/>
              <a:gd name="connsiteX2" fmla="*/ 0 w 356356"/>
              <a:gd name="connsiteY2" fmla="*/ 550679 h 550679"/>
              <a:gd name="connsiteX3" fmla="*/ 343325 w 356356"/>
              <a:gd name="connsiteY3" fmla="*/ 543881 h 550679"/>
              <a:gd name="connsiteX0" fmla="*/ 343325 w 352957"/>
              <a:gd name="connsiteY0" fmla="*/ 543881 h 550679"/>
              <a:gd name="connsiteX1" fmla="*/ 346724 w 352957"/>
              <a:gd name="connsiteY1" fmla="*/ 0 h 550679"/>
              <a:gd name="connsiteX2" fmla="*/ 0 w 352957"/>
              <a:gd name="connsiteY2" fmla="*/ 550679 h 550679"/>
              <a:gd name="connsiteX3" fmla="*/ 343325 w 352957"/>
              <a:gd name="connsiteY3" fmla="*/ 543881 h 550679"/>
              <a:gd name="connsiteX0" fmla="*/ 343325 w 352957"/>
              <a:gd name="connsiteY0" fmla="*/ 543881 h 550679"/>
              <a:gd name="connsiteX1" fmla="*/ 346724 w 352957"/>
              <a:gd name="connsiteY1" fmla="*/ 0 h 550679"/>
              <a:gd name="connsiteX2" fmla="*/ 0 w 352957"/>
              <a:gd name="connsiteY2" fmla="*/ 550679 h 550679"/>
              <a:gd name="connsiteX3" fmla="*/ 343325 w 352957"/>
              <a:gd name="connsiteY3" fmla="*/ 543881 h 550679"/>
              <a:gd name="connsiteX0" fmla="*/ 343325 w 352957"/>
              <a:gd name="connsiteY0" fmla="*/ 543881 h 550679"/>
              <a:gd name="connsiteX1" fmla="*/ 346724 w 352957"/>
              <a:gd name="connsiteY1" fmla="*/ 0 h 550679"/>
              <a:gd name="connsiteX2" fmla="*/ 0 w 352957"/>
              <a:gd name="connsiteY2" fmla="*/ 550679 h 550679"/>
              <a:gd name="connsiteX3" fmla="*/ 343325 w 352957"/>
              <a:gd name="connsiteY3" fmla="*/ 543881 h 550679"/>
              <a:gd name="connsiteX0" fmla="*/ 343325 w 352957"/>
              <a:gd name="connsiteY0" fmla="*/ 543881 h 550679"/>
              <a:gd name="connsiteX1" fmla="*/ 346724 w 352957"/>
              <a:gd name="connsiteY1" fmla="*/ 0 h 550679"/>
              <a:gd name="connsiteX2" fmla="*/ 0 w 352957"/>
              <a:gd name="connsiteY2" fmla="*/ 550679 h 550679"/>
              <a:gd name="connsiteX3" fmla="*/ 343325 w 352957"/>
              <a:gd name="connsiteY3" fmla="*/ 543881 h 550679"/>
              <a:gd name="connsiteX0" fmla="*/ 340943 w 350575"/>
              <a:gd name="connsiteY0" fmla="*/ 543881 h 550679"/>
              <a:gd name="connsiteX1" fmla="*/ 344342 w 350575"/>
              <a:gd name="connsiteY1" fmla="*/ 0 h 550679"/>
              <a:gd name="connsiteX2" fmla="*/ 0 w 350575"/>
              <a:gd name="connsiteY2" fmla="*/ 550679 h 550679"/>
              <a:gd name="connsiteX3" fmla="*/ 340943 w 350575"/>
              <a:gd name="connsiteY3" fmla="*/ 543881 h 550679"/>
              <a:gd name="connsiteX0" fmla="*/ 340943 w 350575"/>
              <a:gd name="connsiteY0" fmla="*/ 543881 h 548298"/>
              <a:gd name="connsiteX1" fmla="*/ 344342 w 350575"/>
              <a:gd name="connsiteY1" fmla="*/ 0 h 548298"/>
              <a:gd name="connsiteX2" fmla="*/ 0 w 350575"/>
              <a:gd name="connsiteY2" fmla="*/ 548298 h 548298"/>
              <a:gd name="connsiteX3" fmla="*/ 340943 w 350575"/>
              <a:gd name="connsiteY3" fmla="*/ 543881 h 548298"/>
              <a:gd name="connsiteX0" fmla="*/ 340943 w 350575"/>
              <a:gd name="connsiteY0" fmla="*/ 543881 h 551476"/>
              <a:gd name="connsiteX1" fmla="*/ 344342 w 350575"/>
              <a:gd name="connsiteY1" fmla="*/ 0 h 551476"/>
              <a:gd name="connsiteX2" fmla="*/ 0 w 350575"/>
              <a:gd name="connsiteY2" fmla="*/ 548298 h 551476"/>
              <a:gd name="connsiteX3" fmla="*/ 340943 w 350575"/>
              <a:gd name="connsiteY3" fmla="*/ 543881 h 551476"/>
              <a:gd name="connsiteX0" fmla="*/ 340943 w 350575"/>
              <a:gd name="connsiteY0" fmla="*/ 543881 h 548298"/>
              <a:gd name="connsiteX1" fmla="*/ 344342 w 350575"/>
              <a:gd name="connsiteY1" fmla="*/ 0 h 548298"/>
              <a:gd name="connsiteX2" fmla="*/ 0 w 350575"/>
              <a:gd name="connsiteY2" fmla="*/ 548298 h 548298"/>
              <a:gd name="connsiteX3" fmla="*/ 340943 w 350575"/>
              <a:gd name="connsiteY3" fmla="*/ 543881 h 548298"/>
              <a:gd name="connsiteX0" fmla="*/ 340943 w 350575"/>
              <a:gd name="connsiteY0" fmla="*/ 543881 h 548298"/>
              <a:gd name="connsiteX1" fmla="*/ 344342 w 350575"/>
              <a:gd name="connsiteY1" fmla="*/ 0 h 548298"/>
              <a:gd name="connsiteX2" fmla="*/ 0 w 350575"/>
              <a:gd name="connsiteY2" fmla="*/ 548298 h 548298"/>
              <a:gd name="connsiteX3" fmla="*/ 340943 w 350575"/>
              <a:gd name="connsiteY3" fmla="*/ 543881 h 548298"/>
              <a:gd name="connsiteX0" fmla="*/ 340943 w 350575"/>
              <a:gd name="connsiteY0" fmla="*/ 543881 h 548298"/>
              <a:gd name="connsiteX1" fmla="*/ 344342 w 350575"/>
              <a:gd name="connsiteY1" fmla="*/ 0 h 548298"/>
              <a:gd name="connsiteX2" fmla="*/ 0 w 350575"/>
              <a:gd name="connsiteY2" fmla="*/ 548298 h 548298"/>
              <a:gd name="connsiteX3" fmla="*/ 340943 w 350575"/>
              <a:gd name="connsiteY3" fmla="*/ 543881 h 548298"/>
              <a:gd name="connsiteX0" fmla="*/ 340943 w 344342"/>
              <a:gd name="connsiteY0" fmla="*/ 543881 h 548298"/>
              <a:gd name="connsiteX1" fmla="*/ 344342 w 344342"/>
              <a:gd name="connsiteY1" fmla="*/ 0 h 548298"/>
              <a:gd name="connsiteX2" fmla="*/ 0 w 344342"/>
              <a:gd name="connsiteY2" fmla="*/ 548298 h 548298"/>
              <a:gd name="connsiteX3" fmla="*/ 340943 w 344342"/>
              <a:gd name="connsiteY3" fmla="*/ 543881 h 5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342" h="548298">
                <a:moveTo>
                  <a:pt x="340943" y="543881"/>
                </a:moveTo>
                <a:cubicBezTo>
                  <a:pt x="338562" y="398023"/>
                  <a:pt x="343431" y="117841"/>
                  <a:pt x="344342" y="0"/>
                </a:cubicBezTo>
                <a:cubicBezTo>
                  <a:pt x="247693" y="31745"/>
                  <a:pt x="38100" y="299922"/>
                  <a:pt x="0" y="548298"/>
                </a:cubicBezTo>
                <a:lnTo>
                  <a:pt x="340943" y="543881"/>
                </a:lnTo>
                <a:close/>
              </a:path>
            </a:pathLst>
          </a:custGeom>
          <a:solidFill>
            <a:srgbClr val="0098ED">
              <a:alpha val="39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8347E"/>
              </a:solidFill>
            </a:endParaRPr>
          </a:p>
        </p:txBody>
      </p:sp>
      <p:sp>
        <p:nvSpPr>
          <p:cNvPr id="38" name="Freihandform 56"/>
          <p:cNvSpPr/>
          <p:nvPr/>
        </p:nvSpPr>
        <p:spPr>
          <a:xfrm>
            <a:off x="1398254" y="3549784"/>
            <a:ext cx="2649897" cy="2357454"/>
          </a:xfrm>
          <a:custGeom>
            <a:avLst/>
            <a:gdLst>
              <a:gd name="connsiteX0" fmla="*/ 279400 w 2960687"/>
              <a:gd name="connsiteY0" fmla="*/ 2633662 h 2762249"/>
              <a:gd name="connsiteX1" fmla="*/ 317500 w 2960687"/>
              <a:gd name="connsiteY1" fmla="*/ 2547937 h 2762249"/>
              <a:gd name="connsiteX2" fmla="*/ 317500 w 2960687"/>
              <a:gd name="connsiteY2" fmla="*/ 1347787 h 2762249"/>
              <a:gd name="connsiteX3" fmla="*/ 1793875 w 2960687"/>
              <a:gd name="connsiteY3" fmla="*/ 1347787 h 2762249"/>
              <a:gd name="connsiteX4" fmla="*/ 1793875 w 2960687"/>
              <a:gd name="connsiteY4" fmla="*/ 280987 h 2762249"/>
              <a:gd name="connsiteX5" fmla="*/ 2927350 w 2960687"/>
              <a:gd name="connsiteY5" fmla="*/ 280987 h 2762249"/>
              <a:gd name="connsiteX6" fmla="*/ 1993900 w 2960687"/>
              <a:gd name="connsiteY6" fmla="*/ 1966912 h 2762249"/>
              <a:gd name="connsiteX7" fmla="*/ 279400 w 2960687"/>
              <a:gd name="connsiteY7" fmla="*/ 2633662 h 2762249"/>
              <a:gd name="connsiteX0" fmla="*/ 279400 w 2960687"/>
              <a:gd name="connsiteY0" fmla="*/ 2633662 h 2736849"/>
              <a:gd name="connsiteX1" fmla="*/ 317500 w 2960687"/>
              <a:gd name="connsiteY1" fmla="*/ 1347787 h 2736849"/>
              <a:gd name="connsiteX2" fmla="*/ 1793875 w 2960687"/>
              <a:gd name="connsiteY2" fmla="*/ 1347787 h 2736849"/>
              <a:gd name="connsiteX3" fmla="*/ 1793875 w 2960687"/>
              <a:gd name="connsiteY3" fmla="*/ 280987 h 2736849"/>
              <a:gd name="connsiteX4" fmla="*/ 2927350 w 2960687"/>
              <a:gd name="connsiteY4" fmla="*/ 280987 h 2736849"/>
              <a:gd name="connsiteX5" fmla="*/ 1993900 w 2960687"/>
              <a:gd name="connsiteY5" fmla="*/ 1966912 h 2736849"/>
              <a:gd name="connsiteX6" fmla="*/ 279400 w 2960687"/>
              <a:gd name="connsiteY6" fmla="*/ 2633662 h 2736849"/>
              <a:gd name="connsiteX0" fmla="*/ 214313 w 2895600"/>
              <a:gd name="connsiteY0" fmla="*/ 2633662 h 2736849"/>
              <a:gd name="connsiteX1" fmla="*/ 252413 w 2895600"/>
              <a:gd name="connsiteY1" fmla="*/ 1347787 h 2736849"/>
              <a:gd name="connsiteX2" fmla="*/ 1728788 w 2895600"/>
              <a:gd name="connsiteY2" fmla="*/ 1347787 h 2736849"/>
              <a:gd name="connsiteX3" fmla="*/ 1728788 w 2895600"/>
              <a:gd name="connsiteY3" fmla="*/ 280987 h 2736849"/>
              <a:gd name="connsiteX4" fmla="*/ 2862263 w 2895600"/>
              <a:gd name="connsiteY4" fmla="*/ 280987 h 2736849"/>
              <a:gd name="connsiteX5" fmla="*/ 1928813 w 2895600"/>
              <a:gd name="connsiteY5" fmla="*/ 1966912 h 2736849"/>
              <a:gd name="connsiteX6" fmla="*/ 214313 w 2895600"/>
              <a:gd name="connsiteY6" fmla="*/ 2633662 h 2736849"/>
              <a:gd name="connsiteX0" fmla="*/ 252434 w 2933721"/>
              <a:gd name="connsiteY0" fmla="*/ 2633662 h 2736849"/>
              <a:gd name="connsiteX1" fmla="*/ 252413 w 2933721"/>
              <a:gd name="connsiteY1" fmla="*/ 1328745 h 2736849"/>
              <a:gd name="connsiteX2" fmla="*/ 1766909 w 2933721"/>
              <a:gd name="connsiteY2" fmla="*/ 1347787 h 2736849"/>
              <a:gd name="connsiteX3" fmla="*/ 1766909 w 2933721"/>
              <a:gd name="connsiteY3" fmla="*/ 280987 h 2736849"/>
              <a:gd name="connsiteX4" fmla="*/ 2900384 w 2933721"/>
              <a:gd name="connsiteY4" fmla="*/ 280987 h 2736849"/>
              <a:gd name="connsiteX5" fmla="*/ 1966934 w 2933721"/>
              <a:gd name="connsiteY5" fmla="*/ 1966912 h 2736849"/>
              <a:gd name="connsiteX6" fmla="*/ 252434 w 2933721"/>
              <a:gd name="connsiteY6" fmla="*/ 2633662 h 2736849"/>
              <a:gd name="connsiteX0" fmla="*/ 252417 w 2933724"/>
              <a:gd name="connsiteY0" fmla="*/ 2614629 h 2717816"/>
              <a:gd name="connsiteX1" fmla="*/ 252416 w 2933724"/>
              <a:gd name="connsiteY1" fmla="*/ 1328745 h 2717816"/>
              <a:gd name="connsiteX2" fmla="*/ 1766912 w 2933724"/>
              <a:gd name="connsiteY2" fmla="*/ 1347787 h 2717816"/>
              <a:gd name="connsiteX3" fmla="*/ 1766912 w 2933724"/>
              <a:gd name="connsiteY3" fmla="*/ 280987 h 2717816"/>
              <a:gd name="connsiteX4" fmla="*/ 2900387 w 2933724"/>
              <a:gd name="connsiteY4" fmla="*/ 280987 h 2717816"/>
              <a:gd name="connsiteX5" fmla="*/ 1966937 w 2933724"/>
              <a:gd name="connsiteY5" fmla="*/ 1966912 h 2717816"/>
              <a:gd name="connsiteX6" fmla="*/ 252417 w 2933724"/>
              <a:gd name="connsiteY6" fmla="*/ 2614629 h 2717816"/>
              <a:gd name="connsiteX0" fmla="*/ 252417 w 2933724"/>
              <a:gd name="connsiteY0" fmla="*/ 2614629 h 2717816"/>
              <a:gd name="connsiteX1" fmla="*/ 252416 w 2933724"/>
              <a:gd name="connsiteY1" fmla="*/ 1328745 h 2717816"/>
              <a:gd name="connsiteX2" fmla="*/ 1766912 w 2933724"/>
              <a:gd name="connsiteY2" fmla="*/ 1347787 h 2717816"/>
              <a:gd name="connsiteX3" fmla="*/ 1766912 w 2933724"/>
              <a:gd name="connsiteY3" fmla="*/ 280987 h 2717816"/>
              <a:gd name="connsiteX4" fmla="*/ 2900387 w 2933724"/>
              <a:gd name="connsiteY4" fmla="*/ 280987 h 2717816"/>
              <a:gd name="connsiteX5" fmla="*/ 1966937 w 2933724"/>
              <a:gd name="connsiteY5" fmla="*/ 1966912 h 2717816"/>
              <a:gd name="connsiteX6" fmla="*/ 252417 w 2933724"/>
              <a:gd name="connsiteY6" fmla="*/ 2614629 h 2717816"/>
              <a:gd name="connsiteX0" fmla="*/ 6691 w 2687998"/>
              <a:gd name="connsiteY0" fmla="*/ 2614629 h 2717816"/>
              <a:gd name="connsiteX1" fmla="*/ 6690 w 2687998"/>
              <a:gd name="connsiteY1" fmla="*/ 1328745 h 2717816"/>
              <a:gd name="connsiteX2" fmla="*/ 1521186 w 2687998"/>
              <a:gd name="connsiteY2" fmla="*/ 1347787 h 2717816"/>
              <a:gd name="connsiteX3" fmla="*/ 1521186 w 2687998"/>
              <a:gd name="connsiteY3" fmla="*/ 280987 h 2717816"/>
              <a:gd name="connsiteX4" fmla="*/ 2654661 w 2687998"/>
              <a:gd name="connsiteY4" fmla="*/ 280987 h 2717816"/>
              <a:gd name="connsiteX5" fmla="*/ 1721211 w 2687998"/>
              <a:gd name="connsiteY5" fmla="*/ 1966912 h 2717816"/>
              <a:gd name="connsiteX6" fmla="*/ 6691 w 2687998"/>
              <a:gd name="connsiteY6" fmla="*/ 2614629 h 2717816"/>
              <a:gd name="connsiteX0" fmla="*/ 6691 w 2687998"/>
              <a:gd name="connsiteY0" fmla="*/ 2614629 h 2717816"/>
              <a:gd name="connsiteX1" fmla="*/ 6690 w 2687998"/>
              <a:gd name="connsiteY1" fmla="*/ 1328745 h 2717816"/>
              <a:gd name="connsiteX2" fmla="*/ 1506889 w 2687998"/>
              <a:gd name="connsiteY2" fmla="*/ 1328745 h 2717816"/>
              <a:gd name="connsiteX3" fmla="*/ 1521186 w 2687998"/>
              <a:gd name="connsiteY3" fmla="*/ 280987 h 2717816"/>
              <a:gd name="connsiteX4" fmla="*/ 2654661 w 2687998"/>
              <a:gd name="connsiteY4" fmla="*/ 280987 h 2717816"/>
              <a:gd name="connsiteX5" fmla="*/ 1721211 w 2687998"/>
              <a:gd name="connsiteY5" fmla="*/ 1966912 h 2717816"/>
              <a:gd name="connsiteX6" fmla="*/ 6691 w 2687998"/>
              <a:gd name="connsiteY6" fmla="*/ 2614629 h 2717816"/>
              <a:gd name="connsiteX0" fmla="*/ 6691 w 2687998"/>
              <a:gd name="connsiteY0" fmla="*/ 2614629 h 2717816"/>
              <a:gd name="connsiteX1" fmla="*/ 6690 w 2687998"/>
              <a:gd name="connsiteY1" fmla="*/ 1328745 h 2717816"/>
              <a:gd name="connsiteX2" fmla="*/ 1506889 w 2687998"/>
              <a:gd name="connsiteY2" fmla="*/ 1328745 h 2717816"/>
              <a:gd name="connsiteX3" fmla="*/ 1521186 w 2687998"/>
              <a:gd name="connsiteY3" fmla="*/ 280987 h 2717816"/>
              <a:gd name="connsiteX4" fmla="*/ 2654661 w 2687998"/>
              <a:gd name="connsiteY4" fmla="*/ 280987 h 2717816"/>
              <a:gd name="connsiteX5" fmla="*/ 1721211 w 2687998"/>
              <a:gd name="connsiteY5" fmla="*/ 1966912 h 2717816"/>
              <a:gd name="connsiteX6" fmla="*/ 6691 w 2687998"/>
              <a:gd name="connsiteY6" fmla="*/ 2614629 h 2717816"/>
              <a:gd name="connsiteX0" fmla="*/ 6691 w 2687998"/>
              <a:gd name="connsiteY0" fmla="*/ 2614629 h 2717816"/>
              <a:gd name="connsiteX1" fmla="*/ 6690 w 2687998"/>
              <a:gd name="connsiteY1" fmla="*/ 1328745 h 2717816"/>
              <a:gd name="connsiteX2" fmla="*/ 1506889 w 2687998"/>
              <a:gd name="connsiteY2" fmla="*/ 1328745 h 2717816"/>
              <a:gd name="connsiteX3" fmla="*/ 1521186 w 2687998"/>
              <a:gd name="connsiteY3" fmla="*/ 280987 h 2717816"/>
              <a:gd name="connsiteX4" fmla="*/ 2654661 w 2687998"/>
              <a:gd name="connsiteY4" fmla="*/ 280987 h 2717816"/>
              <a:gd name="connsiteX5" fmla="*/ 1721211 w 2687998"/>
              <a:gd name="connsiteY5" fmla="*/ 1966912 h 2717816"/>
              <a:gd name="connsiteX6" fmla="*/ 6691 w 2687998"/>
              <a:gd name="connsiteY6" fmla="*/ 2614629 h 2717816"/>
              <a:gd name="connsiteX0" fmla="*/ 6691 w 2690381"/>
              <a:gd name="connsiteY0" fmla="*/ 2618598 h 2721785"/>
              <a:gd name="connsiteX1" fmla="*/ 6690 w 2690381"/>
              <a:gd name="connsiteY1" fmla="*/ 1332714 h 2721785"/>
              <a:gd name="connsiteX2" fmla="*/ 1506889 w 2690381"/>
              <a:gd name="connsiteY2" fmla="*/ 1332714 h 2721785"/>
              <a:gd name="connsiteX3" fmla="*/ 1506889 w 2690381"/>
              <a:gd name="connsiteY3" fmla="*/ 261144 h 2721785"/>
              <a:gd name="connsiteX4" fmla="*/ 2654661 w 2690381"/>
              <a:gd name="connsiteY4" fmla="*/ 284956 h 2721785"/>
              <a:gd name="connsiteX5" fmla="*/ 1721211 w 2690381"/>
              <a:gd name="connsiteY5" fmla="*/ 1970881 h 2721785"/>
              <a:gd name="connsiteX6" fmla="*/ 6691 w 2690381"/>
              <a:gd name="connsiteY6" fmla="*/ 2618598 h 2721785"/>
              <a:gd name="connsiteX0" fmla="*/ 6691 w 2690381"/>
              <a:gd name="connsiteY0" fmla="*/ 2618598 h 2721785"/>
              <a:gd name="connsiteX1" fmla="*/ 6690 w 2690381"/>
              <a:gd name="connsiteY1" fmla="*/ 1332714 h 2721785"/>
              <a:gd name="connsiteX2" fmla="*/ 1506889 w 2690381"/>
              <a:gd name="connsiteY2" fmla="*/ 1332714 h 2721785"/>
              <a:gd name="connsiteX3" fmla="*/ 1506889 w 2690381"/>
              <a:gd name="connsiteY3" fmla="*/ 261144 h 2721785"/>
              <a:gd name="connsiteX4" fmla="*/ 2654661 w 2690381"/>
              <a:gd name="connsiteY4" fmla="*/ 284956 h 2721785"/>
              <a:gd name="connsiteX5" fmla="*/ 1721211 w 2690381"/>
              <a:gd name="connsiteY5" fmla="*/ 1970881 h 2721785"/>
              <a:gd name="connsiteX6" fmla="*/ 6691 w 2690381"/>
              <a:gd name="connsiteY6" fmla="*/ 2618598 h 2721785"/>
              <a:gd name="connsiteX0" fmla="*/ 6691 w 2690381"/>
              <a:gd name="connsiteY0" fmla="*/ 2618598 h 2721785"/>
              <a:gd name="connsiteX1" fmla="*/ 6690 w 2690381"/>
              <a:gd name="connsiteY1" fmla="*/ 1332714 h 2721785"/>
              <a:gd name="connsiteX2" fmla="*/ 1506889 w 2690381"/>
              <a:gd name="connsiteY2" fmla="*/ 1332714 h 2721785"/>
              <a:gd name="connsiteX3" fmla="*/ 1506889 w 2690381"/>
              <a:gd name="connsiteY3" fmla="*/ 261144 h 2721785"/>
              <a:gd name="connsiteX4" fmla="*/ 2654661 w 2690381"/>
              <a:gd name="connsiteY4" fmla="*/ 284956 h 2721785"/>
              <a:gd name="connsiteX5" fmla="*/ 1721211 w 2690381"/>
              <a:gd name="connsiteY5" fmla="*/ 1970881 h 2721785"/>
              <a:gd name="connsiteX6" fmla="*/ 6691 w 2690381"/>
              <a:gd name="connsiteY6" fmla="*/ 2618598 h 2721785"/>
              <a:gd name="connsiteX0" fmla="*/ 6691 w 2690381"/>
              <a:gd name="connsiteY0" fmla="*/ 2357454 h 2460641"/>
              <a:gd name="connsiteX1" fmla="*/ 6690 w 2690381"/>
              <a:gd name="connsiteY1" fmla="*/ 1071570 h 2460641"/>
              <a:gd name="connsiteX2" fmla="*/ 1506889 w 2690381"/>
              <a:gd name="connsiteY2" fmla="*/ 1071570 h 2460641"/>
              <a:gd name="connsiteX3" fmla="*/ 1506889 w 2690381"/>
              <a:gd name="connsiteY3" fmla="*/ 0 h 2460641"/>
              <a:gd name="connsiteX4" fmla="*/ 2654661 w 2690381"/>
              <a:gd name="connsiteY4" fmla="*/ 23812 h 2460641"/>
              <a:gd name="connsiteX5" fmla="*/ 1721211 w 2690381"/>
              <a:gd name="connsiteY5" fmla="*/ 1709737 h 2460641"/>
              <a:gd name="connsiteX6" fmla="*/ 6691 w 2690381"/>
              <a:gd name="connsiteY6" fmla="*/ 2357454 h 2460641"/>
              <a:gd name="connsiteX0" fmla="*/ 6691 w 2685617"/>
              <a:gd name="connsiteY0" fmla="*/ 2357454 h 2460641"/>
              <a:gd name="connsiteX1" fmla="*/ 6690 w 2685617"/>
              <a:gd name="connsiteY1" fmla="*/ 1071570 h 2460641"/>
              <a:gd name="connsiteX2" fmla="*/ 1506889 w 2685617"/>
              <a:gd name="connsiteY2" fmla="*/ 1071570 h 2460641"/>
              <a:gd name="connsiteX3" fmla="*/ 1506889 w 2685617"/>
              <a:gd name="connsiteY3" fmla="*/ 0 h 2460641"/>
              <a:gd name="connsiteX4" fmla="*/ 2649897 w 2685617"/>
              <a:gd name="connsiteY4" fmla="*/ 1 h 2460641"/>
              <a:gd name="connsiteX5" fmla="*/ 1721211 w 2685617"/>
              <a:gd name="connsiteY5" fmla="*/ 1709737 h 2460641"/>
              <a:gd name="connsiteX6" fmla="*/ 6691 w 2685617"/>
              <a:gd name="connsiteY6" fmla="*/ 2357454 h 2460641"/>
              <a:gd name="connsiteX0" fmla="*/ 6691 w 2649897"/>
              <a:gd name="connsiteY0" fmla="*/ 2357454 h 2460641"/>
              <a:gd name="connsiteX1" fmla="*/ 6690 w 2649897"/>
              <a:gd name="connsiteY1" fmla="*/ 1071570 h 2460641"/>
              <a:gd name="connsiteX2" fmla="*/ 1506889 w 2649897"/>
              <a:gd name="connsiteY2" fmla="*/ 1071570 h 2460641"/>
              <a:gd name="connsiteX3" fmla="*/ 1506889 w 2649897"/>
              <a:gd name="connsiteY3" fmla="*/ 0 h 2460641"/>
              <a:gd name="connsiteX4" fmla="*/ 2649897 w 2649897"/>
              <a:gd name="connsiteY4" fmla="*/ 1 h 2460641"/>
              <a:gd name="connsiteX5" fmla="*/ 1721211 w 2649897"/>
              <a:gd name="connsiteY5" fmla="*/ 1709737 h 2460641"/>
              <a:gd name="connsiteX6" fmla="*/ 6691 w 2649897"/>
              <a:gd name="connsiteY6" fmla="*/ 2357454 h 2460641"/>
              <a:gd name="connsiteX0" fmla="*/ 6691 w 2649897"/>
              <a:gd name="connsiteY0" fmla="*/ 2357454 h 2460641"/>
              <a:gd name="connsiteX1" fmla="*/ 6690 w 2649897"/>
              <a:gd name="connsiteY1" fmla="*/ 1071570 h 2460641"/>
              <a:gd name="connsiteX2" fmla="*/ 1506889 w 2649897"/>
              <a:gd name="connsiteY2" fmla="*/ 1071570 h 2460641"/>
              <a:gd name="connsiteX3" fmla="*/ 1506889 w 2649897"/>
              <a:gd name="connsiteY3" fmla="*/ 0 h 2460641"/>
              <a:gd name="connsiteX4" fmla="*/ 2649897 w 2649897"/>
              <a:gd name="connsiteY4" fmla="*/ 1 h 2460641"/>
              <a:gd name="connsiteX5" fmla="*/ 1721211 w 2649897"/>
              <a:gd name="connsiteY5" fmla="*/ 1709737 h 2460641"/>
              <a:gd name="connsiteX6" fmla="*/ 6691 w 2649897"/>
              <a:gd name="connsiteY6" fmla="*/ 2357454 h 2460641"/>
              <a:gd name="connsiteX0" fmla="*/ 6691 w 2649897"/>
              <a:gd name="connsiteY0" fmla="*/ 2357454 h 2373674"/>
              <a:gd name="connsiteX1" fmla="*/ 6690 w 2649897"/>
              <a:gd name="connsiteY1" fmla="*/ 1071570 h 2373674"/>
              <a:gd name="connsiteX2" fmla="*/ 1506889 w 2649897"/>
              <a:gd name="connsiteY2" fmla="*/ 1071570 h 2373674"/>
              <a:gd name="connsiteX3" fmla="*/ 1506889 w 2649897"/>
              <a:gd name="connsiteY3" fmla="*/ 0 h 2373674"/>
              <a:gd name="connsiteX4" fmla="*/ 2649897 w 2649897"/>
              <a:gd name="connsiteY4" fmla="*/ 1 h 2373674"/>
              <a:gd name="connsiteX5" fmla="*/ 1721211 w 2649897"/>
              <a:gd name="connsiteY5" fmla="*/ 1709737 h 2373674"/>
              <a:gd name="connsiteX6" fmla="*/ 6691 w 2649897"/>
              <a:gd name="connsiteY6" fmla="*/ 2357454 h 237367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21211 w 2649897"/>
              <a:gd name="connsiteY5" fmla="*/ 1709737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21211 w 2649897"/>
              <a:gd name="connsiteY5" fmla="*/ 1709737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21211 w 2649897"/>
              <a:gd name="connsiteY5" fmla="*/ 1709737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21211 w 2649897"/>
              <a:gd name="connsiteY5" fmla="*/ 1709737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649765 w 2649897"/>
              <a:gd name="connsiteY5" fmla="*/ 1643075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641 w 2649897"/>
              <a:gd name="connsiteY5" fmla="*/ 1643075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641 w 2649897"/>
              <a:gd name="connsiteY5" fmla="*/ 1643075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641 w 2649897"/>
              <a:gd name="connsiteY5" fmla="*/ 1643075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641 w 2649897"/>
              <a:gd name="connsiteY5" fmla="*/ 1643075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641 w 2649897"/>
              <a:gd name="connsiteY5" fmla="*/ 1643075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802438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802438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802438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802438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802438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802438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913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913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913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913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913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913 w 2649897"/>
              <a:gd name="connsiteY5" fmla="*/ 1633278 h 2357454"/>
              <a:gd name="connsiteX6" fmla="*/ 6691 w 2649897"/>
              <a:gd name="connsiteY6" fmla="*/ 2357454 h 2357454"/>
              <a:gd name="connsiteX0" fmla="*/ 6691 w 2649897"/>
              <a:gd name="connsiteY0" fmla="*/ 2357454 h 2357454"/>
              <a:gd name="connsiteX1" fmla="*/ 6690 w 2649897"/>
              <a:gd name="connsiteY1" fmla="*/ 1071570 h 2357454"/>
              <a:gd name="connsiteX2" fmla="*/ 1506889 w 2649897"/>
              <a:gd name="connsiteY2" fmla="*/ 1071570 h 2357454"/>
              <a:gd name="connsiteX3" fmla="*/ 1506889 w 2649897"/>
              <a:gd name="connsiteY3" fmla="*/ 0 h 2357454"/>
              <a:gd name="connsiteX4" fmla="*/ 2649897 w 2649897"/>
              <a:gd name="connsiteY4" fmla="*/ 1 h 2357454"/>
              <a:gd name="connsiteX5" fmla="*/ 1792913 w 2649897"/>
              <a:gd name="connsiteY5" fmla="*/ 1633278 h 2357454"/>
              <a:gd name="connsiteX6" fmla="*/ 6691 w 2649897"/>
              <a:gd name="connsiteY6" fmla="*/ 2357454 h 235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9897" h="2357454">
                <a:moveTo>
                  <a:pt x="6691" y="2357454"/>
                </a:moveTo>
                <a:cubicBezTo>
                  <a:pt x="0" y="1934619"/>
                  <a:pt x="4123" y="1339442"/>
                  <a:pt x="6690" y="1071570"/>
                </a:cubicBezTo>
                <a:lnTo>
                  <a:pt x="1506889" y="1071570"/>
                </a:lnTo>
                <a:cubicBezTo>
                  <a:pt x="1507853" y="605472"/>
                  <a:pt x="1505833" y="345666"/>
                  <a:pt x="1506889" y="0"/>
                </a:cubicBezTo>
                <a:lnTo>
                  <a:pt x="2649897" y="1"/>
                </a:lnTo>
                <a:cubicBezTo>
                  <a:pt x="2518661" y="540221"/>
                  <a:pt x="2259990" y="1256952"/>
                  <a:pt x="1792913" y="1633278"/>
                </a:cubicBezTo>
                <a:cubicBezTo>
                  <a:pt x="1269659" y="2024948"/>
                  <a:pt x="553829" y="2210324"/>
                  <a:pt x="6691" y="2357454"/>
                </a:cubicBezTo>
                <a:close/>
              </a:path>
            </a:pathLst>
          </a:custGeom>
          <a:solidFill>
            <a:schemeClr val="accent1">
              <a:alpha val="19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28347E"/>
              </a:solidFill>
            </a:endParaRPr>
          </a:p>
        </p:txBody>
      </p:sp>
      <p:cxnSp>
        <p:nvCxnSpPr>
          <p:cNvPr id="60" name="Gerade Verbindung 20"/>
          <p:cNvCxnSpPr/>
          <p:nvPr/>
        </p:nvCxnSpPr>
        <p:spPr>
          <a:xfrm rot="5400000" flipH="1" flipV="1">
            <a:off x="762003" y="5264296"/>
            <a:ext cx="128588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21"/>
          <p:cNvCxnSpPr/>
          <p:nvPr/>
        </p:nvCxnSpPr>
        <p:spPr>
          <a:xfrm>
            <a:off x="1395421" y="4621354"/>
            <a:ext cx="150019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23"/>
          <p:cNvCxnSpPr/>
          <p:nvPr/>
        </p:nvCxnSpPr>
        <p:spPr>
          <a:xfrm rot="5400000" flipH="1" flipV="1">
            <a:off x="2359834" y="4095093"/>
            <a:ext cx="107157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26"/>
          <p:cNvCxnSpPr/>
          <p:nvPr/>
        </p:nvCxnSpPr>
        <p:spPr>
          <a:xfrm>
            <a:off x="2889576" y="3549784"/>
            <a:ext cx="1539548" cy="692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28"/>
          <p:cNvCxnSpPr/>
          <p:nvPr/>
        </p:nvCxnSpPr>
        <p:spPr>
          <a:xfrm rot="5400000" flipH="1" flipV="1">
            <a:off x="3904804" y="3035907"/>
            <a:ext cx="102488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30"/>
          <p:cNvCxnSpPr/>
          <p:nvPr/>
        </p:nvCxnSpPr>
        <p:spPr>
          <a:xfrm>
            <a:off x="4410102" y="2532983"/>
            <a:ext cx="109728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37"/>
          <p:cNvCxnSpPr/>
          <p:nvPr/>
        </p:nvCxnSpPr>
        <p:spPr>
          <a:xfrm rot="5400000" flipH="1" flipV="1">
            <a:off x="5132572" y="2174368"/>
            <a:ext cx="73152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42"/>
          <p:cNvCxnSpPr/>
          <p:nvPr/>
        </p:nvCxnSpPr>
        <p:spPr>
          <a:xfrm>
            <a:off x="5488816" y="1818605"/>
            <a:ext cx="164307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5"/>
          <p:cNvCxnSpPr/>
          <p:nvPr/>
        </p:nvCxnSpPr>
        <p:spPr>
          <a:xfrm>
            <a:off x="1333507" y="5978676"/>
            <a:ext cx="7072362" cy="1588"/>
          </a:xfrm>
          <a:prstGeom prst="straightConnector1">
            <a:avLst/>
          </a:prstGeom>
          <a:ln w="12700">
            <a:solidFill>
              <a:schemeClr val="bg1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7"/>
          <p:cNvCxnSpPr/>
          <p:nvPr/>
        </p:nvCxnSpPr>
        <p:spPr>
          <a:xfrm rot="5400000" flipH="1" flipV="1">
            <a:off x="-989023" y="3656941"/>
            <a:ext cx="4643470" cy="1588"/>
          </a:xfrm>
          <a:prstGeom prst="straightConnector1">
            <a:avLst/>
          </a:prstGeom>
          <a:ln w="12700">
            <a:solidFill>
              <a:schemeClr val="bg1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11"/>
          <p:cNvSpPr txBox="1"/>
          <p:nvPr/>
        </p:nvSpPr>
        <p:spPr>
          <a:xfrm>
            <a:off x="4191027" y="6011996"/>
            <a:ext cx="1357322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b="1" dirty="0" smtClean="0">
                <a:solidFill>
                  <a:srgbClr val="0098ED"/>
                </a:solidFill>
              </a:rPr>
              <a:t>TIME</a:t>
            </a:r>
            <a:endParaRPr lang="de-DE" b="1" dirty="0">
              <a:solidFill>
                <a:srgbClr val="0098ED"/>
              </a:solidFill>
            </a:endParaRPr>
          </a:p>
        </p:txBody>
      </p:sp>
      <p:sp>
        <p:nvSpPr>
          <p:cNvPr id="43" name="Textfeld 12"/>
          <p:cNvSpPr txBox="1"/>
          <p:nvPr/>
        </p:nvSpPr>
        <p:spPr>
          <a:xfrm rot="16200000">
            <a:off x="481251" y="3470450"/>
            <a:ext cx="1204474" cy="3745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b="1" dirty="0" smtClean="0">
                <a:solidFill>
                  <a:srgbClr val="0098ED"/>
                </a:solidFill>
              </a:rPr>
              <a:t>IT CAPACITY</a:t>
            </a:r>
            <a:endParaRPr lang="de-DE" b="1" dirty="0">
              <a:solidFill>
                <a:srgbClr val="0098ED"/>
              </a:solidFill>
            </a:endParaRPr>
          </a:p>
        </p:txBody>
      </p:sp>
      <p:cxnSp>
        <p:nvCxnSpPr>
          <p:cNvPr id="44" name="Gerade Verbindung mit Pfeil 15"/>
          <p:cNvCxnSpPr/>
          <p:nvPr/>
        </p:nvCxnSpPr>
        <p:spPr>
          <a:xfrm flipV="1">
            <a:off x="1404945" y="1763834"/>
            <a:ext cx="6000792" cy="4143404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eschweifte Klammer links 54"/>
          <p:cNvSpPr/>
          <p:nvPr/>
        </p:nvSpPr>
        <p:spPr>
          <a:xfrm>
            <a:off x="1057891" y="4621354"/>
            <a:ext cx="236306" cy="1285884"/>
          </a:xfrm>
          <a:prstGeom prst="leftBrace">
            <a:avLst>
              <a:gd name="adj1" fmla="val 55395"/>
              <a:gd name="adj2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8347E"/>
              </a:solidFill>
            </a:endParaRPr>
          </a:p>
        </p:txBody>
      </p:sp>
      <p:sp>
        <p:nvSpPr>
          <p:cNvPr id="47" name="Textfeld 60"/>
          <p:cNvSpPr txBox="1"/>
          <p:nvPr/>
        </p:nvSpPr>
        <p:spPr>
          <a:xfrm>
            <a:off x="3355135" y="5192858"/>
            <a:ext cx="1185869" cy="374571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Segoe Semibold"/>
              </a:rPr>
              <a:t>Actual</a:t>
            </a: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Segoe Semibold"/>
              </a:rPr>
              <a:t>Load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sp>
        <p:nvSpPr>
          <p:cNvPr id="48" name="Textfeld 61"/>
          <p:cNvSpPr txBox="1"/>
          <p:nvPr/>
        </p:nvSpPr>
        <p:spPr>
          <a:xfrm>
            <a:off x="4119589" y="1620958"/>
            <a:ext cx="1304925" cy="584557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Allocated </a:t>
            </a:r>
            <a:br>
              <a:rPr lang="de-DE" sz="1600" dirty="0" smtClean="0">
                <a:solidFill>
                  <a:schemeClr val="bg1"/>
                </a:solidFill>
                <a:latin typeface="Segoe Semibold"/>
              </a:rPr>
            </a:b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IT-capacities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cxnSp>
        <p:nvCxnSpPr>
          <p:cNvPr id="49" name="Gerade Verbindung mit Pfeil 68"/>
          <p:cNvCxnSpPr>
            <a:stCxn id="52" idx="1"/>
          </p:cNvCxnSpPr>
          <p:nvPr/>
        </p:nvCxnSpPr>
        <p:spPr>
          <a:xfrm rot="10800000">
            <a:off x="6434177" y="2563955"/>
            <a:ext cx="542933" cy="635167"/>
          </a:xfrm>
          <a:prstGeom prst="straightConnector1">
            <a:avLst/>
          </a:prstGeom>
          <a:ln w="127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62"/>
          <p:cNvSpPr txBox="1"/>
          <p:nvPr/>
        </p:nvSpPr>
        <p:spPr>
          <a:xfrm>
            <a:off x="1404946" y="2906842"/>
            <a:ext cx="1457344" cy="343356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Overcapacity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sp>
        <p:nvSpPr>
          <p:cNvPr id="51" name="Textfeld 65"/>
          <p:cNvSpPr txBox="1"/>
          <p:nvPr/>
        </p:nvSpPr>
        <p:spPr>
          <a:xfrm>
            <a:off x="2252675" y="2035300"/>
            <a:ext cx="1485914" cy="343356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Undercapacity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sp>
        <p:nvSpPr>
          <p:cNvPr id="52" name="Textfeld 67"/>
          <p:cNvSpPr txBox="1"/>
          <p:nvPr/>
        </p:nvSpPr>
        <p:spPr>
          <a:xfrm>
            <a:off x="6977109" y="2906842"/>
            <a:ext cx="1371580" cy="584557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Fixed cost of IT-capacities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cxnSp>
        <p:nvCxnSpPr>
          <p:cNvPr id="53" name="Gerade Verbindung mit Pfeil 66"/>
          <p:cNvCxnSpPr>
            <a:stCxn id="51" idx="2"/>
          </p:cNvCxnSpPr>
          <p:nvPr/>
        </p:nvCxnSpPr>
        <p:spPr>
          <a:xfrm>
            <a:off x="2995632" y="2378656"/>
            <a:ext cx="1266833" cy="1028251"/>
          </a:xfrm>
          <a:prstGeom prst="straightConnector1">
            <a:avLst/>
          </a:prstGeom>
          <a:ln w="127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64"/>
          <p:cNvCxnSpPr>
            <a:stCxn id="50" idx="2"/>
          </p:cNvCxnSpPr>
          <p:nvPr/>
        </p:nvCxnSpPr>
        <p:spPr>
          <a:xfrm>
            <a:off x="2133618" y="3250198"/>
            <a:ext cx="985841" cy="799645"/>
          </a:xfrm>
          <a:prstGeom prst="straightConnector1">
            <a:avLst/>
          </a:prstGeom>
          <a:ln w="127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7828" y="1652748"/>
            <a:ext cx="1371600" cy="74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Load Forecast</a:t>
            </a:r>
          </a:p>
          <a:p>
            <a:pPr algn="ctr">
              <a:lnSpc>
                <a:spcPts val="1700"/>
              </a:lnSpc>
            </a:pPr>
            <a:endParaRPr lang="en-US" sz="1600" dirty="0">
              <a:solidFill>
                <a:schemeClr val="bg1"/>
              </a:solidFill>
              <a:latin typeface="Segoe Semibold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-85748" y="4665302"/>
            <a:ext cx="13716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Investment</a:t>
            </a:r>
            <a:endParaRPr lang="en-US" sz="1600" dirty="0">
              <a:solidFill>
                <a:schemeClr val="bg1"/>
              </a:solidFill>
              <a:latin typeface="Segoe Semibold"/>
            </a:endParaRPr>
          </a:p>
        </p:txBody>
      </p:sp>
      <p:grpSp>
        <p:nvGrpSpPr>
          <p:cNvPr id="3" name="Gruppieren 53"/>
          <p:cNvGrpSpPr/>
          <p:nvPr/>
        </p:nvGrpSpPr>
        <p:grpSpPr>
          <a:xfrm>
            <a:off x="1393755" y="2021021"/>
            <a:ext cx="5514440" cy="3894869"/>
            <a:chOff x="1848386" y="1971675"/>
            <a:chExt cx="5514440" cy="3894869"/>
          </a:xfrm>
        </p:grpSpPr>
        <p:sp>
          <p:nvSpPr>
            <p:cNvPr id="77" name="Freihandform 45"/>
            <p:cNvSpPr/>
            <p:nvPr/>
          </p:nvSpPr>
          <p:spPr>
            <a:xfrm>
              <a:off x="5534026" y="2674936"/>
              <a:ext cx="1032695" cy="1755723"/>
            </a:xfrm>
            <a:custGeom>
              <a:avLst/>
              <a:gdLst>
                <a:gd name="connsiteX0" fmla="*/ 0 w 1133475"/>
                <a:gd name="connsiteY0" fmla="*/ 30162 h 2239962"/>
                <a:gd name="connsiteX1" fmla="*/ 600075 w 1133475"/>
                <a:gd name="connsiteY1" fmla="*/ 153987 h 2239962"/>
                <a:gd name="connsiteX2" fmla="*/ 914400 w 1133475"/>
                <a:gd name="connsiteY2" fmla="*/ 954087 h 2239962"/>
                <a:gd name="connsiteX3" fmla="*/ 1133475 w 1133475"/>
                <a:gd name="connsiteY3" fmla="*/ 2239962 h 2239962"/>
                <a:gd name="connsiteX4" fmla="*/ 1133475 w 1133475"/>
                <a:gd name="connsiteY4" fmla="*/ 2239962 h 2239962"/>
                <a:gd name="connsiteX0" fmla="*/ 0 w 1188730"/>
                <a:gd name="connsiteY0" fmla="*/ 30162 h 2429694"/>
                <a:gd name="connsiteX1" fmla="*/ 600075 w 1188730"/>
                <a:gd name="connsiteY1" fmla="*/ 153987 h 2429694"/>
                <a:gd name="connsiteX2" fmla="*/ 914400 w 1188730"/>
                <a:gd name="connsiteY2" fmla="*/ 954087 h 2429694"/>
                <a:gd name="connsiteX3" fmla="*/ 1133475 w 1188730"/>
                <a:gd name="connsiteY3" fmla="*/ 2239962 h 2429694"/>
                <a:gd name="connsiteX4" fmla="*/ 582869 w 1188730"/>
                <a:gd name="connsiteY4" fmla="*/ 2092478 h 2429694"/>
                <a:gd name="connsiteX0" fmla="*/ 0 w 1087950"/>
                <a:gd name="connsiteY0" fmla="*/ 30162 h 2141639"/>
                <a:gd name="connsiteX1" fmla="*/ 600075 w 1087950"/>
                <a:gd name="connsiteY1" fmla="*/ 153987 h 2141639"/>
                <a:gd name="connsiteX2" fmla="*/ 914400 w 1087950"/>
                <a:gd name="connsiteY2" fmla="*/ 954087 h 2141639"/>
                <a:gd name="connsiteX3" fmla="*/ 1032695 w 1087950"/>
                <a:gd name="connsiteY3" fmla="*/ 1755723 h 2141639"/>
                <a:gd name="connsiteX4" fmla="*/ 582869 w 1087950"/>
                <a:gd name="connsiteY4" fmla="*/ 2092478 h 2141639"/>
                <a:gd name="connsiteX0" fmla="*/ 0 w 1087950"/>
                <a:gd name="connsiteY0" fmla="*/ 30162 h 2092478"/>
                <a:gd name="connsiteX1" fmla="*/ 600075 w 1087950"/>
                <a:gd name="connsiteY1" fmla="*/ 153987 h 2092478"/>
                <a:gd name="connsiteX2" fmla="*/ 914400 w 1087950"/>
                <a:gd name="connsiteY2" fmla="*/ 954087 h 2092478"/>
                <a:gd name="connsiteX3" fmla="*/ 1032695 w 1087950"/>
                <a:gd name="connsiteY3" fmla="*/ 1755723 h 2092478"/>
                <a:gd name="connsiteX4" fmla="*/ 582869 w 1087950"/>
                <a:gd name="connsiteY4" fmla="*/ 2092478 h 2092478"/>
                <a:gd name="connsiteX0" fmla="*/ 0 w 1140030"/>
                <a:gd name="connsiteY0" fmla="*/ 30162 h 2185884"/>
                <a:gd name="connsiteX1" fmla="*/ 600075 w 1140030"/>
                <a:gd name="connsiteY1" fmla="*/ 153987 h 2185884"/>
                <a:gd name="connsiteX2" fmla="*/ 914400 w 1140030"/>
                <a:gd name="connsiteY2" fmla="*/ 954087 h 2185884"/>
                <a:gd name="connsiteX3" fmla="*/ 1032695 w 1140030"/>
                <a:gd name="connsiteY3" fmla="*/ 1755723 h 2185884"/>
                <a:gd name="connsiteX4" fmla="*/ 1072024 w 1140030"/>
                <a:gd name="connsiteY4" fmla="*/ 2185884 h 2185884"/>
                <a:gd name="connsiteX0" fmla="*/ 0 w 1072024"/>
                <a:gd name="connsiteY0" fmla="*/ 30162 h 2185884"/>
                <a:gd name="connsiteX1" fmla="*/ 600075 w 1072024"/>
                <a:gd name="connsiteY1" fmla="*/ 153987 h 2185884"/>
                <a:gd name="connsiteX2" fmla="*/ 914400 w 1072024"/>
                <a:gd name="connsiteY2" fmla="*/ 954087 h 2185884"/>
                <a:gd name="connsiteX3" fmla="*/ 1032695 w 1072024"/>
                <a:gd name="connsiteY3" fmla="*/ 1755723 h 2185884"/>
                <a:gd name="connsiteX4" fmla="*/ 1072024 w 1072024"/>
                <a:gd name="connsiteY4" fmla="*/ 2185884 h 2185884"/>
                <a:gd name="connsiteX0" fmla="*/ 0 w 1054459"/>
                <a:gd name="connsiteY0" fmla="*/ 30162 h 1906945"/>
                <a:gd name="connsiteX1" fmla="*/ 600075 w 1054459"/>
                <a:gd name="connsiteY1" fmla="*/ 153987 h 1906945"/>
                <a:gd name="connsiteX2" fmla="*/ 914400 w 1054459"/>
                <a:gd name="connsiteY2" fmla="*/ 954087 h 1906945"/>
                <a:gd name="connsiteX3" fmla="*/ 1032695 w 1054459"/>
                <a:gd name="connsiteY3" fmla="*/ 1755723 h 1906945"/>
                <a:gd name="connsiteX4" fmla="*/ 1044985 w 1054459"/>
                <a:gd name="connsiteY4" fmla="*/ 1861420 h 1906945"/>
                <a:gd name="connsiteX0" fmla="*/ 0 w 1032695"/>
                <a:gd name="connsiteY0" fmla="*/ 30162 h 1755723"/>
                <a:gd name="connsiteX1" fmla="*/ 600075 w 1032695"/>
                <a:gd name="connsiteY1" fmla="*/ 153987 h 1755723"/>
                <a:gd name="connsiteX2" fmla="*/ 914400 w 1032695"/>
                <a:gd name="connsiteY2" fmla="*/ 954087 h 1755723"/>
                <a:gd name="connsiteX3" fmla="*/ 1032695 w 1032695"/>
                <a:gd name="connsiteY3" fmla="*/ 1755723 h 175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2695" h="1755723">
                  <a:moveTo>
                    <a:pt x="0" y="30162"/>
                  </a:moveTo>
                  <a:cubicBezTo>
                    <a:pt x="223837" y="15081"/>
                    <a:pt x="447675" y="0"/>
                    <a:pt x="600075" y="153987"/>
                  </a:cubicBezTo>
                  <a:cubicBezTo>
                    <a:pt x="752475" y="307975"/>
                    <a:pt x="842297" y="687131"/>
                    <a:pt x="914400" y="954087"/>
                  </a:cubicBezTo>
                  <a:cubicBezTo>
                    <a:pt x="986503" y="1221043"/>
                    <a:pt x="1010931" y="1604501"/>
                    <a:pt x="1032695" y="1755723"/>
                  </a:cubicBezTo>
                </a:path>
              </a:pathLst>
            </a:custGeom>
            <a:ln w="38100">
              <a:solidFill>
                <a:srgbClr val="3BA2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  <p:sp>
          <p:nvSpPr>
            <p:cNvPr id="78" name="Freihandform 46"/>
            <p:cNvSpPr/>
            <p:nvPr/>
          </p:nvSpPr>
          <p:spPr>
            <a:xfrm>
              <a:off x="6564262" y="1971675"/>
              <a:ext cx="798564" cy="2754108"/>
            </a:xfrm>
            <a:custGeom>
              <a:avLst/>
              <a:gdLst>
                <a:gd name="connsiteX0" fmla="*/ 0 w 695325"/>
                <a:gd name="connsiteY0" fmla="*/ 2924175 h 3319463"/>
                <a:gd name="connsiteX1" fmla="*/ 180975 w 695325"/>
                <a:gd name="connsiteY1" fmla="*/ 3105150 h 3319463"/>
                <a:gd name="connsiteX2" fmla="*/ 457200 w 695325"/>
                <a:gd name="connsiteY2" fmla="*/ 1638300 h 3319463"/>
                <a:gd name="connsiteX3" fmla="*/ 695325 w 695325"/>
                <a:gd name="connsiteY3" fmla="*/ 0 h 3319463"/>
                <a:gd name="connsiteX0" fmla="*/ 0 w 793647"/>
                <a:gd name="connsiteY0" fmla="*/ 2459601 h 3242033"/>
                <a:gd name="connsiteX1" fmla="*/ 279297 w 793647"/>
                <a:gd name="connsiteY1" fmla="*/ 3105150 h 3242033"/>
                <a:gd name="connsiteX2" fmla="*/ 555522 w 793647"/>
                <a:gd name="connsiteY2" fmla="*/ 1638300 h 3242033"/>
                <a:gd name="connsiteX3" fmla="*/ 793647 w 793647"/>
                <a:gd name="connsiteY3" fmla="*/ 0 h 3242033"/>
                <a:gd name="connsiteX0" fmla="*/ 0 w 793647"/>
                <a:gd name="connsiteY0" fmla="*/ 2459601 h 3242033"/>
                <a:gd name="connsiteX1" fmla="*/ 279297 w 793647"/>
                <a:gd name="connsiteY1" fmla="*/ 3105150 h 3242033"/>
                <a:gd name="connsiteX2" fmla="*/ 555522 w 793647"/>
                <a:gd name="connsiteY2" fmla="*/ 1638300 h 3242033"/>
                <a:gd name="connsiteX3" fmla="*/ 793647 w 793647"/>
                <a:gd name="connsiteY3" fmla="*/ 0 h 3242033"/>
                <a:gd name="connsiteX0" fmla="*/ 0 w 793647"/>
                <a:gd name="connsiteY0" fmla="*/ 2459601 h 2755336"/>
                <a:gd name="connsiteX1" fmla="*/ 279297 w 793647"/>
                <a:gd name="connsiteY1" fmla="*/ 2618453 h 2755336"/>
                <a:gd name="connsiteX2" fmla="*/ 555522 w 793647"/>
                <a:gd name="connsiteY2" fmla="*/ 1638300 h 2755336"/>
                <a:gd name="connsiteX3" fmla="*/ 793647 w 793647"/>
                <a:gd name="connsiteY3" fmla="*/ 0 h 2755336"/>
                <a:gd name="connsiteX0" fmla="*/ 0 w 796105"/>
                <a:gd name="connsiteY0" fmla="*/ 2462059 h 2755746"/>
                <a:gd name="connsiteX1" fmla="*/ 281755 w 796105"/>
                <a:gd name="connsiteY1" fmla="*/ 2618453 h 2755746"/>
                <a:gd name="connsiteX2" fmla="*/ 557980 w 796105"/>
                <a:gd name="connsiteY2" fmla="*/ 1638300 h 2755746"/>
                <a:gd name="connsiteX3" fmla="*/ 796105 w 796105"/>
                <a:gd name="connsiteY3" fmla="*/ 0 h 2755746"/>
                <a:gd name="connsiteX0" fmla="*/ 0 w 796105"/>
                <a:gd name="connsiteY0" fmla="*/ 2462059 h 2755746"/>
                <a:gd name="connsiteX1" fmla="*/ 281755 w 796105"/>
                <a:gd name="connsiteY1" fmla="*/ 2618453 h 2755746"/>
                <a:gd name="connsiteX2" fmla="*/ 557980 w 796105"/>
                <a:gd name="connsiteY2" fmla="*/ 1638300 h 2755746"/>
                <a:gd name="connsiteX3" fmla="*/ 796105 w 796105"/>
                <a:gd name="connsiteY3" fmla="*/ 0 h 2755746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564" h="2754108">
                  <a:moveTo>
                    <a:pt x="0" y="2452227"/>
                  </a:moveTo>
                  <a:cubicBezTo>
                    <a:pt x="30573" y="2708712"/>
                    <a:pt x="190807" y="2754108"/>
                    <a:pt x="284214" y="2618453"/>
                  </a:cubicBezTo>
                  <a:cubicBezTo>
                    <a:pt x="377621" y="2482798"/>
                    <a:pt x="474714" y="2074709"/>
                    <a:pt x="560439" y="1638300"/>
                  </a:cubicBezTo>
                  <a:cubicBezTo>
                    <a:pt x="646164" y="1201891"/>
                    <a:pt x="722364" y="560387"/>
                    <a:pt x="798564" y="0"/>
                  </a:cubicBezTo>
                </a:path>
              </a:pathLst>
            </a:custGeom>
            <a:ln w="38100">
              <a:solidFill>
                <a:srgbClr val="3BA2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  <p:sp>
          <p:nvSpPr>
            <p:cNvPr id="79" name="Freihandform 49"/>
            <p:cNvSpPr/>
            <p:nvPr/>
          </p:nvSpPr>
          <p:spPr>
            <a:xfrm>
              <a:off x="1848386" y="3544584"/>
              <a:ext cx="2650733" cy="2321960"/>
            </a:xfrm>
            <a:custGeom>
              <a:avLst/>
              <a:gdLst>
                <a:gd name="connsiteX0" fmla="*/ 0 w 2650733"/>
                <a:gd name="connsiteY0" fmla="*/ 2321960 h 2321960"/>
                <a:gd name="connsiteX1" fmla="*/ 1849348 w 2650733"/>
                <a:gd name="connsiteY1" fmla="*/ 1541124 h 2321960"/>
                <a:gd name="connsiteX2" fmla="*/ 2650733 w 2650733"/>
                <a:gd name="connsiteY2" fmla="*/ 0 h 232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733" h="2321960">
                  <a:moveTo>
                    <a:pt x="0" y="2321960"/>
                  </a:moveTo>
                  <a:cubicBezTo>
                    <a:pt x="703779" y="2125038"/>
                    <a:pt x="1407559" y="1928117"/>
                    <a:pt x="1849348" y="1541124"/>
                  </a:cubicBezTo>
                  <a:cubicBezTo>
                    <a:pt x="2291137" y="1154131"/>
                    <a:pt x="2470935" y="577065"/>
                    <a:pt x="2650733" y="0"/>
                  </a:cubicBezTo>
                </a:path>
              </a:pathLst>
            </a:custGeom>
            <a:ln w="38100">
              <a:solidFill>
                <a:srgbClr val="3BA2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  <p:sp>
          <p:nvSpPr>
            <p:cNvPr id="80" name="Freihandform 51"/>
            <p:cNvSpPr/>
            <p:nvPr/>
          </p:nvSpPr>
          <p:spPr>
            <a:xfrm>
              <a:off x="4498642" y="2704887"/>
              <a:ext cx="1043195" cy="844461"/>
            </a:xfrm>
            <a:custGeom>
              <a:avLst/>
              <a:gdLst>
                <a:gd name="connsiteX0" fmla="*/ 0 w 1900719"/>
                <a:gd name="connsiteY0" fmla="*/ 934948 h 934948"/>
                <a:gd name="connsiteX1" fmla="*/ 462337 w 1900719"/>
                <a:gd name="connsiteY1" fmla="*/ 277402 h 934948"/>
                <a:gd name="connsiteX2" fmla="*/ 1900719 w 1900719"/>
                <a:gd name="connsiteY2" fmla="*/ 0 h 934948"/>
                <a:gd name="connsiteX0" fmla="*/ 0 w 1373550"/>
                <a:gd name="connsiteY0" fmla="*/ 868273 h 868273"/>
                <a:gd name="connsiteX1" fmla="*/ 462337 w 1373550"/>
                <a:gd name="connsiteY1" fmla="*/ 210727 h 868273"/>
                <a:gd name="connsiteX2" fmla="*/ 1373550 w 1373550"/>
                <a:gd name="connsiteY2" fmla="*/ 0 h 868273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360923 w 1047663"/>
                <a:gd name="connsiteY1" fmla="*/ 241145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360923 w 1047663"/>
                <a:gd name="connsiteY1" fmla="*/ 241145 h 839698"/>
                <a:gd name="connsiteX2" fmla="*/ 1047663 w 1047663"/>
                <a:gd name="connsiteY2" fmla="*/ 0 h 839698"/>
                <a:gd name="connsiteX0" fmla="*/ 0 w 1035295"/>
                <a:gd name="connsiteY0" fmla="*/ 792995 h 792995"/>
                <a:gd name="connsiteX1" fmla="*/ 348555 w 1035295"/>
                <a:gd name="connsiteY1" fmla="*/ 241145 h 792995"/>
                <a:gd name="connsiteX2" fmla="*/ 1035295 w 1035295"/>
                <a:gd name="connsiteY2" fmla="*/ 0 h 792995"/>
                <a:gd name="connsiteX0" fmla="*/ 0 w 1052610"/>
                <a:gd name="connsiteY0" fmla="*/ 839698 h 839698"/>
                <a:gd name="connsiteX1" fmla="*/ 365870 w 1052610"/>
                <a:gd name="connsiteY1" fmla="*/ 241145 h 839698"/>
                <a:gd name="connsiteX2" fmla="*/ 1052610 w 1052610"/>
                <a:gd name="connsiteY2" fmla="*/ 0 h 839698"/>
                <a:gd name="connsiteX0" fmla="*/ 0 w 1055018"/>
                <a:gd name="connsiteY0" fmla="*/ 844461 h 844461"/>
                <a:gd name="connsiteX1" fmla="*/ 368278 w 1055018"/>
                <a:gd name="connsiteY1" fmla="*/ 241145 h 844461"/>
                <a:gd name="connsiteX2" fmla="*/ 1055018 w 1055018"/>
                <a:gd name="connsiteY2" fmla="*/ 0 h 84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5018" h="844461">
                  <a:moveTo>
                    <a:pt x="0" y="844461"/>
                  </a:moveTo>
                  <a:cubicBezTo>
                    <a:pt x="72775" y="593600"/>
                    <a:pt x="193668" y="381095"/>
                    <a:pt x="368278" y="241145"/>
                  </a:cubicBezTo>
                  <a:cubicBezTo>
                    <a:pt x="537014" y="123932"/>
                    <a:pt x="762598" y="32213"/>
                    <a:pt x="1055018" y="0"/>
                  </a:cubicBezTo>
                </a:path>
              </a:pathLst>
            </a:custGeom>
            <a:ln w="38100">
              <a:solidFill>
                <a:srgbClr val="3BA2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2851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OpEx (“pay for use”)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" name="Gerade Verbindung mit Pfeil 15"/>
          <p:cNvCxnSpPr/>
          <p:nvPr/>
        </p:nvCxnSpPr>
        <p:spPr>
          <a:xfrm flipV="1">
            <a:off x="1402725" y="1763834"/>
            <a:ext cx="6000792" cy="4143404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60"/>
          <p:cNvSpPr txBox="1"/>
          <p:nvPr/>
        </p:nvSpPr>
        <p:spPr>
          <a:xfrm>
            <a:off x="3188675" y="5192858"/>
            <a:ext cx="1500198" cy="374571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  <a:latin typeface="Segoe Semibold"/>
              </a:rPr>
              <a:t>Actual</a:t>
            </a: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Segoe Semibold"/>
              </a:rPr>
              <a:t>Load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sp>
        <p:nvSpPr>
          <p:cNvPr id="5" name="Textfeld 34"/>
          <p:cNvSpPr txBox="1"/>
          <p:nvPr/>
        </p:nvSpPr>
        <p:spPr>
          <a:xfrm>
            <a:off x="4117369" y="1914777"/>
            <a:ext cx="1291936" cy="57888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400" dirty="0" smtClean="0">
                <a:solidFill>
                  <a:prstClr val="white"/>
                </a:solidFill>
              </a:rPr>
              <a:t>Allocated IT capacities</a:t>
            </a:r>
            <a:endParaRPr lang="de-DE" sz="1400" dirty="0">
              <a:solidFill>
                <a:prstClr val="white"/>
              </a:solidFill>
            </a:endParaRPr>
          </a:p>
        </p:txBody>
      </p:sp>
      <p:sp>
        <p:nvSpPr>
          <p:cNvPr id="6" name="Textfeld 24"/>
          <p:cNvSpPr txBox="1"/>
          <p:nvPr/>
        </p:nvSpPr>
        <p:spPr>
          <a:xfrm>
            <a:off x="-32" y="4593679"/>
            <a:ext cx="1293239" cy="789667"/>
          </a:xfrm>
          <a:prstGeom prst="roundRect">
            <a:avLst>
              <a:gd name="adj" fmla="val 10381"/>
            </a:avLst>
          </a:prstGeom>
          <a:noFill/>
          <a:ln w="6350">
            <a:noFill/>
          </a:ln>
        </p:spPr>
        <p:txBody>
          <a:bodyPr wrap="square" lIns="0" rIns="0" rtlCol="0" anchor="ctr" anchorCtr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Reduction </a:t>
            </a:r>
            <a:br>
              <a:rPr lang="de-DE" sz="1600" dirty="0" smtClean="0">
                <a:solidFill>
                  <a:schemeClr val="bg1"/>
                </a:solidFill>
                <a:latin typeface="Segoe Semibold"/>
              </a:rPr>
            </a:b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of initial investments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sp>
        <p:nvSpPr>
          <p:cNvPr id="7" name="Textfeld 25"/>
          <p:cNvSpPr txBox="1"/>
          <p:nvPr/>
        </p:nvSpPr>
        <p:spPr>
          <a:xfrm>
            <a:off x="1867949" y="3764098"/>
            <a:ext cx="1355568" cy="584557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Reduction of overcapacity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cxnSp>
        <p:nvCxnSpPr>
          <p:cNvPr id="8" name="Gerade Verbindung mit Pfeil 26"/>
          <p:cNvCxnSpPr>
            <a:stCxn id="7" idx="2"/>
          </p:cNvCxnSpPr>
          <p:nvPr/>
        </p:nvCxnSpPr>
        <p:spPr>
          <a:xfrm>
            <a:off x="2545733" y="4348655"/>
            <a:ext cx="571505" cy="558448"/>
          </a:xfrm>
          <a:prstGeom prst="straightConnector1">
            <a:avLst/>
          </a:prstGeom>
          <a:ln w="127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28"/>
          <p:cNvSpPr txBox="1"/>
          <p:nvPr/>
        </p:nvSpPr>
        <p:spPr>
          <a:xfrm>
            <a:off x="1774519" y="2608948"/>
            <a:ext cx="2038050" cy="374571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No undercapacity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cxnSp>
        <p:nvCxnSpPr>
          <p:cNvPr id="10" name="Gerade Verbindung mit Pfeil 30"/>
          <p:cNvCxnSpPr>
            <a:stCxn id="9" idx="2"/>
          </p:cNvCxnSpPr>
          <p:nvPr/>
        </p:nvCxnSpPr>
        <p:spPr>
          <a:xfrm rot="16200000" flipH="1">
            <a:off x="3172324" y="2604739"/>
            <a:ext cx="423388" cy="1180948"/>
          </a:xfrm>
          <a:prstGeom prst="straightConnector1">
            <a:avLst/>
          </a:prstGeom>
          <a:ln w="127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33"/>
          <p:cNvSpPr txBox="1"/>
          <p:nvPr/>
        </p:nvSpPr>
        <p:spPr>
          <a:xfrm>
            <a:off x="6870842" y="3800694"/>
            <a:ext cx="1397287" cy="1250985"/>
          </a:xfrm>
          <a:prstGeom prst="roundRect">
            <a:avLst>
              <a:gd name="adj" fmla="val 9854"/>
            </a:avLst>
          </a:prstGeom>
          <a:noFill/>
          <a:ln w="6350">
            <a:noFill/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Possible reduction of IT-capacities in case of reduced load</a:t>
            </a:r>
            <a:endParaRPr lang="de-DE" sz="1600" dirty="0">
              <a:solidFill>
                <a:schemeClr val="bg1"/>
              </a:solidFill>
              <a:latin typeface="Segoe Semibold"/>
            </a:endParaRPr>
          </a:p>
        </p:txBody>
      </p:sp>
      <p:cxnSp>
        <p:nvCxnSpPr>
          <p:cNvPr id="12" name="Gerade Verbindung mit Pfeil 35"/>
          <p:cNvCxnSpPr>
            <a:stCxn id="11" idx="0"/>
          </p:cNvCxnSpPr>
          <p:nvPr/>
        </p:nvCxnSpPr>
        <p:spPr>
          <a:xfrm rot="16200000" flipV="1">
            <a:off x="6360917" y="2592125"/>
            <a:ext cx="822410" cy="1594728"/>
          </a:xfrm>
          <a:prstGeom prst="straightConnector1">
            <a:avLst/>
          </a:prstGeom>
          <a:ln w="127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36"/>
          <p:cNvCxnSpPr>
            <a:stCxn id="6" idx="2"/>
          </p:cNvCxnSpPr>
          <p:nvPr/>
        </p:nvCxnSpPr>
        <p:spPr>
          <a:xfrm>
            <a:off x="646588" y="5383346"/>
            <a:ext cx="646619" cy="333336"/>
          </a:xfrm>
          <a:prstGeom prst="straightConnector1">
            <a:avLst/>
          </a:prstGeom>
          <a:ln w="1905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53"/>
          <p:cNvGrpSpPr/>
          <p:nvPr/>
        </p:nvGrpSpPr>
        <p:grpSpPr>
          <a:xfrm>
            <a:off x="1393755" y="2021021"/>
            <a:ext cx="5514440" cy="3894869"/>
            <a:chOff x="1848386" y="1971675"/>
            <a:chExt cx="5514440" cy="3894869"/>
          </a:xfrm>
        </p:grpSpPr>
        <p:sp>
          <p:nvSpPr>
            <p:cNvPr id="15" name="Freihandform 45"/>
            <p:cNvSpPr/>
            <p:nvPr/>
          </p:nvSpPr>
          <p:spPr>
            <a:xfrm>
              <a:off x="5534026" y="2674936"/>
              <a:ext cx="1032695" cy="1755723"/>
            </a:xfrm>
            <a:custGeom>
              <a:avLst/>
              <a:gdLst>
                <a:gd name="connsiteX0" fmla="*/ 0 w 1133475"/>
                <a:gd name="connsiteY0" fmla="*/ 30162 h 2239962"/>
                <a:gd name="connsiteX1" fmla="*/ 600075 w 1133475"/>
                <a:gd name="connsiteY1" fmla="*/ 153987 h 2239962"/>
                <a:gd name="connsiteX2" fmla="*/ 914400 w 1133475"/>
                <a:gd name="connsiteY2" fmla="*/ 954087 h 2239962"/>
                <a:gd name="connsiteX3" fmla="*/ 1133475 w 1133475"/>
                <a:gd name="connsiteY3" fmla="*/ 2239962 h 2239962"/>
                <a:gd name="connsiteX4" fmla="*/ 1133475 w 1133475"/>
                <a:gd name="connsiteY4" fmla="*/ 2239962 h 2239962"/>
                <a:gd name="connsiteX0" fmla="*/ 0 w 1188730"/>
                <a:gd name="connsiteY0" fmla="*/ 30162 h 2429694"/>
                <a:gd name="connsiteX1" fmla="*/ 600075 w 1188730"/>
                <a:gd name="connsiteY1" fmla="*/ 153987 h 2429694"/>
                <a:gd name="connsiteX2" fmla="*/ 914400 w 1188730"/>
                <a:gd name="connsiteY2" fmla="*/ 954087 h 2429694"/>
                <a:gd name="connsiteX3" fmla="*/ 1133475 w 1188730"/>
                <a:gd name="connsiteY3" fmla="*/ 2239962 h 2429694"/>
                <a:gd name="connsiteX4" fmla="*/ 582869 w 1188730"/>
                <a:gd name="connsiteY4" fmla="*/ 2092478 h 2429694"/>
                <a:gd name="connsiteX0" fmla="*/ 0 w 1087950"/>
                <a:gd name="connsiteY0" fmla="*/ 30162 h 2141639"/>
                <a:gd name="connsiteX1" fmla="*/ 600075 w 1087950"/>
                <a:gd name="connsiteY1" fmla="*/ 153987 h 2141639"/>
                <a:gd name="connsiteX2" fmla="*/ 914400 w 1087950"/>
                <a:gd name="connsiteY2" fmla="*/ 954087 h 2141639"/>
                <a:gd name="connsiteX3" fmla="*/ 1032695 w 1087950"/>
                <a:gd name="connsiteY3" fmla="*/ 1755723 h 2141639"/>
                <a:gd name="connsiteX4" fmla="*/ 582869 w 1087950"/>
                <a:gd name="connsiteY4" fmla="*/ 2092478 h 2141639"/>
                <a:gd name="connsiteX0" fmla="*/ 0 w 1087950"/>
                <a:gd name="connsiteY0" fmla="*/ 30162 h 2092478"/>
                <a:gd name="connsiteX1" fmla="*/ 600075 w 1087950"/>
                <a:gd name="connsiteY1" fmla="*/ 153987 h 2092478"/>
                <a:gd name="connsiteX2" fmla="*/ 914400 w 1087950"/>
                <a:gd name="connsiteY2" fmla="*/ 954087 h 2092478"/>
                <a:gd name="connsiteX3" fmla="*/ 1032695 w 1087950"/>
                <a:gd name="connsiteY3" fmla="*/ 1755723 h 2092478"/>
                <a:gd name="connsiteX4" fmla="*/ 582869 w 1087950"/>
                <a:gd name="connsiteY4" fmla="*/ 2092478 h 2092478"/>
                <a:gd name="connsiteX0" fmla="*/ 0 w 1140030"/>
                <a:gd name="connsiteY0" fmla="*/ 30162 h 2185884"/>
                <a:gd name="connsiteX1" fmla="*/ 600075 w 1140030"/>
                <a:gd name="connsiteY1" fmla="*/ 153987 h 2185884"/>
                <a:gd name="connsiteX2" fmla="*/ 914400 w 1140030"/>
                <a:gd name="connsiteY2" fmla="*/ 954087 h 2185884"/>
                <a:gd name="connsiteX3" fmla="*/ 1032695 w 1140030"/>
                <a:gd name="connsiteY3" fmla="*/ 1755723 h 2185884"/>
                <a:gd name="connsiteX4" fmla="*/ 1072024 w 1140030"/>
                <a:gd name="connsiteY4" fmla="*/ 2185884 h 2185884"/>
                <a:gd name="connsiteX0" fmla="*/ 0 w 1072024"/>
                <a:gd name="connsiteY0" fmla="*/ 30162 h 2185884"/>
                <a:gd name="connsiteX1" fmla="*/ 600075 w 1072024"/>
                <a:gd name="connsiteY1" fmla="*/ 153987 h 2185884"/>
                <a:gd name="connsiteX2" fmla="*/ 914400 w 1072024"/>
                <a:gd name="connsiteY2" fmla="*/ 954087 h 2185884"/>
                <a:gd name="connsiteX3" fmla="*/ 1032695 w 1072024"/>
                <a:gd name="connsiteY3" fmla="*/ 1755723 h 2185884"/>
                <a:gd name="connsiteX4" fmla="*/ 1072024 w 1072024"/>
                <a:gd name="connsiteY4" fmla="*/ 2185884 h 2185884"/>
                <a:gd name="connsiteX0" fmla="*/ 0 w 1054459"/>
                <a:gd name="connsiteY0" fmla="*/ 30162 h 1906945"/>
                <a:gd name="connsiteX1" fmla="*/ 600075 w 1054459"/>
                <a:gd name="connsiteY1" fmla="*/ 153987 h 1906945"/>
                <a:gd name="connsiteX2" fmla="*/ 914400 w 1054459"/>
                <a:gd name="connsiteY2" fmla="*/ 954087 h 1906945"/>
                <a:gd name="connsiteX3" fmla="*/ 1032695 w 1054459"/>
                <a:gd name="connsiteY3" fmla="*/ 1755723 h 1906945"/>
                <a:gd name="connsiteX4" fmla="*/ 1044985 w 1054459"/>
                <a:gd name="connsiteY4" fmla="*/ 1861420 h 1906945"/>
                <a:gd name="connsiteX0" fmla="*/ 0 w 1032695"/>
                <a:gd name="connsiteY0" fmla="*/ 30162 h 1755723"/>
                <a:gd name="connsiteX1" fmla="*/ 600075 w 1032695"/>
                <a:gd name="connsiteY1" fmla="*/ 153987 h 1755723"/>
                <a:gd name="connsiteX2" fmla="*/ 914400 w 1032695"/>
                <a:gd name="connsiteY2" fmla="*/ 954087 h 1755723"/>
                <a:gd name="connsiteX3" fmla="*/ 1032695 w 1032695"/>
                <a:gd name="connsiteY3" fmla="*/ 1755723 h 175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2695" h="1755723">
                  <a:moveTo>
                    <a:pt x="0" y="30162"/>
                  </a:moveTo>
                  <a:cubicBezTo>
                    <a:pt x="223837" y="15081"/>
                    <a:pt x="447675" y="0"/>
                    <a:pt x="600075" y="153987"/>
                  </a:cubicBezTo>
                  <a:cubicBezTo>
                    <a:pt x="752475" y="307975"/>
                    <a:pt x="842297" y="687131"/>
                    <a:pt x="914400" y="954087"/>
                  </a:cubicBezTo>
                  <a:cubicBezTo>
                    <a:pt x="986503" y="1221043"/>
                    <a:pt x="1010931" y="1604501"/>
                    <a:pt x="1032695" y="1755723"/>
                  </a:cubicBezTo>
                </a:path>
              </a:pathLst>
            </a:custGeom>
            <a:ln w="38100">
              <a:solidFill>
                <a:srgbClr val="3BA2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  <p:sp>
          <p:nvSpPr>
            <p:cNvPr id="16" name="Freihandform 46"/>
            <p:cNvSpPr/>
            <p:nvPr/>
          </p:nvSpPr>
          <p:spPr>
            <a:xfrm>
              <a:off x="6564262" y="1971675"/>
              <a:ext cx="798564" cy="2754108"/>
            </a:xfrm>
            <a:custGeom>
              <a:avLst/>
              <a:gdLst>
                <a:gd name="connsiteX0" fmla="*/ 0 w 695325"/>
                <a:gd name="connsiteY0" fmla="*/ 2924175 h 3319463"/>
                <a:gd name="connsiteX1" fmla="*/ 180975 w 695325"/>
                <a:gd name="connsiteY1" fmla="*/ 3105150 h 3319463"/>
                <a:gd name="connsiteX2" fmla="*/ 457200 w 695325"/>
                <a:gd name="connsiteY2" fmla="*/ 1638300 h 3319463"/>
                <a:gd name="connsiteX3" fmla="*/ 695325 w 695325"/>
                <a:gd name="connsiteY3" fmla="*/ 0 h 3319463"/>
                <a:gd name="connsiteX0" fmla="*/ 0 w 793647"/>
                <a:gd name="connsiteY0" fmla="*/ 2459601 h 3242033"/>
                <a:gd name="connsiteX1" fmla="*/ 279297 w 793647"/>
                <a:gd name="connsiteY1" fmla="*/ 3105150 h 3242033"/>
                <a:gd name="connsiteX2" fmla="*/ 555522 w 793647"/>
                <a:gd name="connsiteY2" fmla="*/ 1638300 h 3242033"/>
                <a:gd name="connsiteX3" fmla="*/ 793647 w 793647"/>
                <a:gd name="connsiteY3" fmla="*/ 0 h 3242033"/>
                <a:gd name="connsiteX0" fmla="*/ 0 w 793647"/>
                <a:gd name="connsiteY0" fmla="*/ 2459601 h 3242033"/>
                <a:gd name="connsiteX1" fmla="*/ 279297 w 793647"/>
                <a:gd name="connsiteY1" fmla="*/ 3105150 h 3242033"/>
                <a:gd name="connsiteX2" fmla="*/ 555522 w 793647"/>
                <a:gd name="connsiteY2" fmla="*/ 1638300 h 3242033"/>
                <a:gd name="connsiteX3" fmla="*/ 793647 w 793647"/>
                <a:gd name="connsiteY3" fmla="*/ 0 h 3242033"/>
                <a:gd name="connsiteX0" fmla="*/ 0 w 793647"/>
                <a:gd name="connsiteY0" fmla="*/ 2459601 h 2755336"/>
                <a:gd name="connsiteX1" fmla="*/ 279297 w 793647"/>
                <a:gd name="connsiteY1" fmla="*/ 2618453 h 2755336"/>
                <a:gd name="connsiteX2" fmla="*/ 555522 w 793647"/>
                <a:gd name="connsiteY2" fmla="*/ 1638300 h 2755336"/>
                <a:gd name="connsiteX3" fmla="*/ 793647 w 793647"/>
                <a:gd name="connsiteY3" fmla="*/ 0 h 2755336"/>
                <a:gd name="connsiteX0" fmla="*/ 0 w 796105"/>
                <a:gd name="connsiteY0" fmla="*/ 2462059 h 2755746"/>
                <a:gd name="connsiteX1" fmla="*/ 281755 w 796105"/>
                <a:gd name="connsiteY1" fmla="*/ 2618453 h 2755746"/>
                <a:gd name="connsiteX2" fmla="*/ 557980 w 796105"/>
                <a:gd name="connsiteY2" fmla="*/ 1638300 h 2755746"/>
                <a:gd name="connsiteX3" fmla="*/ 796105 w 796105"/>
                <a:gd name="connsiteY3" fmla="*/ 0 h 2755746"/>
                <a:gd name="connsiteX0" fmla="*/ 0 w 796105"/>
                <a:gd name="connsiteY0" fmla="*/ 2462059 h 2755746"/>
                <a:gd name="connsiteX1" fmla="*/ 281755 w 796105"/>
                <a:gd name="connsiteY1" fmla="*/ 2618453 h 2755746"/>
                <a:gd name="connsiteX2" fmla="*/ 557980 w 796105"/>
                <a:gd name="connsiteY2" fmla="*/ 1638300 h 2755746"/>
                <a:gd name="connsiteX3" fmla="*/ 796105 w 796105"/>
                <a:gd name="connsiteY3" fmla="*/ 0 h 2755746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564" h="2754108">
                  <a:moveTo>
                    <a:pt x="0" y="2452227"/>
                  </a:moveTo>
                  <a:cubicBezTo>
                    <a:pt x="30573" y="2708712"/>
                    <a:pt x="190807" y="2754108"/>
                    <a:pt x="284214" y="2618453"/>
                  </a:cubicBezTo>
                  <a:cubicBezTo>
                    <a:pt x="377621" y="2482798"/>
                    <a:pt x="474714" y="2074709"/>
                    <a:pt x="560439" y="1638300"/>
                  </a:cubicBezTo>
                  <a:cubicBezTo>
                    <a:pt x="646164" y="1201891"/>
                    <a:pt x="722364" y="560387"/>
                    <a:pt x="798564" y="0"/>
                  </a:cubicBezTo>
                </a:path>
              </a:pathLst>
            </a:custGeom>
            <a:ln w="38100">
              <a:solidFill>
                <a:srgbClr val="3BA2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  <p:sp>
          <p:nvSpPr>
            <p:cNvPr id="17" name="Freihandform 49"/>
            <p:cNvSpPr/>
            <p:nvPr/>
          </p:nvSpPr>
          <p:spPr>
            <a:xfrm>
              <a:off x="1848386" y="3544584"/>
              <a:ext cx="2650733" cy="2321960"/>
            </a:xfrm>
            <a:custGeom>
              <a:avLst/>
              <a:gdLst>
                <a:gd name="connsiteX0" fmla="*/ 0 w 2650733"/>
                <a:gd name="connsiteY0" fmla="*/ 2321960 h 2321960"/>
                <a:gd name="connsiteX1" fmla="*/ 1849348 w 2650733"/>
                <a:gd name="connsiteY1" fmla="*/ 1541124 h 2321960"/>
                <a:gd name="connsiteX2" fmla="*/ 2650733 w 2650733"/>
                <a:gd name="connsiteY2" fmla="*/ 0 h 232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733" h="2321960">
                  <a:moveTo>
                    <a:pt x="0" y="2321960"/>
                  </a:moveTo>
                  <a:cubicBezTo>
                    <a:pt x="703779" y="2125038"/>
                    <a:pt x="1407559" y="1928117"/>
                    <a:pt x="1849348" y="1541124"/>
                  </a:cubicBezTo>
                  <a:cubicBezTo>
                    <a:pt x="2291137" y="1154131"/>
                    <a:pt x="2470935" y="577065"/>
                    <a:pt x="2650733" y="0"/>
                  </a:cubicBezTo>
                </a:path>
              </a:pathLst>
            </a:custGeom>
            <a:ln w="38100">
              <a:solidFill>
                <a:srgbClr val="3BA2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  <p:sp>
          <p:nvSpPr>
            <p:cNvPr id="18" name="Freihandform 51"/>
            <p:cNvSpPr/>
            <p:nvPr/>
          </p:nvSpPr>
          <p:spPr>
            <a:xfrm>
              <a:off x="4498642" y="2704887"/>
              <a:ext cx="1043195" cy="844461"/>
            </a:xfrm>
            <a:custGeom>
              <a:avLst/>
              <a:gdLst>
                <a:gd name="connsiteX0" fmla="*/ 0 w 1900719"/>
                <a:gd name="connsiteY0" fmla="*/ 934948 h 934948"/>
                <a:gd name="connsiteX1" fmla="*/ 462337 w 1900719"/>
                <a:gd name="connsiteY1" fmla="*/ 277402 h 934948"/>
                <a:gd name="connsiteX2" fmla="*/ 1900719 w 1900719"/>
                <a:gd name="connsiteY2" fmla="*/ 0 h 934948"/>
                <a:gd name="connsiteX0" fmla="*/ 0 w 1373550"/>
                <a:gd name="connsiteY0" fmla="*/ 868273 h 868273"/>
                <a:gd name="connsiteX1" fmla="*/ 462337 w 1373550"/>
                <a:gd name="connsiteY1" fmla="*/ 210727 h 868273"/>
                <a:gd name="connsiteX2" fmla="*/ 1373550 w 1373550"/>
                <a:gd name="connsiteY2" fmla="*/ 0 h 868273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360923 w 1047663"/>
                <a:gd name="connsiteY1" fmla="*/ 241145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360923 w 1047663"/>
                <a:gd name="connsiteY1" fmla="*/ 241145 h 839698"/>
                <a:gd name="connsiteX2" fmla="*/ 1047663 w 1047663"/>
                <a:gd name="connsiteY2" fmla="*/ 0 h 839698"/>
                <a:gd name="connsiteX0" fmla="*/ 0 w 1035295"/>
                <a:gd name="connsiteY0" fmla="*/ 792995 h 792995"/>
                <a:gd name="connsiteX1" fmla="*/ 348555 w 1035295"/>
                <a:gd name="connsiteY1" fmla="*/ 241145 h 792995"/>
                <a:gd name="connsiteX2" fmla="*/ 1035295 w 1035295"/>
                <a:gd name="connsiteY2" fmla="*/ 0 h 792995"/>
                <a:gd name="connsiteX0" fmla="*/ 0 w 1052610"/>
                <a:gd name="connsiteY0" fmla="*/ 839698 h 839698"/>
                <a:gd name="connsiteX1" fmla="*/ 365870 w 1052610"/>
                <a:gd name="connsiteY1" fmla="*/ 241145 h 839698"/>
                <a:gd name="connsiteX2" fmla="*/ 1052610 w 1052610"/>
                <a:gd name="connsiteY2" fmla="*/ 0 h 839698"/>
                <a:gd name="connsiteX0" fmla="*/ 0 w 1055018"/>
                <a:gd name="connsiteY0" fmla="*/ 844461 h 844461"/>
                <a:gd name="connsiteX1" fmla="*/ 368278 w 1055018"/>
                <a:gd name="connsiteY1" fmla="*/ 241145 h 844461"/>
                <a:gd name="connsiteX2" fmla="*/ 1055018 w 1055018"/>
                <a:gd name="connsiteY2" fmla="*/ 0 h 84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5018" h="844461">
                  <a:moveTo>
                    <a:pt x="0" y="844461"/>
                  </a:moveTo>
                  <a:cubicBezTo>
                    <a:pt x="72775" y="593600"/>
                    <a:pt x="193668" y="381095"/>
                    <a:pt x="368278" y="241145"/>
                  </a:cubicBezTo>
                  <a:cubicBezTo>
                    <a:pt x="537014" y="123932"/>
                    <a:pt x="762598" y="32213"/>
                    <a:pt x="1055018" y="0"/>
                  </a:cubicBezTo>
                </a:path>
              </a:pathLst>
            </a:custGeom>
            <a:ln w="38100">
              <a:solidFill>
                <a:srgbClr val="3BA2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</p:grpSp>
      <p:grpSp>
        <p:nvGrpSpPr>
          <p:cNvPr id="19" name="Gruppieren 54"/>
          <p:cNvGrpSpPr/>
          <p:nvPr/>
        </p:nvGrpSpPr>
        <p:grpSpPr>
          <a:xfrm>
            <a:off x="1402725" y="1835272"/>
            <a:ext cx="5514440" cy="3894869"/>
            <a:chOff x="1848386" y="1971675"/>
            <a:chExt cx="5514440" cy="3894869"/>
          </a:xfrm>
        </p:grpSpPr>
        <p:sp>
          <p:nvSpPr>
            <p:cNvPr id="20" name="Freihandform 55"/>
            <p:cNvSpPr/>
            <p:nvPr/>
          </p:nvSpPr>
          <p:spPr>
            <a:xfrm>
              <a:off x="5534026" y="2674936"/>
              <a:ext cx="1032695" cy="1755723"/>
            </a:xfrm>
            <a:custGeom>
              <a:avLst/>
              <a:gdLst>
                <a:gd name="connsiteX0" fmla="*/ 0 w 1133475"/>
                <a:gd name="connsiteY0" fmla="*/ 30162 h 2239962"/>
                <a:gd name="connsiteX1" fmla="*/ 600075 w 1133475"/>
                <a:gd name="connsiteY1" fmla="*/ 153987 h 2239962"/>
                <a:gd name="connsiteX2" fmla="*/ 914400 w 1133475"/>
                <a:gd name="connsiteY2" fmla="*/ 954087 h 2239962"/>
                <a:gd name="connsiteX3" fmla="*/ 1133475 w 1133475"/>
                <a:gd name="connsiteY3" fmla="*/ 2239962 h 2239962"/>
                <a:gd name="connsiteX4" fmla="*/ 1133475 w 1133475"/>
                <a:gd name="connsiteY4" fmla="*/ 2239962 h 2239962"/>
                <a:gd name="connsiteX0" fmla="*/ 0 w 1188730"/>
                <a:gd name="connsiteY0" fmla="*/ 30162 h 2429694"/>
                <a:gd name="connsiteX1" fmla="*/ 600075 w 1188730"/>
                <a:gd name="connsiteY1" fmla="*/ 153987 h 2429694"/>
                <a:gd name="connsiteX2" fmla="*/ 914400 w 1188730"/>
                <a:gd name="connsiteY2" fmla="*/ 954087 h 2429694"/>
                <a:gd name="connsiteX3" fmla="*/ 1133475 w 1188730"/>
                <a:gd name="connsiteY3" fmla="*/ 2239962 h 2429694"/>
                <a:gd name="connsiteX4" fmla="*/ 582869 w 1188730"/>
                <a:gd name="connsiteY4" fmla="*/ 2092478 h 2429694"/>
                <a:gd name="connsiteX0" fmla="*/ 0 w 1087950"/>
                <a:gd name="connsiteY0" fmla="*/ 30162 h 2141639"/>
                <a:gd name="connsiteX1" fmla="*/ 600075 w 1087950"/>
                <a:gd name="connsiteY1" fmla="*/ 153987 h 2141639"/>
                <a:gd name="connsiteX2" fmla="*/ 914400 w 1087950"/>
                <a:gd name="connsiteY2" fmla="*/ 954087 h 2141639"/>
                <a:gd name="connsiteX3" fmla="*/ 1032695 w 1087950"/>
                <a:gd name="connsiteY3" fmla="*/ 1755723 h 2141639"/>
                <a:gd name="connsiteX4" fmla="*/ 582869 w 1087950"/>
                <a:gd name="connsiteY4" fmla="*/ 2092478 h 2141639"/>
                <a:gd name="connsiteX0" fmla="*/ 0 w 1087950"/>
                <a:gd name="connsiteY0" fmla="*/ 30162 h 2092478"/>
                <a:gd name="connsiteX1" fmla="*/ 600075 w 1087950"/>
                <a:gd name="connsiteY1" fmla="*/ 153987 h 2092478"/>
                <a:gd name="connsiteX2" fmla="*/ 914400 w 1087950"/>
                <a:gd name="connsiteY2" fmla="*/ 954087 h 2092478"/>
                <a:gd name="connsiteX3" fmla="*/ 1032695 w 1087950"/>
                <a:gd name="connsiteY3" fmla="*/ 1755723 h 2092478"/>
                <a:gd name="connsiteX4" fmla="*/ 582869 w 1087950"/>
                <a:gd name="connsiteY4" fmla="*/ 2092478 h 2092478"/>
                <a:gd name="connsiteX0" fmla="*/ 0 w 1140030"/>
                <a:gd name="connsiteY0" fmla="*/ 30162 h 2185884"/>
                <a:gd name="connsiteX1" fmla="*/ 600075 w 1140030"/>
                <a:gd name="connsiteY1" fmla="*/ 153987 h 2185884"/>
                <a:gd name="connsiteX2" fmla="*/ 914400 w 1140030"/>
                <a:gd name="connsiteY2" fmla="*/ 954087 h 2185884"/>
                <a:gd name="connsiteX3" fmla="*/ 1032695 w 1140030"/>
                <a:gd name="connsiteY3" fmla="*/ 1755723 h 2185884"/>
                <a:gd name="connsiteX4" fmla="*/ 1072024 w 1140030"/>
                <a:gd name="connsiteY4" fmla="*/ 2185884 h 2185884"/>
                <a:gd name="connsiteX0" fmla="*/ 0 w 1072024"/>
                <a:gd name="connsiteY0" fmla="*/ 30162 h 2185884"/>
                <a:gd name="connsiteX1" fmla="*/ 600075 w 1072024"/>
                <a:gd name="connsiteY1" fmla="*/ 153987 h 2185884"/>
                <a:gd name="connsiteX2" fmla="*/ 914400 w 1072024"/>
                <a:gd name="connsiteY2" fmla="*/ 954087 h 2185884"/>
                <a:gd name="connsiteX3" fmla="*/ 1032695 w 1072024"/>
                <a:gd name="connsiteY3" fmla="*/ 1755723 h 2185884"/>
                <a:gd name="connsiteX4" fmla="*/ 1072024 w 1072024"/>
                <a:gd name="connsiteY4" fmla="*/ 2185884 h 2185884"/>
                <a:gd name="connsiteX0" fmla="*/ 0 w 1054459"/>
                <a:gd name="connsiteY0" fmla="*/ 30162 h 1906945"/>
                <a:gd name="connsiteX1" fmla="*/ 600075 w 1054459"/>
                <a:gd name="connsiteY1" fmla="*/ 153987 h 1906945"/>
                <a:gd name="connsiteX2" fmla="*/ 914400 w 1054459"/>
                <a:gd name="connsiteY2" fmla="*/ 954087 h 1906945"/>
                <a:gd name="connsiteX3" fmla="*/ 1032695 w 1054459"/>
                <a:gd name="connsiteY3" fmla="*/ 1755723 h 1906945"/>
                <a:gd name="connsiteX4" fmla="*/ 1044985 w 1054459"/>
                <a:gd name="connsiteY4" fmla="*/ 1861420 h 1906945"/>
                <a:gd name="connsiteX0" fmla="*/ 0 w 1032695"/>
                <a:gd name="connsiteY0" fmla="*/ 30162 h 1755723"/>
                <a:gd name="connsiteX1" fmla="*/ 600075 w 1032695"/>
                <a:gd name="connsiteY1" fmla="*/ 153987 h 1755723"/>
                <a:gd name="connsiteX2" fmla="*/ 914400 w 1032695"/>
                <a:gd name="connsiteY2" fmla="*/ 954087 h 1755723"/>
                <a:gd name="connsiteX3" fmla="*/ 1032695 w 1032695"/>
                <a:gd name="connsiteY3" fmla="*/ 1755723 h 175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2695" h="1755723">
                  <a:moveTo>
                    <a:pt x="0" y="30162"/>
                  </a:moveTo>
                  <a:cubicBezTo>
                    <a:pt x="223837" y="15081"/>
                    <a:pt x="447675" y="0"/>
                    <a:pt x="600075" y="153987"/>
                  </a:cubicBezTo>
                  <a:cubicBezTo>
                    <a:pt x="752475" y="307975"/>
                    <a:pt x="842297" y="687131"/>
                    <a:pt x="914400" y="954087"/>
                  </a:cubicBezTo>
                  <a:cubicBezTo>
                    <a:pt x="986503" y="1221043"/>
                    <a:pt x="1010931" y="1604501"/>
                    <a:pt x="1032695" y="1755723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  <p:sp>
          <p:nvSpPr>
            <p:cNvPr id="21" name="Freihandform 56"/>
            <p:cNvSpPr/>
            <p:nvPr/>
          </p:nvSpPr>
          <p:spPr>
            <a:xfrm>
              <a:off x="6564262" y="1971675"/>
              <a:ext cx="798564" cy="2754108"/>
            </a:xfrm>
            <a:custGeom>
              <a:avLst/>
              <a:gdLst>
                <a:gd name="connsiteX0" fmla="*/ 0 w 695325"/>
                <a:gd name="connsiteY0" fmla="*/ 2924175 h 3319463"/>
                <a:gd name="connsiteX1" fmla="*/ 180975 w 695325"/>
                <a:gd name="connsiteY1" fmla="*/ 3105150 h 3319463"/>
                <a:gd name="connsiteX2" fmla="*/ 457200 w 695325"/>
                <a:gd name="connsiteY2" fmla="*/ 1638300 h 3319463"/>
                <a:gd name="connsiteX3" fmla="*/ 695325 w 695325"/>
                <a:gd name="connsiteY3" fmla="*/ 0 h 3319463"/>
                <a:gd name="connsiteX0" fmla="*/ 0 w 793647"/>
                <a:gd name="connsiteY0" fmla="*/ 2459601 h 3242033"/>
                <a:gd name="connsiteX1" fmla="*/ 279297 w 793647"/>
                <a:gd name="connsiteY1" fmla="*/ 3105150 h 3242033"/>
                <a:gd name="connsiteX2" fmla="*/ 555522 w 793647"/>
                <a:gd name="connsiteY2" fmla="*/ 1638300 h 3242033"/>
                <a:gd name="connsiteX3" fmla="*/ 793647 w 793647"/>
                <a:gd name="connsiteY3" fmla="*/ 0 h 3242033"/>
                <a:gd name="connsiteX0" fmla="*/ 0 w 793647"/>
                <a:gd name="connsiteY0" fmla="*/ 2459601 h 3242033"/>
                <a:gd name="connsiteX1" fmla="*/ 279297 w 793647"/>
                <a:gd name="connsiteY1" fmla="*/ 3105150 h 3242033"/>
                <a:gd name="connsiteX2" fmla="*/ 555522 w 793647"/>
                <a:gd name="connsiteY2" fmla="*/ 1638300 h 3242033"/>
                <a:gd name="connsiteX3" fmla="*/ 793647 w 793647"/>
                <a:gd name="connsiteY3" fmla="*/ 0 h 3242033"/>
                <a:gd name="connsiteX0" fmla="*/ 0 w 793647"/>
                <a:gd name="connsiteY0" fmla="*/ 2459601 h 2755336"/>
                <a:gd name="connsiteX1" fmla="*/ 279297 w 793647"/>
                <a:gd name="connsiteY1" fmla="*/ 2618453 h 2755336"/>
                <a:gd name="connsiteX2" fmla="*/ 555522 w 793647"/>
                <a:gd name="connsiteY2" fmla="*/ 1638300 h 2755336"/>
                <a:gd name="connsiteX3" fmla="*/ 793647 w 793647"/>
                <a:gd name="connsiteY3" fmla="*/ 0 h 2755336"/>
                <a:gd name="connsiteX0" fmla="*/ 0 w 796105"/>
                <a:gd name="connsiteY0" fmla="*/ 2462059 h 2755746"/>
                <a:gd name="connsiteX1" fmla="*/ 281755 w 796105"/>
                <a:gd name="connsiteY1" fmla="*/ 2618453 h 2755746"/>
                <a:gd name="connsiteX2" fmla="*/ 557980 w 796105"/>
                <a:gd name="connsiteY2" fmla="*/ 1638300 h 2755746"/>
                <a:gd name="connsiteX3" fmla="*/ 796105 w 796105"/>
                <a:gd name="connsiteY3" fmla="*/ 0 h 2755746"/>
                <a:gd name="connsiteX0" fmla="*/ 0 w 796105"/>
                <a:gd name="connsiteY0" fmla="*/ 2462059 h 2755746"/>
                <a:gd name="connsiteX1" fmla="*/ 281755 w 796105"/>
                <a:gd name="connsiteY1" fmla="*/ 2618453 h 2755746"/>
                <a:gd name="connsiteX2" fmla="*/ 557980 w 796105"/>
                <a:gd name="connsiteY2" fmla="*/ 1638300 h 2755746"/>
                <a:gd name="connsiteX3" fmla="*/ 796105 w 796105"/>
                <a:gd name="connsiteY3" fmla="*/ 0 h 2755746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  <a:gd name="connsiteX0" fmla="*/ 0 w 798564"/>
                <a:gd name="connsiteY0" fmla="*/ 2452227 h 2754108"/>
                <a:gd name="connsiteX1" fmla="*/ 284214 w 798564"/>
                <a:gd name="connsiteY1" fmla="*/ 2618453 h 2754108"/>
                <a:gd name="connsiteX2" fmla="*/ 560439 w 798564"/>
                <a:gd name="connsiteY2" fmla="*/ 1638300 h 2754108"/>
                <a:gd name="connsiteX3" fmla="*/ 798564 w 798564"/>
                <a:gd name="connsiteY3" fmla="*/ 0 h 275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8564" h="2754108">
                  <a:moveTo>
                    <a:pt x="0" y="2452227"/>
                  </a:moveTo>
                  <a:cubicBezTo>
                    <a:pt x="30573" y="2708712"/>
                    <a:pt x="190807" y="2754108"/>
                    <a:pt x="284214" y="2618453"/>
                  </a:cubicBezTo>
                  <a:cubicBezTo>
                    <a:pt x="377621" y="2482798"/>
                    <a:pt x="474714" y="2074709"/>
                    <a:pt x="560439" y="1638300"/>
                  </a:cubicBezTo>
                  <a:cubicBezTo>
                    <a:pt x="646164" y="1201891"/>
                    <a:pt x="722364" y="560387"/>
                    <a:pt x="798564" y="0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  <p:sp>
          <p:nvSpPr>
            <p:cNvPr id="22" name="Freihandform 57"/>
            <p:cNvSpPr/>
            <p:nvPr/>
          </p:nvSpPr>
          <p:spPr>
            <a:xfrm>
              <a:off x="1848386" y="3544584"/>
              <a:ext cx="2650733" cy="2321960"/>
            </a:xfrm>
            <a:custGeom>
              <a:avLst/>
              <a:gdLst>
                <a:gd name="connsiteX0" fmla="*/ 0 w 2650733"/>
                <a:gd name="connsiteY0" fmla="*/ 2321960 h 2321960"/>
                <a:gd name="connsiteX1" fmla="*/ 1849348 w 2650733"/>
                <a:gd name="connsiteY1" fmla="*/ 1541124 h 2321960"/>
                <a:gd name="connsiteX2" fmla="*/ 2650733 w 2650733"/>
                <a:gd name="connsiteY2" fmla="*/ 0 h 232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733" h="2321960">
                  <a:moveTo>
                    <a:pt x="0" y="2321960"/>
                  </a:moveTo>
                  <a:cubicBezTo>
                    <a:pt x="703779" y="2125038"/>
                    <a:pt x="1407559" y="1928117"/>
                    <a:pt x="1849348" y="1541124"/>
                  </a:cubicBezTo>
                  <a:cubicBezTo>
                    <a:pt x="2291137" y="1154131"/>
                    <a:pt x="2470935" y="577065"/>
                    <a:pt x="2650733" y="0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  <p:sp>
          <p:nvSpPr>
            <p:cNvPr id="23" name="Freihandform 58"/>
            <p:cNvSpPr/>
            <p:nvPr/>
          </p:nvSpPr>
          <p:spPr>
            <a:xfrm>
              <a:off x="4498642" y="2704887"/>
              <a:ext cx="1043195" cy="844461"/>
            </a:xfrm>
            <a:custGeom>
              <a:avLst/>
              <a:gdLst>
                <a:gd name="connsiteX0" fmla="*/ 0 w 1900719"/>
                <a:gd name="connsiteY0" fmla="*/ 934948 h 934948"/>
                <a:gd name="connsiteX1" fmla="*/ 462337 w 1900719"/>
                <a:gd name="connsiteY1" fmla="*/ 277402 h 934948"/>
                <a:gd name="connsiteX2" fmla="*/ 1900719 w 1900719"/>
                <a:gd name="connsiteY2" fmla="*/ 0 h 934948"/>
                <a:gd name="connsiteX0" fmla="*/ 0 w 1373550"/>
                <a:gd name="connsiteY0" fmla="*/ 868273 h 868273"/>
                <a:gd name="connsiteX1" fmla="*/ 462337 w 1373550"/>
                <a:gd name="connsiteY1" fmla="*/ 210727 h 868273"/>
                <a:gd name="connsiteX2" fmla="*/ 1373550 w 1373550"/>
                <a:gd name="connsiteY2" fmla="*/ 0 h 868273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462337 w 1047663"/>
                <a:gd name="connsiteY1" fmla="*/ 182152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360923 w 1047663"/>
                <a:gd name="connsiteY1" fmla="*/ 241145 h 839698"/>
                <a:gd name="connsiteX2" fmla="*/ 1047663 w 1047663"/>
                <a:gd name="connsiteY2" fmla="*/ 0 h 839698"/>
                <a:gd name="connsiteX0" fmla="*/ 0 w 1047663"/>
                <a:gd name="connsiteY0" fmla="*/ 839698 h 839698"/>
                <a:gd name="connsiteX1" fmla="*/ 360923 w 1047663"/>
                <a:gd name="connsiteY1" fmla="*/ 241145 h 839698"/>
                <a:gd name="connsiteX2" fmla="*/ 1047663 w 1047663"/>
                <a:gd name="connsiteY2" fmla="*/ 0 h 839698"/>
                <a:gd name="connsiteX0" fmla="*/ 0 w 1035295"/>
                <a:gd name="connsiteY0" fmla="*/ 792995 h 792995"/>
                <a:gd name="connsiteX1" fmla="*/ 348555 w 1035295"/>
                <a:gd name="connsiteY1" fmla="*/ 241145 h 792995"/>
                <a:gd name="connsiteX2" fmla="*/ 1035295 w 1035295"/>
                <a:gd name="connsiteY2" fmla="*/ 0 h 792995"/>
                <a:gd name="connsiteX0" fmla="*/ 0 w 1052610"/>
                <a:gd name="connsiteY0" fmla="*/ 839698 h 839698"/>
                <a:gd name="connsiteX1" fmla="*/ 365870 w 1052610"/>
                <a:gd name="connsiteY1" fmla="*/ 241145 h 839698"/>
                <a:gd name="connsiteX2" fmla="*/ 1052610 w 1052610"/>
                <a:gd name="connsiteY2" fmla="*/ 0 h 839698"/>
                <a:gd name="connsiteX0" fmla="*/ 0 w 1055018"/>
                <a:gd name="connsiteY0" fmla="*/ 844461 h 844461"/>
                <a:gd name="connsiteX1" fmla="*/ 368278 w 1055018"/>
                <a:gd name="connsiteY1" fmla="*/ 241145 h 844461"/>
                <a:gd name="connsiteX2" fmla="*/ 1055018 w 1055018"/>
                <a:gd name="connsiteY2" fmla="*/ 0 h 84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5018" h="844461">
                  <a:moveTo>
                    <a:pt x="0" y="844461"/>
                  </a:moveTo>
                  <a:cubicBezTo>
                    <a:pt x="72775" y="593600"/>
                    <a:pt x="193668" y="381095"/>
                    <a:pt x="368278" y="241145"/>
                  </a:cubicBezTo>
                  <a:cubicBezTo>
                    <a:pt x="537014" y="123932"/>
                    <a:pt x="762598" y="32213"/>
                    <a:pt x="1055018" y="0"/>
                  </a:cubicBezTo>
                </a:path>
              </a:pathLst>
            </a:cu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333333"/>
                </a:solidFill>
              </a:endParaRPr>
            </a:p>
          </p:txBody>
        </p:sp>
      </p:grpSp>
      <p:sp>
        <p:nvSpPr>
          <p:cNvPr id="24" name="Textfeld 12"/>
          <p:cNvSpPr txBox="1"/>
          <p:nvPr/>
        </p:nvSpPr>
        <p:spPr>
          <a:xfrm rot="16200000">
            <a:off x="479031" y="3470450"/>
            <a:ext cx="1204474" cy="3745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b="1" dirty="0" smtClean="0">
                <a:solidFill>
                  <a:srgbClr val="3BA2DB"/>
                </a:solidFill>
              </a:rPr>
              <a:t>IT CAPACITY</a:t>
            </a:r>
            <a:endParaRPr lang="de-DE" b="1" dirty="0">
              <a:solidFill>
                <a:srgbClr val="3BA2DB"/>
              </a:solidFill>
            </a:endParaRPr>
          </a:p>
        </p:txBody>
      </p:sp>
      <p:cxnSp>
        <p:nvCxnSpPr>
          <p:cNvPr id="25" name="Gerade Verbindung mit Pfeil 5"/>
          <p:cNvCxnSpPr/>
          <p:nvPr/>
        </p:nvCxnSpPr>
        <p:spPr>
          <a:xfrm>
            <a:off x="1331287" y="5978676"/>
            <a:ext cx="7072362" cy="1588"/>
          </a:xfrm>
          <a:prstGeom prst="straightConnector1">
            <a:avLst/>
          </a:prstGeom>
          <a:ln w="12700">
            <a:solidFill>
              <a:schemeClr val="bg1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7"/>
          <p:cNvCxnSpPr/>
          <p:nvPr/>
        </p:nvCxnSpPr>
        <p:spPr>
          <a:xfrm rot="5400000" flipH="1" flipV="1">
            <a:off x="-991243" y="3656941"/>
            <a:ext cx="4643470" cy="1588"/>
          </a:xfrm>
          <a:prstGeom prst="straightConnector1">
            <a:avLst/>
          </a:prstGeom>
          <a:ln w="12700">
            <a:solidFill>
              <a:schemeClr val="bg1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41569" y="1649546"/>
            <a:ext cx="1066800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de-DE" sz="1600" dirty="0" smtClean="0">
                <a:solidFill>
                  <a:schemeClr val="bg1"/>
                </a:solidFill>
                <a:latin typeface="Segoe Semibold"/>
              </a:rPr>
              <a:t>Load Forecast</a:t>
            </a:r>
            <a:endParaRPr lang="en-US" sz="1600" dirty="0">
              <a:solidFill>
                <a:schemeClr val="bg1"/>
              </a:solidFill>
              <a:latin typeface="Segoe Semibold"/>
            </a:endParaRPr>
          </a:p>
        </p:txBody>
      </p:sp>
      <p:sp>
        <p:nvSpPr>
          <p:cNvPr id="28" name="Textfeld 11"/>
          <p:cNvSpPr txBox="1"/>
          <p:nvPr/>
        </p:nvSpPr>
        <p:spPr>
          <a:xfrm>
            <a:off x="4191027" y="6011996"/>
            <a:ext cx="1357322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b="1" dirty="0" smtClean="0">
                <a:solidFill>
                  <a:srgbClr val="0098ED"/>
                </a:solidFill>
              </a:rPr>
              <a:t>TIME</a:t>
            </a:r>
            <a:endParaRPr lang="de-DE" b="1" dirty="0">
              <a:solidFill>
                <a:srgbClr val="0098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0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That’s a challenge!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3568" y="1791154"/>
            <a:ext cx="4104456" cy="4623816"/>
          </a:xfrm>
        </p:spPr>
        <p:txBody>
          <a:bodyPr/>
          <a:lstStyle/>
          <a:p>
            <a:r>
              <a:rPr lang="nl-BE" dirty="0" smtClean="0"/>
              <a:t>Traditional architecture</a:t>
            </a:r>
          </a:p>
          <a:p>
            <a:pPr lvl="1"/>
            <a:r>
              <a:rPr lang="nl-BE" dirty="0" smtClean="0"/>
              <a:t>Overcapacity available</a:t>
            </a:r>
          </a:p>
          <a:p>
            <a:pPr lvl="1"/>
            <a:r>
              <a:rPr lang="nl-BE" dirty="0" smtClean="0"/>
              <a:t>Extra layers != extra costs</a:t>
            </a:r>
          </a:p>
          <a:p>
            <a:pPr lvl="1"/>
            <a:r>
              <a:rPr lang="nl-BE" dirty="0" smtClean="0"/>
              <a:t>Costs are hidden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172272" cy="4623816"/>
          </a:xfrm>
        </p:spPr>
        <p:txBody>
          <a:bodyPr/>
          <a:lstStyle/>
          <a:p>
            <a:r>
              <a:rPr lang="nl-BE" dirty="0"/>
              <a:t>Cloud architecture</a:t>
            </a:r>
          </a:p>
          <a:p>
            <a:pPr lvl="1"/>
            <a:r>
              <a:rPr lang="nl-BE" dirty="0"/>
              <a:t>No overcapacity</a:t>
            </a:r>
          </a:p>
          <a:p>
            <a:pPr lvl="1"/>
            <a:r>
              <a:rPr lang="nl-BE" dirty="0" smtClean="0"/>
              <a:t>Extra layers == extra costs</a:t>
            </a:r>
          </a:p>
          <a:p>
            <a:pPr lvl="1"/>
            <a:r>
              <a:rPr lang="nl-BE" dirty="0" smtClean="0"/>
              <a:t>Costs are visible*</a:t>
            </a:r>
            <a:endParaRPr lang="en-US" dirty="0"/>
          </a:p>
        </p:txBody>
      </p:sp>
      <p:pic>
        <p:nvPicPr>
          <p:cNvPr id="1026" name="Picture 2" descr="http://www.filtsai.com/cooking/white_lasagna/lasagna_lay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88" y="4437112"/>
            <a:ext cx="3053344" cy="2290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1.bp.blogspot.com/-bSUMXM0tNeM/TZCMpbiYMGI/AAAAAAAAA3Q/PL4L9ManDUY/s400/how_to_serve_lasagn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38349"/>
            <a:ext cx="2290007" cy="2290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7984" y="5240039"/>
            <a:ext cx="984565" cy="120032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vs</a:t>
            </a:r>
            <a:endParaRPr 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8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You pay for ...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7544" y="2060848"/>
            <a:ext cx="3096344" cy="129614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Windows Azure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7944" y="2060848"/>
            <a:ext cx="1944216" cy="129614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SQL Azure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44208" y="2060848"/>
            <a:ext cx="2304256" cy="129614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Azure AppFabric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527175"/>
            <a:ext cx="2337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the services used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129916"/>
            <a:ext cx="390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+ the data transfer consumed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5940152" y="4869160"/>
            <a:ext cx="2304256" cy="129614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DataCenter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569198" y="5085184"/>
            <a:ext cx="2232248" cy="502507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7. ingress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827584" y="4869160"/>
            <a:ext cx="2520280" cy="1440160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Outside the datacenter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79512" y="3068961"/>
            <a:ext cx="1287760" cy="72007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1.</a:t>
            </a:r>
            <a:r>
              <a:rPr kumimoji="0" lang="nl-BE" sz="1400" b="1" i="0" u="none" strike="noStrike" kern="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Compute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41834" y="3068960"/>
            <a:ext cx="1287760" cy="72007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2. Storage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426056" y="3068960"/>
            <a:ext cx="1402190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3. Storage</a:t>
            </a:r>
            <a:b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Transactions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28184" y="3068960"/>
            <a:ext cx="1489488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5. Access Control Transactions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34076" y="3068960"/>
            <a:ext cx="1489488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6. Service Bus Connections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91881" y="5589238"/>
            <a:ext cx="2232248" cy="504057"/>
            <a:chOff x="3491881" y="5229198"/>
            <a:chExt cx="2232248" cy="504057"/>
          </a:xfrm>
        </p:grpSpPr>
        <p:sp>
          <p:nvSpPr>
            <p:cNvPr id="14" name="Right Arrow 13"/>
            <p:cNvSpPr/>
            <p:nvPr/>
          </p:nvSpPr>
          <p:spPr>
            <a:xfrm rot="10800000">
              <a:off x="3491881" y="5229198"/>
              <a:ext cx="2232248" cy="504057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1480" y="5292214"/>
              <a:ext cx="93006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600" b="1" i="0" u="none" strike="noStrike" kern="0" cap="none" spc="0" normalizeH="0" baseline="0" noProof="0" dirty="0" smtClean="0">
                  <a:ln>
                    <a:noFill/>
                  </a:ln>
                  <a:uLnTx/>
                  <a:uFillTx/>
                  <a:latin typeface="+mj-lt"/>
                </a:rPr>
                <a:t>8. egress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lt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399256" y="3068960"/>
            <a:ext cx="1402190" cy="72008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4. DB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4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8 different parameters???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Typically you only use 4-5:</a:t>
            </a:r>
          </a:p>
          <a:p>
            <a:pPr lvl="1"/>
            <a:r>
              <a:rPr lang="nl-BE" smtClean="0"/>
              <a:t>Compute hours</a:t>
            </a:r>
          </a:p>
          <a:p>
            <a:pPr lvl="1"/>
            <a:r>
              <a:rPr lang="nl-BE" smtClean="0"/>
              <a:t>SQL Azure database</a:t>
            </a:r>
          </a:p>
          <a:p>
            <a:pPr lvl="1"/>
            <a:r>
              <a:rPr lang="nl-BE" smtClean="0"/>
              <a:t>Storage</a:t>
            </a:r>
          </a:p>
          <a:p>
            <a:pPr lvl="1"/>
            <a:r>
              <a:rPr lang="nl-BE" smtClean="0"/>
              <a:t>Data transfer in</a:t>
            </a:r>
          </a:p>
          <a:p>
            <a:pPr lvl="1"/>
            <a:r>
              <a:rPr lang="nl-BE" smtClean="0"/>
              <a:t>Data transfer out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8233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</TotalTime>
  <Words>1528</Words>
  <Application>Microsoft Office PowerPoint</Application>
  <PresentationFormat>On-screen Show (4:3)</PresentationFormat>
  <Paragraphs>385</Paragraphs>
  <Slides>48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Module</vt:lpstr>
      <vt:lpstr>Cost architecting for Windows Azure</vt:lpstr>
      <vt:lpstr>Who am I?</vt:lpstr>
      <vt:lpstr>Agenda</vt:lpstr>
      <vt:lpstr>Different metrics</vt:lpstr>
      <vt:lpstr>CapEx (classic investment model)</vt:lpstr>
      <vt:lpstr>OpEx (“pay for use”)</vt:lpstr>
      <vt:lpstr>That’s a challenge!</vt:lpstr>
      <vt:lpstr>You pay for ...</vt:lpstr>
      <vt:lpstr>8 different parameters???</vt:lpstr>
      <vt:lpstr>Complex?</vt:lpstr>
      <vt:lpstr>Virtual Machines</vt:lpstr>
      <vt:lpstr>Limiting virtual machine count</vt:lpstr>
      <vt:lpstr>Limiting virtual machine count</vt:lpstr>
      <vt:lpstr>PowerPoint Presentation</vt:lpstr>
      <vt:lpstr>Workers need work!</vt:lpstr>
      <vt:lpstr>PowerPoint Presentation</vt:lpstr>
      <vt:lpstr>Do you need all of that?</vt:lpstr>
      <vt:lpstr>Unemployed? Undeployed!</vt:lpstr>
      <vt:lpstr>PowerPoint Presentation</vt:lpstr>
      <vt:lpstr>PowerPoint Presentation</vt:lpstr>
      <vt:lpstr>Work per hour</vt:lpstr>
      <vt:lpstr>Bandwidth, Storage &amp; Transactions</vt:lpstr>
      <vt:lpstr>Bandwidth?</vt:lpstr>
      <vt:lpstr>When am I using bandwidth?</vt:lpstr>
      <vt:lpstr>Content Delivery Network</vt:lpstr>
      <vt:lpstr>Storage</vt:lpstr>
      <vt:lpstr>Transactions</vt:lpstr>
      <vt:lpstr>PowerPoint Presentation</vt:lpstr>
      <vt:lpstr>Backoff polling a queue</vt:lpstr>
      <vt:lpstr>Transactions</vt:lpstr>
      <vt:lpstr>Diagnostics monitor</vt:lpstr>
      <vt:lpstr>SQL Azure</vt:lpstr>
      <vt:lpstr>Database editions</vt:lpstr>
      <vt:lpstr>Database editions</vt:lpstr>
      <vt:lpstr>Billing nuances</vt:lpstr>
      <vt:lpstr>Tables &amp; indexes cost money</vt:lpstr>
      <vt:lpstr>PowerPoint Presentation</vt:lpstr>
      <vt:lpstr>Stored procedures</vt:lpstr>
      <vt:lpstr>Customer awareness</vt:lpstr>
      <vt:lpstr>Customer awareness</vt:lpstr>
      <vt:lpstr>Discuss OpEx!</vt:lpstr>
      <vt:lpstr>Developer awareness</vt:lpstr>
      <vt:lpstr>A code snippet...</vt:lpstr>
      <vt:lpstr>Tweets</vt:lpstr>
      <vt:lpstr>Takeaways</vt:lpstr>
      <vt:lpstr>Takeaways</vt:lpstr>
      <vt:lpstr>Resources</vt:lpstr>
      <vt:lpstr>THANK YOU</vt:lpstr>
    </vt:vector>
  </TitlesOfParts>
  <Company>RealDolmen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Balliauw</dc:creator>
  <cp:lastModifiedBy>Maarten Balliauw</cp:lastModifiedBy>
  <cp:revision>9</cp:revision>
  <dcterms:created xsi:type="dcterms:W3CDTF">2011-05-23T08:47:59Z</dcterms:created>
  <dcterms:modified xsi:type="dcterms:W3CDTF">2011-05-23T12:10:06Z</dcterms:modified>
</cp:coreProperties>
</file>