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314" r:id="rId3"/>
    <p:sldId id="316" r:id="rId4"/>
    <p:sldId id="317" r:id="rId5"/>
    <p:sldId id="261" r:id="rId6"/>
    <p:sldId id="256" r:id="rId7"/>
    <p:sldId id="257" r:id="rId8"/>
    <p:sldId id="258" r:id="rId9"/>
    <p:sldId id="260" r:id="rId10"/>
    <p:sldId id="259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5274" autoAdjust="0"/>
  </p:normalViewPr>
  <p:slideViewPr>
    <p:cSldViewPr snapToGrid="0">
      <p:cViewPr>
        <p:scale>
          <a:sx n="100" d="100"/>
          <a:sy n="100" d="100"/>
        </p:scale>
        <p:origin x="5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1D7D-E816-43B1-B032-D6A047E14A53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32B8F-AFF4-4271-B314-661212172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32B8F-AFF4-4271-B314-661212172A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7FCB-0AEF-45C5-8986-187BFC3B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B7626-AB95-44E5-A919-516C196F8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FFF5-FF62-4CFA-A549-93E1412A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B119-65DC-4E87-847C-9BDD869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1B7D-9B95-43B3-8714-FE0D94C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B01A-32A0-4CDA-8C0C-0E5B7BE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2EE3A-C200-4046-BE47-963DE9D0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2DB2-5D2F-4B90-B93B-B59F76E6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FBD3-A89E-4C69-A6F9-0A6030D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FDF4F-2C97-4F2D-A2BC-95BC2548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03BB6-C3D0-42EC-8821-780C6F5C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1BC5E-331F-4147-836E-9D409FCE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BCB0-4F71-4791-99C3-0113D6FA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8B32-60C2-4D46-AFAE-7D3A5058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91E8-401D-47E9-B3AA-A8B1CE06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F91-525C-46E5-9D43-E909FCD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CCE-3512-47AA-AD0F-E8F48009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BFA8-11B0-48A7-BE8E-A6EF9F04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1E87-388D-4CA9-91B3-FEEAEEBF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6487-398C-41F3-8AFD-7387A5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73FE-ADFF-42AB-B463-EDA1C3D5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E8F38-C47C-461F-B882-507533F8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7C41-A6C8-4340-8FA4-A0FAA6C1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064D-CB42-4527-8931-54A75C66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6B11-6653-4456-AFFF-539A0FD1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95D2-65EF-494E-BD5C-523B07E8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938-986E-4FE1-8E01-E3F856C5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0DBF-CF8F-4EC7-A088-45E8A98BC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5D82-18CF-4CC1-952F-78F487BA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1CC4F-54F6-417A-BA71-6555CAF4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0A95-D28F-4D29-A351-9CB058D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34F-EE4B-4536-B705-470BDAA0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C2F4-06D7-4870-8BE8-1BEE85B4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C6E4A-BE3B-4986-88EF-054597E8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86B10-A940-4A5A-A70C-A4B7EB452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AD390-DD5C-4E54-9290-9359DB0ED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47935-C0FB-4401-A7DD-A75A3195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0E038-65C9-47D0-9AE5-09346CB9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F9883-CCA1-4965-8F4B-263F8395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5A2-F709-4AEF-A4C4-F15930D1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E565-C94B-4E39-913F-AC6C4A94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01CD6-0FCA-4486-9315-F78646D3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137A1-D3DC-4F98-BE81-F41BA992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EAE0F-474E-45EF-A096-7814EA77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D48D0-9579-4318-AF5B-28B06FD3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197E-D7ED-4F12-BC4B-7A516F45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EC7-F603-4606-B8A9-7D998EBD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D3EA-8E7A-4C49-839F-8E1FD8A2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C41D-95F1-4DA4-9A52-6B8F57C7E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8AA59-A4DF-4906-91AE-701815E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A868-CA79-4A9B-BBD8-779F0112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AA93-DA68-4C9A-AC54-F5AD9383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2277-CEAC-44E0-AF94-2E184B34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13D88-3E35-41B0-9755-2571DDB59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F0232-2E62-4A54-8B11-1D1DEDD8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2C16-CE96-4344-B530-FF4627F0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0A5AA-19CF-44C3-B4CB-43E0CE75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C912-49C0-4F29-A307-E05889FA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14B2C-49C5-44E0-B68B-BC30A44B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C3226-2A3F-43CC-A281-24EAC8E7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79224-B43A-404F-8371-BD388291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D1B0-6E02-4E97-BC91-775A6832A64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7401-F29E-48BB-AF2C-FDF22BC7A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0763-0985-46BF-91E7-756577C2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57D6-AE84-4E22-861A-A62680A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BE32B-BAD2-4994-95A4-5DEA7EAAB8B4}"/>
              </a:ext>
            </a:extLst>
          </p:cNvPr>
          <p:cNvSpPr txBox="1"/>
          <p:nvPr/>
        </p:nvSpPr>
        <p:spPr>
          <a:xfrm>
            <a:off x="1626577" y="2914572"/>
            <a:ext cx="9073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Ventricular Myocyte Model : </a:t>
            </a:r>
          </a:p>
          <a:p>
            <a:r>
              <a:rPr lang="en-US" sz="2800" dirty="0"/>
              <a:t>Recalibrating RyR and SERCA Dynamics to reproduce positive Ca-Freq behavior</a:t>
            </a:r>
          </a:p>
        </p:txBody>
      </p:sp>
    </p:spTree>
    <p:extLst>
      <p:ext uri="{BB962C8B-B14F-4D97-AF65-F5344CB8AC3E}">
        <p14:creationId xmlns:p14="http://schemas.microsoft.com/office/powerpoint/2010/main" val="243756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7AF22-474C-4C1C-A064-B04CF9B55410}"/>
              </a:ext>
            </a:extLst>
          </p:cNvPr>
          <p:cNvSpPr txBox="1"/>
          <p:nvPr/>
        </p:nvSpPr>
        <p:spPr>
          <a:xfrm>
            <a:off x="105508" y="105508"/>
            <a:ext cx="66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RyR flux in SS and interior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E5AB8-5446-42E7-B599-C704A9593126}"/>
              </a:ext>
            </a:extLst>
          </p:cNvPr>
          <p:cNvSpPr txBox="1"/>
          <p:nvPr/>
        </p:nvSpPr>
        <p:spPr>
          <a:xfrm>
            <a:off x="1230924" y="6224954"/>
            <a:ext cx="51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recalibrating the RyR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8E3FB-D765-4D72-AEEE-79D5941C386C}"/>
              </a:ext>
            </a:extLst>
          </p:cNvPr>
          <p:cNvSpPr txBox="1"/>
          <p:nvPr/>
        </p:nvSpPr>
        <p:spPr>
          <a:xfrm>
            <a:off x="6761285" y="6224954"/>
            <a:ext cx="51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recalibrating the RyR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9CBF4-EA9B-4B58-A710-C3B3A28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5" y="1147240"/>
            <a:ext cx="5873750" cy="4468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C758C-F8B6-4A55-A0E5-52AE94ED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5" y="1080655"/>
            <a:ext cx="5707495" cy="46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09231-856C-423F-B809-5664C53B78AC}"/>
              </a:ext>
            </a:extLst>
          </p:cNvPr>
          <p:cNvSpPr txBox="1"/>
          <p:nvPr/>
        </p:nvSpPr>
        <p:spPr>
          <a:xfrm>
            <a:off x="157018" y="184727"/>
            <a:ext cx="89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RyR state occupancy in the Sub-</a:t>
            </a:r>
            <a:r>
              <a:rPr lang="en-US" dirty="0" err="1"/>
              <a:t>sarcolemmal</a:t>
            </a:r>
            <a:r>
              <a:rPr lang="en-US" dirty="0"/>
              <a:t> shells and the interior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014C2-A165-436E-91A1-B246B317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1189854"/>
            <a:ext cx="5877825" cy="447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20769A-DD65-4579-94C2-4E6DA571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49" y="1189854"/>
            <a:ext cx="5109570" cy="43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4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7F26A-6E81-4C36-8271-F0F5D5233C28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Implementing </a:t>
            </a:r>
            <a:r>
              <a:rPr lang="en-US" dirty="0"/>
              <a:t>Keizer-Levine</a:t>
            </a:r>
            <a:r>
              <a:rPr lang="en-US" sz="1600" dirty="0"/>
              <a:t> RyR model in the interior shells of the Detubulated model at 0.5 Hz, 1Hz and 2Hz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BA439-413D-42A5-BE4D-3717B786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05" y="1819381"/>
            <a:ext cx="3883996" cy="3714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8A086-02AE-439B-B93F-E0E74D925B67}"/>
              </a:ext>
            </a:extLst>
          </p:cNvPr>
          <p:cNvSpPr txBox="1"/>
          <p:nvPr/>
        </p:nvSpPr>
        <p:spPr>
          <a:xfrm>
            <a:off x="200966" y="620542"/>
            <a:ext cx="364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Calcium transients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25E9E-D0FE-450C-BDC0-AB80C92E2C3D}"/>
              </a:ext>
            </a:extLst>
          </p:cNvPr>
          <p:cNvSpPr txBox="1"/>
          <p:nvPr/>
        </p:nvSpPr>
        <p:spPr>
          <a:xfrm>
            <a:off x="958245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0.5 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CB4AB-9C32-4421-A11D-9384B573C475}"/>
              </a:ext>
            </a:extLst>
          </p:cNvPr>
          <p:cNvSpPr txBox="1"/>
          <p:nvPr/>
        </p:nvSpPr>
        <p:spPr>
          <a:xfrm>
            <a:off x="4747388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69A9-F376-468E-A9F5-8013549C59DE}"/>
              </a:ext>
            </a:extLst>
          </p:cNvPr>
          <p:cNvSpPr txBox="1"/>
          <p:nvPr/>
        </p:nvSpPr>
        <p:spPr>
          <a:xfrm>
            <a:off x="9305533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413E3-97A1-4CA7-BFFE-3A11C6033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4141698" y="1819382"/>
            <a:ext cx="4307177" cy="3780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903BF1-FD71-44C0-B146-729F86FC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19383"/>
            <a:ext cx="4463665" cy="37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1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22AB6-A234-4846-978A-483E7428FB2C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Keizer-Levine RyR model in the interior shells of the Detubulated model at 0.5 Hz, 1Hz and 2Hz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12A2-353E-434F-9126-A019C60E2263}"/>
              </a:ext>
            </a:extLst>
          </p:cNvPr>
          <p:cNvSpPr txBox="1"/>
          <p:nvPr/>
        </p:nvSpPr>
        <p:spPr>
          <a:xfrm>
            <a:off x="286327" y="674255"/>
            <a:ext cx="63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line scans. [Normalized by diastolic calcium</a:t>
            </a:r>
            <a:r>
              <a:rPr lang="en-US" dirty="0"/>
              <a:t>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E057E-DD51-4F48-B380-992502668B39}"/>
              </a:ext>
            </a:extLst>
          </p:cNvPr>
          <p:cNvSpPr txBox="1"/>
          <p:nvPr/>
        </p:nvSpPr>
        <p:spPr>
          <a:xfrm>
            <a:off x="958245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0.5 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D66E-3976-4D4A-A14B-00B4F7749768}"/>
              </a:ext>
            </a:extLst>
          </p:cNvPr>
          <p:cNvSpPr txBox="1"/>
          <p:nvPr/>
        </p:nvSpPr>
        <p:spPr>
          <a:xfrm>
            <a:off x="4747388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4F6D-A11B-4026-A389-D2175ACEA064}"/>
              </a:ext>
            </a:extLst>
          </p:cNvPr>
          <p:cNvSpPr txBox="1"/>
          <p:nvPr/>
        </p:nvSpPr>
        <p:spPr>
          <a:xfrm>
            <a:off x="9305533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07708-3AA2-4B27-9356-2AE09773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60" y="2026912"/>
            <a:ext cx="3427809" cy="3507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5FFF5-A7F0-4900-A621-9ED562E5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84" y="2026911"/>
            <a:ext cx="3595233" cy="355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70E22-E139-4D59-8015-901733DA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6" y="2072288"/>
            <a:ext cx="3516352" cy="35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8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22AB6-A234-4846-978A-483E7428FB2C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Keizer-Levine RyR model in the interior shells of the Detubulated model at 0.5 Hz, 1Hz and 2Hz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12A2-353E-434F-9126-A019C60E2263}"/>
              </a:ext>
            </a:extLst>
          </p:cNvPr>
          <p:cNvSpPr txBox="1"/>
          <p:nvPr/>
        </p:nvSpPr>
        <p:spPr>
          <a:xfrm>
            <a:off x="286327" y="674255"/>
            <a:ext cx="633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RyR flux in interior and sarcolemma shells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E057E-DD51-4F48-B380-992502668B39}"/>
              </a:ext>
            </a:extLst>
          </p:cNvPr>
          <p:cNvSpPr txBox="1"/>
          <p:nvPr/>
        </p:nvSpPr>
        <p:spPr>
          <a:xfrm>
            <a:off x="958245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0.5 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D66E-3976-4D4A-A14B-00B4F7749768}"/>
              </a:ext>
            </a:extLst>
          </p:cNvPr>
          <p:cNvSpPr txBox="1"/>
          <p:nvPr/>
        </p:nvSpPr>
        <p:spPr>
          <a:xfrm>
            <a:off x="4747388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Hz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4F6D-A11B-4026-A389-D2175ACEA064}"/>
              </a:ext>
            </a:extLst>
          </p:cNvPr>
          <p:cNvSpPr txBox="1"/>
          <p:nvPr/>
        </p:nvSpPr>
        <p:spPr>
          <a:xfrm>
            <a:off x="9305533" y="1323811"/>
            <a:ext cx="108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65394-BB96-4775-88D7-E0B59094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75" y="1973367"/>
            <a:ext cx="4137891" cy="3965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1CD77-DFC7-4937-897A-9A2D71C5F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966" y="1973367"/>
            <a:ext cx="4137891" cy="39659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78AFF-C049-46A5-A461-053CCFA2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43" y="1973367"/>
            <a:ext cx="4405177" cy="39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9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22AB6-A234-4846-978A-483E7428FB2C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Keizer-Levine RyR model in the interior shells of the Detubulated model at 0.5 Hz, 1Hz and 2Hz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12A2-353E-434F-9126-A019C60E2263}"/>
              </a:ext>
            </a:extLst>
          </p:cNvPr>
          <p:cNvSpPr txBox="1"/>
          <p:nvPr/>
        </p:nvSpPr>
        <p:spPr>
          <a:xfrm>
            <a:off x="286327" y="674255"/>
            <a:ext cx="633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RyR gate occupancies in the sarcolemma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F2A69A-5C70-4522-91EF-1583779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32"/>
            <a:ext cx="12192000" cy="59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22AB6-A234-4846-978A-483E7428FB2C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Keizer-Levine RyR model in the interior shells of the Detubulated model at 0.5 Hz, 1Hz and 2Hz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12A2-353E-434F-9126-A019C60E2263}"/>
              </a:ext>
            </a:extLst>
          </p:cNvPr>
          <p:cNvSpPr txBox="1"/>
          <p:nvPr/>
        </p:nvSpPr>
        <p:spPr>
          <a:xfrm>
            <a:off x="286327" y="674255"/>
            <a:ext cx="633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RyR gate occupancies in the interior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ACDAE-8680-45C4-8E31-5992FD41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532"/>
            <a:ext cx="12192000" cy="59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22AB6-A234-4846-978A-483E7428FB2C}"/>
              </a:ext>
            </a:extLst>
          </p:cNvPr>
          <p:cNvSpPr txBox="1"/>
          <p:nvPr/>
        </p:nvSpPr>
        <p:spPr>
          <a:xfrm>
            <a:off x="200966" y="251210"/>
            <a:ext cx="112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Keizer-Levine RyR model in the interior shells of the Detubulated model at 0.5 Hz, 1Hz and 2Hz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12A2-353E-434F-9126-A019C60E2263}"/>
              </a:ext>
            </a:extLst>
          </p:cNvPr>
          <p:cNvSpPr txBox="1"/>
          <p:nvPr/>
        </p:nvSpPr>
        <p:spPr>
          <a:xfrm>
            <a:off x="286327" y="674255"/>
            <a:ext cx="63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Fluxes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AA10-5C9F-4743-8112-6C6B9832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858921"/>
            <a:ext cx="11838784" cy="59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A1C34-305A-4589-B512-3BDBD11F2A0D}"/>
              </a:ext>
            </a:extLst>
          </p:cNvPr>
          <p:cNvSpPr txBox="1"/>
          <p:nvPr/>
        </p:nvSpPr>
        <p:spPr>
          <a:xfrm>
            <a:off x="323273" y="387927"/>
            <a:ext cx="76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Force- frequency relationship : Before and after </a:t>
            </a:r>
            <a:r>
              <a:rPr lang="en-US" dirty="0" err="1"/>
              <a:t>detubulation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11B06-D060-4914-8189-7112FBE5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18" y="1189098"/>
            <a:ext cx="4855699" cy="4716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AE7B9-6F87-4345-9054-D750D1C415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9467" y="1189098"/>
            <a:ext cx="4855699" cy="47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08403-860D-4E01-8FF3-1925B49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675" y="2268164"/>
            <a:ext cx="4855699" cy="36406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7D4ABD-4593-4DDB-A95A-2C36021D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36" y="1735503"/>
            <a:ext cx="8279433" cy="234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46545-08D3-4380-927A-94EBF4EA7066}"/>
              </a:ext>
            </a:extLst>
          </p:cNvPr>
          <p:cNvSpPr txBox="1"/>
          <p:nvPr/>
        </p:nvSpPr>
        <p:spPr>
          <a:xfrm>
            <a:off x="131885" y="114300"/>
            <a:ext cx="112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selectively augment SR pump function at higher frequencies to compensate for lower RyR open fraction?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396D8-392E-4A13-BF21-E18535CF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36" y="4140835"/>
            <a:ext cx="8382010" cy="213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00F4-3E6F-4196-9D7A-BFBC8604C692}"/>
              </a:ext>
            </a:extLst>
          </p:cNvPr>
          <p:cNvSpPr txBox="1"/>
          <p:nvPr/>
        </p:nvSpPr>
        <p:spPr>
          <a:xfrm>
            <a:off x="131885" y="786932"/>
            <a:ext cx="461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SERCA 1.5X Vmaxr 2X (</a:t>
            </a:r>
            <a:r>
              <a:rPr lang="en-US" dirty="0" err="1"/>
              <a:t>Nai</a:t>
            </a:r>
            <a:r>
              <a:rPr lang="en-US" dirty="0"/>
              <a:t> clamped at 10 </a:t>
            </a:r>
            <a:r>
              <a:rPr lang="en-US" dirty="0" err="1"/>
              <a:t>mM</a:t>
            </a:r>
            <a:r>
              <a:rPr lang="en-US" dirty="0"/>
              <a:t>)</a:t>
            </a:r>
          </a:p>
          <a:p>
            <a:r>
              <a:rPr lang="en-US" dirty="0"/>
              <a:t>K52 = 0.00667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063C6-AFE7-4C39-9B76-867EA670B8AC}"/>
              </a:ext>
            </a:extLst>
          </p:cNvPr>
          <p:cNvSpPr txBox="1"/>
          <p:nvPr/>
        </p:nvSpPr>
        <p:spPr>
          <a:xfrm>
            <a:off x="149468" y="114300"/>
            <a:ext cx="79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see a positive Ca – Frequency relationship at low diastolic Calcium?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56648-90A4-41A7-B8B0-DBB2A111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950" y="1019963"/>
            <a:ext cx="8610196" cy="5539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E00BF4-5199-4EEB-BEC4-47807E9C6ADE}"/>
              </a:ext>
            </a:extLst>
          </p:cNvPr>
          <p:cNvSpPr txBox="1"/>
          <p:nvPr/>
        </p:nvSpPr>
        <p:spPr>
          <a:xfrm>
            <a:off x="263769" y="650631"/>
            <a:ext cx="53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RyR Dynamics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67482-3D11-4654-A1BB-094573ED6718}"/>
              </a:ext>
            </a:extLst>
          </p:cNvPr>
          <p:cNvSpPr txBox="1"/>
          <p:nvPr/>
        </p:nvSpPr>
        <p:spPr>
          <a:xfrm>
            <a:off x="8097715" y="2066220"/>
            <a:ext cx="40092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Leak has been eliminated by not approaching physiologically unrealistic diastolic Ca concentrations. </a:t>
            </a:r>
          </a:p>
          <a:p>
            <a:pPr marL="342900" indent="-342900">
              <a:buAutoNum type="arabicPeriod"/>
            </a:pPr>
            <a:r>
              <a:rPr lang="en-US" sz="1400" dirty="0"/>
              <a:t>Peak RyR open :</a:t>
            </a:r>
          </a:p>
          <a:p>
            <a:r>
              <a:rPr lang="en-US" sz="1400" dirty="0"/>
              <a:t>       1Hz &gt; 2Hz ~ 0.5 Hz</a:t>
            </a:r>
          </a:p>
          <a:p>
            <a:r>
              <a:rPr lang="en-US" sz="1400" dirty="0"/>
              <a:t>At higher frequencies, higher  diastolic Ca leads to lower availability, at low frequencies, despite 100% availability, low peak Ca leads to lower peak open probability. 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RyR Flux:</a:t>
            </a:r>
          </a:p>
          <a:p>
            <a:r>
              <a:rPr lang="en-US" sz="1400" dirty="0"/>
              <a:t>      1Hz ~ 2Hz &gt; 0.5 Hz</a:t>
            </a:r>
          </a:p>
          <a:p>
            <a:r>
              <a:rPr lang="en-US" sz="1400" dirty="0"/>
              <a:t>Although the peak open probability is lower at 2 Hz, higher SR Calcium compensates leading to comparable flux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6E658-7F11-41A5-B062-DB757CDFD2CE}"/>
              </a:ext>
            </a:extLst>
          </p:cNvPr>
          <p:cNvSpPr txBox="1"/>
          <p:nvPr/>
        </p:nvSpPr>
        <p:spPr>
          <a:xfrm>
            <a:off x="149468" y="114300"/>
            <a:ext cx="79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see a positive Ca – Frequency relationship at low diastolic Calcium?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0D5ED-9B6E-4495-A023-32BF7A9724BA}"/>
              </a:ext>
            </a:extLst>
          </p:cNvPr>
          <p:cNvSpPr txBox="1"/>
          <p:nvPr/>
        </p:nvSpPr>
        <p:spPr>
          <a:xfrm>
            <a:off x="263769" y="650631"/>
            <a:ext cx="535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Intracellular Calcium fluxes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B963B-7751-4CF4-B020-A90FBA63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1" y="1019964"/>
            <a:ext cx="10489224" cy="57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C2E9F-F0AF-4ADA-BA9E-C348A4529BF5}"/>
              </a:ext>
            </a:extLst>
          </p:cNvPr>
          <p:cNvSpPr txBox="1"/>
          <p:nvPr/>
        </p:nvSpPr>
        <p:spPr>
          <a:xfrm>
            <a:off x="1626577" y="2914572"/>
            <a:ext cx="9073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Purkinje Model:</a:t>
            </a:r>
          </a:p>
          <a:p>
            <a:r>
              <a:rPr lang="en-US" sz="2800" dirty="0"/>
              <a:t>Introducing Spatial Diffusion</a:t>
            </a:r>
          </a:p>
        </p:txBody>
      </p:sp>
    </p:spTree>
    <p:extLst>
      <p:ext uri="{BB962C8B-B14F-4D97-AF65-F5344CB8AC3E}">
        <p14:creationId xmlns:p14="http://schemas.microsoft.com/office/powerpoint/2010/main" val="33040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F41FA-9D54-4868-BD19-3AFA6B37569D}"/>
              </a:ext>
            </a:extLst>
          </p:cNvPr>
          <p:cNvSpPr txBox="1"/>
          <p:nvPr/>
        </p:nvSpPr>
        <p:spPr>
          <a:xfrm>
            <a:off x="140677" y="251209"/>
            <a:ext cx="838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Simulating RyR dynamics with clamped calcium protocol – 4 state Keizer- Levine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D71C2-64CE-42D4-A804-C4B342DA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99" y="680666"/>
            <a:ext cx="7452001" cy="54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7211A-7484-43D3-A6E0-357298FCD586}"/>
              </a:ext>
            </a:extLst>
          </p:cNvPr>
          <p:cNvSpPr txBox="1"/>
          <p:nvPr/>
        </p:nvSpPr>
        <p:spPr>
          <a:xfrm>
            <a:off x="140677" y="251209"/>
            <a:ext cx="946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Simulating RyR dynamics with imported calcium transients – 4-State Keizer Levine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F9191-FA31-4B30-AAA9-84D219C4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19" y="706533"/>
            <a:ext cx="8243575" cy="6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0E646-DC5D-4404-BCE2-E46B7E9B07D4}"/>
              </a:ext>
            </a:extLst>
          </p:cNvPr>
          <p:cNvSpPr txBox="1"/>
          <p:nvPr/>
        </p:nvSpPr>
        <p:spPr>
          <a:xfrm>
            <a:off x="200966" y="251210"/>
            <a:ext cx="1125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Implementing Keizer-Levine RyR model in the interior shells of the Detubulated 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1D6F3-69E1-4D65-939E-1287279DA550}"/>
              </a:ext>
            </a:extLst>
          </p:cNvPr>
          <p:cNvSpPr txBox="1"/>
          <p:nvPr/>
        </p:nvSpPr>
        <p:spPr>
          <a:xfrm>
            <a:off x="798902" y="1353344"/>
            <a:ext cx="48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Tubulated Response at 1Hz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1C1B-A141-45C2-AE26-12736E28AF36}"/>
              </a:ext>
            </a:extLst>
          </p:cNvPr>
          <p:cNvSpPr txBox="1"/>
          <p:nvPr/>
        </p:nvSpPr>
        <p:spPr>
          <a:xfrm>
            <a:off x="200966" y="620542"/>
            <a:ext cx="821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Simulation Parameters: SERCA 1.5X Vmaxr 2X (</a:t>
            </a:r>
            <a:r>
              <a:rPr lang="en-US" sz="1600" dirty="0" err="1"/>
              <a:t>Nai</a:t>
            </a:r>
            <a:r>
              <a:rPr lang="en-US" sz="1600" dirty="0"/>
              <a:t> clamped at 10 mM) ; K52 = 0.00667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F0E62-A5DF-4472-AAFC-55683385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465"/>
            <a:ext cx="3602182" cy="3646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B237D-BE26-4636-A30F-7F1E405EBA72}"/>
              </a:ext>
            </a:extLst>
          </p:cNvPr>
          <p:cNvSpPr txBox="1"/>
          <p:nvPr/>
        </p:nvSpPr>
        <p:spPr>
          <a:xfrm>
            <a:off x="4367556" y="1274220"/>
            <a:ext cx="364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Detubulated model with no change to internal RyR dynamics at 1 Hz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91F4-59C3-4C64-9825-EE09B637BFA4}"/>
              </a:ext>
            </a:extLst>
          </p:cNvPr>
          <p:cNvSpPr/>
          <p:nvPr/>
        </p:nvSpPr>
        <p:spPr>
          <a:xfrm>
            <a:off x="8412981" y="1293004"/>
            <a:ext cx="3711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Detubulated model with Keizer Levine formulation for internal RyR dynamics at 1 Hz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364BD-B6BE-4A58-9F5B-CD190CF961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6787" y="1975466"/>
            <a:ext cx="4538894" cy="36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5E553F-A45E-484B-96B1-2BE06E70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0357" y="1975466"/>
            <a:ext cx="4803433" cy="36464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804647-E7DA-4815-BCA3-F080730F35DF}"/>
              </a:ext>
            </a:extLst>
          </p:cNvPr>
          <p:cNvSpPr txBox="1"/>
          <p:nvPr/>
        </p:nvSpPr>
        <p:spPr>
          <a:xfrm>
            <a:off x="226291" y="5977956"/>
            <a:ext cx="1173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decrease in both the amplitude of the calcium transients and the SR content with the introduction of modified gating dynamics in the internal shells</a:t>
            </a:r>
          </a:p>
        </p:txBody>
      </p:sp>
    </p:spTree>
    <p:extLst>
      <p:ext uri="{BB962C8B-B14F-4D97-AF65-F5344CB8AC3E}">
        <p14:creationId xmlns:p14="http://schemas.microsoft.com/office/powerpoint/2010/main" val="36422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FD1D7-7D91-487E-A011-1EEA9AD18BD1}"/>
              </a:ext>
            </a:extLst>
          </p:cNvPr>
          <p:cNvSpPr txBox="1"/>
          <p:nvPr/>
        </p:nvSpPr>
        <p:spPr>
          <a:xfrm>
            <a:off x="184638" y="211015"/>
            <a:ext cx="87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Line scans before and after internal RyR dynamics were reformulated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DF564-7021-4CF8-A4CF-BAE0D86B4E3D}"/>
              </a:ext>
            </a:extLst>
          </p:cNvPr>
          <p:cNvSpPr txBox="1"/>
          <p:nvPr/>
        </p:nvSpPr>
        <p:spPr>
          <a:xfrm>
            <a:off x="6879280" y="5571337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sensitization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0A537-A67C-4E44-8AEE-98307ADD3C97}"/>
              </a:ext>
            </a:extLst>
          </p:cNvPr>
          <p:cNvSpPr txBox="1"/>
          <p:nvPr/>
        </p:nvSpPr>
        <p:spPr>
          <a:xfrm>
            <a:off x="730824" y="5571337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sensitization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1BA5B-C7C3-4D56-A55A-5C9C6701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60" y="1282061"/>
            <a:ext cx="5193760" cy="4033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DA522-855F-4FD5-BD6D-320AB22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76" y="1282061"/>
            <a:ext cx="5012664" cy="40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497</Words>
  <Application>Microsoft Office PowerPoint</Application>
  <PresentationFormat>Widescreen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Prashanthi Ravichandran</dc:creator>
  <cp:lastModifiedBy>Prashanthi Ravichandran</cp:lastModifiedBy>
  <cp:revision>45</cp:revision>
  <dcterms:created xsi:type="dcterms:W3CDTF">2018-05-22T20:45:27Z</dcterms:created>
  <dcterms:modified xsi:type="dcterms:W3CDTF">2018-06-16T14:57:32Z</dcterms:modified>
</cp:coreProperties>
</file>