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FA3B-0122-89D0-77C5-0CEEDFCFD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576" y="1544149"/>
            <a:ext cx="10708848" cy="267764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+mn-lt"/>
                <a:cs typeface="Arial" panose="020B0604020202020204" pitchFamily="34" charset="0"/>
              </a:rPr>
              <a:t>CUSTOMER CHURN PREDICTION USING MACHINE LEARNING</a:t>
            </a:r>
            <a:endParaRPr lang="en-IN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56031-1E7D-A9AD-CF50-BFF30C18D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9008" y="4591589"/>
            <a:ext cx="4720456" cy="861420"/>
          </a:xfrm>
        </p:spPr>
        <p:txBody>
          <a:bodyPr>
            <a:normAutofit/>
          </a:bodyPr>
          <a:lstStyle/>
          <a:p>
            <a:r>
              <a:rPr lang="en-IN" sz="2000" cap="none" dirty="0">
                <a:cs typeface="Arial" panose="020B0604020202020204" pitchFamily="34" charset="0"/>
              </a:rPr>
              <a:t>By Prashanthi Venkatesan</a:t>
            </a:r>
          </a:p>
        </p:txBody>
      </p:sp>
    </p:spTree>
    <p:extLst>
      <p:ext uri="{BB962C8B-B14F-4D97-AF65-F5344CB8AC3E}">
        <p14:creationId xmlns:p14="http://schemas.microsoft.com/office/powerpoint/2010/main" val="341023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8A31-B14C-C68F-716B-F355AF4F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93AE-459B-6654-6236-9A939C67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612" y="3018279"/>
            <a:ext cx="8825659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Telecom companies face revenue loss when customers </a:t>
            </a:r>
            <a:r>
              <a:rPr lang="en-US" b="1" dirty="0"/>
              <a:t>leave (churn)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Goal</a:t>
            </a:r>
            <a:r>
              <a:rPr lang="en-US" dirty="0"/>
              <a:t>: Predict which customers are likely to churn</a:t>
            </a:r>
          </a:p>
          <a:p>
            <a:pPr>
              <a:lnSpc>
                <a:spcPct val="150000"/>
              </a:lnSpc>
            </a:pPr>
            <a:r>
              <a:rPr lang="en-US" dirty="0"/>
              <a:t>Enables the company to take </a:t>
            </a:r>
            <a:r>
              <a:rPr lang="en-US" b="1" dirty="0"/>
              <a:t>preventive actions</a:t>
            </a:r>
            <a:r>
              <a:rPr lang="en-US" dirty="0"/>
              <a:t> to retain them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6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F121-BB03-63BC-5144-78E48192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6BE1-A21D-A27E-9B6B-F6CDB0F3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Source: Kaggle (Telco Customer Churn)</a:t>
            </a:r>
          </a:p>
          <a:p>
            <a:r>
              <a:rPr lang="en-IN" dirty="0"/>
              <a:t>Records: 7,043 customers</a:t>
            </a:r>
          </a:p>
          <a:p>
            <a:r>
              <a:rPr lang="en-IN" dirty="0"/>
              <a:t>Target: Churn (Yes/No)</a:t>
            </a:r>
          </a:p>
          <a:p>
            <a:r>
              <a:rPr lang="en-IN" dirty="0"/>
              <a:t>Includes features like:</a:t>
            </a:r>
          </a:p>
          <a:p>
            <a:pPr marL="0" indent="0">
              <a:buNone/>
            </a:pPr>
            <a:r>
              <a:rPr lang="en-IN" dirty="0"/>
              <a:t>                Demographics: gender, senior citizen</a:t>
            </a:r>
          </a:p>
          <a:p>
            <a:pPr marL="0" indent="0">
              <a:buNone/>
            </a:pPr>
            <a:r>
              <a:rPr lang="en-IN" dirty="0"/>
              <a:t>                Account: contract type, tenure, charges</a:t>
            </a:r>
          </a:p>
          <a:p>
            <a:pPr marL="0" indent="0">
              <a:buNone/>
            </a:pPr>
            <a:r>
              <a:rPr lang="en-IN" dirty="0"/>
              <a:t>                Services: internet, phone, online security etc.</a:t>
            </a:r>
          </a:p>
        </p:txBody>
      </p:sp>
    </p:spTree>
    <p:extLst>
      <p:ext uri="{BB962C8B-B14F-4D97-AF65-F5344CB8AC3E}">
        <p14:creationId xmlns:p14="http://schemas.microsoft.com/office/powerpoint/2010/main" val="369443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70AB-8BDE-5EDB-7D9B-148A8E90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&amp;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55A2A-1B43-C67F-C08A-D128CD8B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with month-to-month contracts churn more</a:t>
            </a:r>
          </a:p>
          <a:p>
            <a:r>
              <a:rPr lang="en-US" dirty="0"/>
              <a:t>Short tenure and high monthly charges → high churn rate</a:t>
            </a:r>
          </a:p>
          <a:p>
            <a:r>
              <a:rPr lang="en-US" dirty="0"/>
              <a:t>Features with strong influence on churn:</a:t>
            </a:r>
          </a:p>
          <a:p>
            <a:pPr marL="0" indent="0">
              <a:buNone/>
            </a:pPr>
            <a:r>
              <a:rPr lang="en-US" dirty="0"/>
              <a:t>               Contract Type</a:t>
            </a:r>
          </a:p>
          <a:p>
            <a:pPr marL="0" indent="0">
              <a:buNone/>
            </a:pPr>
            <a:r>
              <a:rPr lang="en-US" dirty="0"/>
              <a:t>                Tenure</a:t>
            </a:r>
          </a:p>
          <a:p>
            <a:pPr marL="0" indent="0">
              <a:buNone/>
            </a:pPr>
            <a:r>
              <a:rPr lang="en-US" dirty="0"/>
              <a:t>                Monthly Charges</a:t>
            </a:r>
          </a:p>
          <a:p>
            <a:pPr marL="0" indent="0">
              <a:buNone/>
            </a:pPr>
            <a:r>
              <a:rPr lang="en-US" dirty="0"/>
              <a:t>                Online 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63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C371-348E-553B-FBAB-F8378480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52DF-4801-2A6C-28C5-3C68DB4C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Steps:Data</a:t>
            </a:r>
            <a:r>
              <a:rPr lang="en-US" dirty="0"/>
              <a:t> cleaning &amp; encoding</a:t>
            </a:r>
          </a:p>
          <a:p>
            <a:r>
              <a:rPr lang="en-US" dirty="0"/>
              <a:t>Feature </a:t>
            </a:r>
            <a:r>
              <a:rPr lang="en-US" dirty="0" err="1"/>
              <a:t>scalingTrain</a:t>
            </a:r>
            <a:r>
              <a:rPr lang="en-US" dirty="0"/>
              <a:t>/test split</a:t>
            </a:r>
          </a:p>
          <a:p>
            <a:r>
              <a:rPr lang="en-US" dirty="0"/>
              <a:t>Tried two models:</a:t>
            </a:r>
          </a:p>
          <a:p>
            <a:pPr marL="0" indent="0">
              <a:buNone/>
            </a:pPr>
            <a:r>
              <a:rPr lang="en-US" dirty="0"/>
              <a:t>             Logistic Regression (baseline)</a:t>
            </a:r>
          </a:p>
          <a:p>
            <a:pPr marL="0" indent="0">
              <a:buNone/>
            </a:pPr>
            <a:r>
              <a:rPr lang="en-US" dirty="0"/>
              <a:t>             Random Forest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4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C48E-6C30-13AA-5FD4-55296584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9343-712C-DA56-5A7E-02A39CA0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32" y="2488557"/>
            <a:ext cx="11354764" cy="3670139"/>
          </a:xfrm>
        </p:spPr>
        <p:txBody>
          <a:bodyPr>
            <a:normAutofit/>
          </a:bodyPr>
          <a:lstStyle/>
          <a:p>
            <a:r>
              <a:rPr lang="en-IN" dirty="0"/>
              <a:t>Best Model: Logistic Regression</a:t>
            </a:r>
          </a:p>
          <a:p>
            <a:r>
              <a:rPr lang="en-IN" dirty="0"/>
              <a:t>Accuracy: 80.55%</a:t>
            </a:r>
          </a:p>
          <a:p>
            <a:r>
              <a:rPr lang="en-IN" dirty="0"/>
              <a:t>Precision: 65.8%</a:t>
            </a:r>
          </a:p>
          <a:p>
            <a:r>
              <a:rPr lang="en-IN" dirty="0"/>
              <a:t>Recall: 55.6%</a:t>
            </a:r>
          </a:p>
          <a:p>
            <a:r>
              <a:rPr lang="en-IN" dirty="0"/>
              <a:t>F1 Score: 60.3%</a:t>
            </a:r>
          </a:p>
          <a:p>
            <a:r>
              <a:rPr lang="en-IN" dirty="0"/>
              <a:t>ROC AUC: 84.2%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✅ Balanced performance</a:t>
            </a:r>
          </a:p>
          <a:p>
            <a:pPr marL="0" indent="0">
              <a:buNone/>
            </a:pPr>
            <a:r>
              <a:rPr lang="en-IN" dirty="0"/>
              <a:t>✅ Useful for real-world business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48731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2F69-58F6-1FBD-02CF-AE25656DC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8148-6504-41B1-6D04-F43A8CC5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Offer </a:t>
            </a:r>
            <a:r>
              <a:rPr lang="en-US" b="1" dirty="0"/>
              <a:t>long-term contracts</a:t>
            </a:r>
            <a:r>
              <a:rPr lang="en-US" dirty="0"/>
              <a:t> with incentives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 discounts or offers to </a:t>
            </a:r>
            <a:r>
              <a:rPr lang="en-US" b="1" dirty="0"/>
              <a:t>short-tenure customers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Monitor </a:t>
            </a:r>
            <a:r>
              <a:rPr lang="en-US" b="1" dirty="0"/>
              <a:t>high-charge customers</a:t>
            </a:r>
            <a:r>
              <a:rPr lang="en-US" dirty="0"/>
              <a:t> and engage them early</a:t>
            </a:r>
          </a:p>
          <a:p>
            <a:pPr>
              <a:lnSpc>
                <a:spcPct val="150000"/>
              </a:lnSpc>
            </a:pPr>
            <a:r>
              <a:rPr lang="en-US" dirty="0"/>
              <a:t>Improve </a:t>
            </a:r>
            <a:r>
              <a:rPr lang="en-US" b="1" dirty="0"/>
              <a:t>customer service</a:t>
            </a:r>
            <a:r>
              <a:rPr lang="en-US" dirty="0"/>
              <a:t> around support and online 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81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CA25-D1A6-1E1B-26F6-A5A2D23E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F4490-D89B-73A7-148A-D36F4C0BD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Python Notebook (.</a:t>
            </a:r>
            <a:r>
              <a:rPr lang="en-IN" dirty="0" err="1"/>
              <a:t>ipynb</a:t>
            </a:r>
            <a:r>
              <a:rPr lang="en-IN" dirty="0"/>
              <a:t>)</a:t>
            </a:r>
          </a:p>
          <a:p>
            <a:pPr>
              <a:lnSpc>
                <a:spcPct val="200000"/>
              </a:lnSpc>
            </a:pPr>
            <a:r>
              <a:rPr lang="en-IN" dirty="0"/>
              <a:t>Trained Model (.</a:t>
            </a:r>
            <a:r>
              <a:rPr lang="en-IN" dirty="0" err="1"/>
              <a:t>pkl</a:t>
            </a:r>
            <a:r>
              <a:rPr lang="en-IN" dirty="0"/>
              <a:t>)</a:t>
            </a:r>
          </a:p>
          <a:p>
            <a:pPr>
              <a:lnSpc>
                <a:spcPct val="200000"/>
              </a:lnSpc>
            </a:pPr>
            <a:r>
              <a:rPr lang="en-IN" dirty="0"/>
              <a:t>Presentation (.pptx)</a:t>
            </a:r>
          </a:p>
          <a:p>
            <a:pPr>
              <a:lnSpc>
                <a:spcPct val="200000"/>
              </a:lnSpc>
            </a:pPr>
            <a:r>
              <a:rPr lang="en-IN" dirty="0"/>
              <a:t>GitHub Repo: customer-churn-prediction</a:t>
            </a:r>
          </a:p>
        </p:txBody>
      </p:sp>
    </p:spTree>
    <p:extLst>
      <p:ext uri="{BB962C8B-B14F-4D97-AF65-F5344CB8AC3E}">
        <p14:creationId xmlns:p14="http://schemas.microsoft.com/office/powerpoint/2010/main" val="204219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1B87C-D82E-6B88-F34F-F77A3AC7E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94B8-D2B6-410E-8CBD-8045C3F69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857" y="1254781"/>
            <a:ext cx="10708848" cy="2677648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IN" sz="60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+mn-lt"/>
                <a:cs typeface="Arial" panose="020B0604020202020204" pitchFamily="34" charset="0"/>
              </a:rPr>
              <a:t>THANKYOU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C36FC-A121-4C80-A02E-971347C09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9053" y="4174900"/>
            <a:ext cx="4720456" cy="861420"/>
          </a:xfrm>
        </p:spPr>
        <p:txBody>
          <a:bodyPr>
            <a:normAutofit/>
          </a:bodyPr>
          <a:lstStyle/>
          <a:p>
            <a:pPr algn="ctr"/>
            <a:r>
              <a:rPr lang="en-IN" sz="2000" cap="none" dirty="0">
                <a:cs typeface="Arial" panose="020B0604020202020204" pitchFamily="34" charset="0"/>
              </a:rPr>
              <a:t> Prashanthi Venkatesan</a:t>
            </a:r>
          </a:p>
          <a:p>
            <a:pPr algn="ctr"/>
            <a:r>
              <a:rPr lang="en-IN" sz="2000" cap="none" dirty="0">
                <a:cs typeface="Arial" panose="020B0604020202020204" pitchFamily="34" charset="0"/>
              </a:rPr>
              <a:t> Aspiring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4282414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{AC5569A3-E32B-4D94-8B95-5216DB5D1CF8}tf02900722</Template>
  <TotalTime>210</TotalTime>
  <Words>255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CUSTOMER CHURN PREDICTION USING MACHINE LEARNING</vt:lpstr>
      <vt:lpstr>Business Problem</vt:lpstr>
      <vt:lpstr>Dataset Overview</vt:lpstr>
      <vt:lpstr>EDA &amp; Key Insights</vt:lpstr>
      <vt:lpstr>Model Building Process</vt:lpstr>
      <vt:lpstr>Model Evaluation</vt:lpstr>
      <vt:lpstr>Business Recommendations</vt:lpstr>
      <vt:lpstr>Deliverables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Prashanthi Venkatesan</dc:creator>
  <cp:lastModifiedBy>Prashanthi Venkatesan</cp:lastModifiedBy>
  <cp:revision>1</cp:revision>
  <dcterms:created xsi:type="dcterms:W3CDTF">2025-06-06T06:56:21Z</dcterms:created>
  <dcterms:modified xsi:type="dcterms:W3CDTF">2025-06-06T10:27:06Z</dcterms:modified>
</cp:coreProperties>
</file>