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1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62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60"/>
            <p14:sldId id="262"/>
            <p14:sldId id="261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7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5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11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1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2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1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3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19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05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5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9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7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22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8D2B6-2A1D-46C3-B0D7-B559E50FE46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72E416-A391-44A6-B707-BB4623E8D8D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6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ustain.azurewebsites.net/api/esg/benchmark/upload/esgdoc/ESG/ESGScore" TargetMode="External"/><Relationship Id="rId2" Type="http://schemas.openxmlformats.org/officeDocument/2006/relationships/hyperlink" Target="https://hacksustain.azurewebsites.net/api/esg/benchmark/upload/esgdoc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Hackathon2024-March/techraiders" TargetMode="External"/><Relationship Id="rId5" Type="http://schemas.openxmlformats.org/officeDocument/2006/relationships/hyperlink" Target="https://hacksustain.azurewebsites.net/" TargetMode="External"/><Relationship Id="rId4" Type="http://schemas.openxmlformats.org/officeDocument/2006/relationships/hyperlink" Target="https://hacksustain.azurewebsites.net/api/esg/benchmark/keepaliv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43063"/>
            <a:ext cx="10390188" cy="2427287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Project Title: Sustainability Benchmarking &amp; Predictive Forecasting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5E8-2C13-4B76-B92B-BA20DFF5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4F4E-3D11-403C-A13E-7F2A08B2ED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035739" cy="49743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Brief overview of the project: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Introduction to sustainability reporting and its significance in modern business practices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Explanation of the Sustainability Data Extraction System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Importance of sustainability reporting and data analysis: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 Impact on stakeholder decision-making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 Regulatory compliance and corporate responsibility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Objectives of the Sustainability Data Extraction System: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 Efficient extraction and analysis of sustainability data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 Automation of data collection processes</a:t>
            </a:r>
          </a:p>
          <a:p>
            <a:pPr marL="9715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 Facilitation of informed decision-making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39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839B-53CA-49E7-92C5-282534A5AC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581381"/>
            <a:ext cx="10963391" cy="4435105"/>
          </a:xfrm>
        </p:spPr>
        <p:txBody>
          <a:bodyPr>
            <a:noAutofit/>
          </a:bodyPr>
          <a:lstStyle/>
          <a:p>
            <a:r>
              <a:rPr lang="en-US" b="1" u="sng" dirty="0"/>
              <a:t>Project Objectives</a:t>
            </a:r>
          </a:p>
          <a:p>
            <a:r>
              <a:rPr lang="en-US" dirty="0"/>
              <a:t>Develop an AI based system to extract and analyze sustainability data from various sources</a:t>
            </a:r>
          </a:p>
          <a:p>
            <a:pPr lvl="1"/>
            <a:r>
              <a:rPr lang="en-US" dirty="0"/>
              <a:t>   Modularize </a:t>
            </a:r>
            <a:r>
              <a:rPr lang="en-US" dirty="0">
                <a:latin typeface="Gill Sans MT (Body)"/>
              </a:rPr>
              <a:t>components</a:t>
            </a:r>
            <a:r>
              <a:rPr lang="en-US" dirty="0"/>
              <a:t> for flexibility and scalability</a:t>
            </a:r>
          </a:p>
          <a:p>
            <a:pPr lvl="1"/>
            <a:r>
              <a:rPr lang="en-US" dirty="0"/>
              <a:t>   Ensure seamless integration with user interfaces and APIs</a:t>
            </a:r>
          </a:p>
          <a:p>
            <a:r>
              <a:rPr lang="en-US" dirty="0"/>
              <a:t>PDF parsing, web scraping, natural language processing (NLP), machine</a:t>
            </a:r>
          </a:p>
          <a:p>
            <a:r>
              <a:rPr lang="en-US" b="1" u="sng" dirty="0"/>
              <a:t> System Architecture</a:t>
            </a:r>
          </a:p>
          <a:p>
            <a:r>
              <a:rPr lang="en-US" dirty="0"/>
              <a:t> Diagram illustrating the components and workflow of the system:</a:t>
            </a:r>
          </a:p>
          <a:p>
            <a:r>
              <a:rPr lang="en-US" dirty="0"/>
              <a:t>   PDF Parser: Extracts text content from PDF documents</a:t>
            </a:r>
          </a:p>
          <a:p>
            <a:r>
              <a:rPr lang="en-US" dirty="0"/>
              <a:t>   Web Scraper: Retrieves data from specified websites</a:t>
            </a:r>
          </a:p>
          <a:p>
            <a:r>
              <a:rPr lang="en-US" dirty="0"/>
              <a:t>   NLP Module: Processes text and identifies key entities</a:t>
            </a:r>
          </a:p>
          <a:p>
            <a:r>
              <a:rPr lang="en-US" dirty="0"/>
              <a:t>   ML Model: Analyzes text data and makes predictions</a:t>
            </a:r>
          </a:p>
          <a:p>
            <a:r>
              <a:rPr lang="en-US" dirty="0"/>
              <a:t>   Flask Web App: Provides user interface and APIs learning (ML), and user interface (UI)</a:t>
            </a:r>
          </a:p>
        </p:txBody>
      </p:sp>
    </p:spTree>
    <p:extLst>
      <p:ext uri="{BB962C8B-B14F-4D97-AF65-F5344CB8AC3E}">
        <p14:creationId xmlns:p14="http://schemas.microsoft.com/office/powerpoint/2010/main" val="75713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839B-53CA-49E7-92C5-282534A5AC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304" y="1488617"/>
            <a:ext cx="10963391" cy="4660392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u="sng" dirty="0"/>
              <a:t>Component Details</a:t>
            </a:r>
          </a:p>
          <a:p>
            <a:r>
              <a:rPr lang="en-US" sz="1100" dirty="0"/>
              <a:t> Detailed explanation of each component:</a:t>
            </a:r>
          </a:p>
          <a:p>
            <a:r>
              <a:rPr lang="en-US" sz="1100" dirty="0"/>
              <a:t>   PDF Parser: Utilizes </a:t>
            </a:r>
            <a:r>
              <a:rPr lang="en-US" sz="1100" dirty="0" err="1"/>
              <a:t>PyMuPDF</a:t>
            </a:r>
            <a:r>
              <a:rPr lang="en-US" sz="1100" dirty="0"/>
              <a:t> library to extract text from PDF documents</a:t>
            </a:r>
          </a:p>
          <a:p>
            <a:r>
              <a:rPr lang="en-US" sz="1100" dirty="0"/>
              <a:t>   Web Scraper: Utilizes </a:t>
            </a:r>
            <a:r>
              <a:rPr lang="en-US" sz="1100" dirty="0" err="1"/>
              <a:t>BeautifulSoup</a:t>
            </a:r>
            <a:r>
              <a:rPr lang="en-US" sz="1100" dirty="0"/>
              <a:t> and requests libraries to retrieve data from specified websites</a:t>
            </a:r>
          </a:p>
          <a:p>
            <a:r>
              <a:rPr lang="en-US" sz="1100" dirty="0"/>
              <a:t>   NLP Module: Utilizes </a:t>
            </a:r>
            <a:r>
              <a:rPr lang="en-US" sz="1100" dirty="0" err="1"/>
              <a:t>spaCy</a:t>
            </a:r>
            <a:r>
              <a:rPr lang="en-US" sz="1100" dirty="0"/>
              <a:t> library to process text and identify key entities</a:t>
            </a:r>
          </a:p>
          <a:p>
            <a:r>
              <a:rPr lang="en-US" sz="1100" dirty="0"/>
              <a:t>   ML Model: Utilizes Transformers library to analyze text data and make predictions</a:t>
            </a:r>
          </a:p>
          <a:p>
            <a:r>
              <a:rPr lang="en-US" sz="1100" dirty="0"/>
              <a:t>   Flask Web App: Utilizes Flask framework to provide user interface and APIs for seamless interaction</a:t>
            </a:r>
          </a:p>
          <a:p>
            <a:endParaRPr lang="en-US" sz="1100" dirty="0"/>
          </a:p>
          <a:p>
            <a:r>
              <a:rPr lang="en-US" sz="2000" b="1" u="sng" dirty="0"/>
              <a:t>Workflow</a:t>
            </a:r>
          </a:p>
          <a:p>
            <a:r>
              <a:rPr lang="en-US" sz="1100" dirty="0"/>
              <a:t> Step-by-step explanation of how the system works:</a:t>
            </a:r>
          </a:p>
          <a:p>
            <a:r>
              <a:rPr lang="en-US" sz="1100" dirty="0"/>
              <a:t>  1. User input (PDF URL or text data)</a:t>
            </a:r>
          </a:p>
          <a:p>
            <a:r>
              <a:rPr lang="en-US" sz="1100" dirty="0"/>
              <a:t>  2. PDF parsing and text extraction</a:t>
            </a:r>
          </a:p>
          <a:p>
            <a:r>
              <a:rPr lang="en-US" sz="1100" dirty="0"/>
              <a:t>  3. Text processing and entity recognition</a:t>
            </a:r>
          </a:p>
          <a:p>
            <a:r>
              <a:rPr lang="en-US" sz="1100" dirty="0"/>
              <a:t>  4. Web scraping (if necessary)</a:t>
            </a:r>
          </a:p>
          <a:p>
            <a:r>
              <a:rPr lang="en-US" sz="1100" dirty="0"/>
              <a:t>  5. Machine learning analysis</a:t>
            </a:r>
          </a:p>
          <a:p>
            <a:r>
              <a:rPr lang="en-US" sz="1100" dirty="0"/>
              <a:t>  6. Presentation of extracted information to the user</a:t>
            </a:r>
          </a:p>
        </p:txBody>
      </p:sp>
    </p:spTree>
    <p:extLst>
      <p:ext uri="{BB962C8B-B14F-4D97-AF65-F5344CB8AC3E}">
        <p14:creationId xmlns:p14="http://schemas.microsoft.com/office/powerpoint/2010/main" val="309726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85475A-B5C9-4299-9F31-3B399336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433458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System Architecture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05955-9DA7-46C6-BBC5-BC46969BF57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325217" y="958075"/>
            <a:ext cx="8331200" cy="56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839B-53CA-49E7-92C5-282534A5AC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304" y="1488617"/>
            <a:ext cx="10963391" cy="4660392"/>
          </a:xfrm>
        </p:spPr>
        <p:txBody>
          <a:bodyPr>
            <a:normAutofit/>
          </a:bodyPr>
          <a:lstStyle/>
          <a:p>
            <a:r>
              <a:rPr lang="en-US" sz="1400" b="1" u="sng" dirty="0"/>
              <a:t>Technology Stack</a:t>
            </a:r>
          </a:p>
          <a:p>
            <a:r>
              <a:rPr lang="en-US" sz="1400" dirty="0"/>
              <a:t> List of technologies and libraries used in the project: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PyMuPDF</a:t>
            </a:r>
            <a:r>
              <a:rPr lang="en-US" sz="1400" dirty="0"/>
              <a:t>, </a:t>
            </a:r>
            <a:r>
              <a:rPr lang="en-US" sz="1400" dirty="0" err="1"/>
              <a:t>BeautifulSoup</a:t>
            </a:r>
            <a:r>
              <a:rPr lang="en-US" sz="1400" dirty="0"/>
              <a:t>, </a:t>
            </a:r>
            <a:r>
              <a:rPr lang="en-US" sz="1400" dirty="0" err="1"/>
              <a:t>spaCy</a:t>
            </a:r>
            <a:r>
              <a:rPr lang="en-US" sz="1400" dirty="0"/>
              <a:t>, Transformers, Flask</a:t>
            </a:r>
          </a:p>
          <a:p>
            <a:r>
              <a:rPr lang="en-US" sz="1400" b="1" u="sng" dirty="0"/>
              <a:t>Deployment</a:t>
            </a:r>
          </a:p>
          <a:p>
            <a:r>
              <a:rPr lang="en-US" sz="1400" dirty="0"/>
              <a:t> Overview of deployment options:</a:t>
            </a:r>
          </a:p>
          <a:p>
            <a:r>
              <a:rPr lang="en-US" sz="1400" dirty="0"/>
              <a:t>   Cloud platforms (Azure, GCP)</a:t>
            </a:r>
          </a:p>
          <a:p>
            <a:r>
              <a:rPr lang="en-US" sz="1400" dirty="0"/>
              <a:t>   Containerization (Docker)</a:t>
            </a:r>
          </a:p>
          <a:p>
            <a:r>
              <a:rPr lang="en-US" sz="1400" dirty="0"/>
              <a:t> Benefits of cloud deployment and scalability:</a:t>
            </a:r>
          </a:p>
          <a:p>
            <a:r>
              <a:rPr lang="en-US" sz="1400" dirty="0"/>
              <a:t>   Flexibility, scalability, and reliability</a:t>
            </a:r>
          </a:p>
          <a:p>
            <a:r>
              <a:rPr lang="en-US" sz="1400" dirty="0"/>
              <a:t>   Cost-effectiveness and resource optimization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50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839B-53CA-49E7-92C5-282534A5AC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304" y="1488617"/>
            <a:ext cx="10963391" cy="4660392"/>
          </a:xfrm>
        </p:spPr>
        <p:txBody>
          <a:bodyPr>
            <a:normAutofit/>
          </a:bodyPr>
          <a:lstStyle/>
          <a:p>
            <a:r>
              <a:rPr lang="en-US" sz="1400" b="1" u="sng" dirty="0"/>
              <a:t>API End points</a:t>
            </a:r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dirty="0">
                <a:hlinkClick r:id="rId2"/>
              </a:rPr>
              <a:t>https://hacksustain.azurewebsites.net/api/esg/benchmark/upload/esgdoc</a:t>
            </a:r>
            <a:r>
              <a:rPr lang="en-US" sz="1400" dirty="0"/>
              <a:t>/</a:t>
            </a:r>
            <a:endParaRPr lang="en-US" sz="1400" b="1" u="sng" dirty="0"/>
          </a:p>
          <a:p>
            <a:r>
              <a:rPr lang="en-US" sz="1400" dirty="0">
                <a:hlinkClick r:id="rId3"/>
              </a:rPr>
              <a:t>https://hacksustain.azurewebsites.net/api/esg/benchmark/upload/esgdoc/ESG/ESGScore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https://hacksustain.azurewebsites.net/</a:t>
            </a:r>
            <a:r>
              <a:rPr lang="de-DE" sz="1400" dirty="0">
                <a:hlinkClick r:id="rId4"/>
              </a:rPr>
              <a:t>api/esg/benchmark/pdf-report/esg</a:t>
            </a:r>
          </a:p>
          <a:p>
            <a:r>
              <a:rPr lang="en-US" sz="1400" dirty="0">
                <a:hlinkClick r:id="rId4"/>
              </a:rPr>
              <a:t>https://hacksustain.azurewebsites.net/api/esg/benchmark/keepalive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u="sng" dirty="0"/>
              <a:t>Application URL:</a:t>
            </a:r>
          </a:p>
          <a:p>
            <a:r>
              <a:rPr lang="en-US" sz="1400" dirty="0">
                <a:hlinkClick r:id="rId5"/>
              </a:rPr>
              <a:t>https://hacksustain.azurewebsites.net</a:t>
            </a:r>
            <a:endParaRPr lang="en-US" sz="1400" dirty="0"/>
          </a:p>
          <a:p>
            <a:r>
              <a:rPr lang="en-US" sz="1400" b="1" u="sng" dirty="0" err="1"/>
              <a:t>Github</a:t>
            </a:r>
            <a:r>
              <a:rPr lang="en-US" sz="1400" b="1" u="sng" dirty="0"/>
              <a:t> URL:</a:t>
            </a:r>
          </a:p>
          <a:p>
            <a:pPr marL="0" indent="0">
              <a:buNone/>
            </a:pPr>
            <a:r>
              <a:rPr lang="en-US" sz="1400" dirty="0">
                <a:hlinkClick r:id="rId6"/>
              </a:rPr>
              <a:t>Hackathon2024-March/</a:t>
            </a:r>
            <a:r>
              <a:rPr lang="en-US" sz="1400" dirty="0" err="1">
                <a:hlinkClick r:id="rId6"/>
              </a:rPr>
              <a:t>techraiders</a:t>
            </a:r>
            <a:r>
              <a:rPr lang="en-US" sz="1400" dirty="0">
                <a:hlinkClick r:id="rId6"/>
              </a:rPr>
              <a:t> (github.com)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103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B3E5-AD36-4373-9348-7CBFA6607C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2817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</a:t>
            </a:r>
          </a:p>
          <a:p>
            <a:pPr marL="0" indent="0">
              <a:buNone/>
            </a:pPr>
            <a:r>
              <a:rPr lang="en-US" sz="7200" dirty="0"/>
              <a:t>       </a:t>
            </a:r>
            <a:r>
              <a:rPr lang="en-US" sz="7200" b="1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2662597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512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Gill Sans MT (Body)</vt:lpstr>
      <vt:lpstr>Wingdings</vt:lpstr>
      <vt:lpstr>Gallery</vt:lpstr>
      <vt:lpstr>PowerPoint Presentation</vt:lpstr>
      <vt:lpstr>Introduction</vt:lpstr>
      <vt:lpstr>PowerPoint Presentation</vt:lpstr>
      <vt:lpstr>PowerPoint Presentation</vt:lpstr>
      <vt:lpstr>System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2024-03-17T19:11:30Z</dcterms:created>
  <dcterms:modified xsi:type="dcterms:W3CDTF">2024-03-17T19:46:47Z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