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62" r:id="rId8"/>
    <p:sldId id="272" r:id="rId9"/>
    <p:sldId id="273" r:id="rId10"/>
    <p:sldId id="274" r:id="rId11"/>
    <p:sldId id="275" r:id="rId12"/>
    <p:sldId id="276" r:id="rId13"/>
    <p:sldId id="277" r:id="rId14"/>
    <p:sldId id="278" r:id="rId15"/>
    <p:sldId id="279" r:id="rId16"/>
    <p:sldId id="283" r:id="rId17"/>
    <p:sldId id="280" r:id="rId18"/>
    <p:sldId id="281" r:id="rId19"/>
    <p:sldId id="282" r:id="rId20"/>
    <p:sldId id="284" r:id="rId21"/>
    <p:sldId id="285" r:id="rId22"/>
    <p:sldId id="286" r:id="rId23"/>
    <p:sldId id="287" r:id="rId24"/>
    <p:sldId id="288" r:id="rId25"/>
    <p:sldId id="289"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45"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11/30/2023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63225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AIRBNB new user booking prediction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K Prasanth</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Exploratory Data Analysis</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6" name="Picture 5">
            <a:extLst>
              <a:ext uri="{FF2B5EF4-FFF2-40B4-BE49-F238E27FC236}">
                <a16:creationId xmlns:a16="http://schemas.microsoft.com/office/drawing/2014/main" id="{F84C177E-EA5F-3735-1617-242C639DEDC8}"/>
              </a:ext>
            </a:extLst>
          </p:cNvPr>
          <p:cNvPicPr>
            <a:picLocks noChangeAspect="1"/>
          </p:cNvPicPr>
          <p:nvPr/>
        </p:nvPicPr>
        <p:blipFill>
          <a:blip r:embed="rId2"/>
          <a:stretch>
            <a:fillRect/>
          </a:stretch>
        </p:blipFill>
        <p:spPr>
          <a:xfrm>
            <a:off x="1532966" y="1420884"/>
            <a:ext cx="8247528" cy="4935466"/>
          </a:xfrm>
          <a:prstGeom prst="rect">
            <a:avLst/>
          </a:prstGeom>
        </p:spPr>
      </p:pic>
    </p:spTree>
    <p:extLst>
      <p:ext uri="{BB962C8B-B14F-4D97-AF65-F5344CB8AC3E}">
        <p14:creationId xmlns:p14="http://schemas.microsoft.com/office/powerpoint/2010/main" val="3086472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Exploratory Data Analysis</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4" name="Picture 3">
            <a:extLst>
              <a:ext uri="{FF2B5EF4-FFF2-40B4-BE49-F238E27FC236}">
                <a16:creationId xmlns:a16="http://schemas.microsoft.com/office/drawing/2014/main" id="{D144EDF5-111F-3F51-F24B-97FF2C1D2E49}"/>
              </a:ext>
            </a:extLst>
          </p:cNvPr>
          <p:cNvPicPr>
            <a:picLocks noChangeAspect="1"/>
          </p:cNvPicPr>
          <p:nvPr/>
        </p:nvPicPr>
        <p:blipFill>
          <a:blip r:embed="rId2"/>
          <a:stretch>
            <a:fillRect/>
          </a:stretch>
        </p:blipFill>
        <p:spPr>
          <a:xfrm>
            <a:off x="1192307" y="1322805"/>
            <a:ext cx="9130694" cy="5033545"/>
          </a:xfrm>
          <a:prstGeom prst="rect">
            <a:avLst/>
          </a:prstGeom>
        </p:spPr>
      </p:pic>
    </p:spTree>
    <p:extLst>
      <p:ext uri="{BB962C8B-B14F-4D97-AF65-F5344CB8AC3E}">
        <p14:creationId xmlns:p14="http://schemas.microsoft.com/office/powerpoint/2010/main" val="879867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Exploratory Data Analysis</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6" name="Picture 5">
            <a:extLst>
              <a:ext uri="{FF2B5EF4-FFF2-40B4-BE49-F238E27FC236}">
                <a16:creationId xmlns:a16="http://schemas.microsoft.com/office/drawing/2014/main" id="{95ABEFB7-973D-D7AF-9773-22276468549C}"/>
              </a:ext>
            </a:extLst>
          </p:cNvPr>
          <p:cNvPicPr>
            <a:picLocks noChangeAspect="1"/>
          </p:cNvPicPr>
          <p:nvPr/>
        </p:nvPicPr>
        <p:blipFill>
          <a:blip r:embed="rId2"/>
          <a:stretch>
            <a:fillRect/>
          </a:stretch>
        </p:blipFill>
        <p:spPr>
          <a:xfrm>
            <a:off x="2554941" y="1469025"/>
            <a:ext cx="6466048" cy="4887325"/>
          </a:xfrm>
          <a:prstGeom prst="rect">
            <a:avLst/>
          </a:prstGeom>
        </p:spPr>
      </p:pic>
    </p:spTree>
    <p:extLst>
      <p:ext uri="{BB962C8B-B14F-4D97-AF65-F5344CB8AC3E}">
        <p14:creationId xmlns:p14="http://schemas.microsoft.com/office/powerpoint/2010/main" val="2023577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Feature and Target</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3" name="TextBox 2">
            <a:extLst>
              <a:ext uri="{FF2B5EF4-FFF2-40B4-BE49-F238E27FC236}">
                <a16:creationId xmlns:a16="http://schemas.microsoft.com/office/drawing/2014/main" id="{0C52C759-5000-8C87-7EF8-8C153F35CCE0}"/>
              </a:ext>
            </a:extLst>
          </p:cNvPr>
          <p:cNvSpPr txBox="1"/>
          <p:nvPr/>
        </p:nvSpPr>
        <p:spPr>
          <a:xfrm>
            <a:off x="941293" y="1497106"/>
            <a:ext cx="9986683" cy="4739759"/>
          </a:xfrm>
          <a:prstGeom prst="rect">
            <a:avLst/>
          </a:prstGeom>
          <a:noFill/>
        </p:spPr>
        <p:txBody>
          <a:bodyPr wrap="square" rtlCol="0">
            <a:spAutoFit/>
          </a:bodyPr>
          <a:lstStyle/>
          <a:p>
            <a:r>
              <a:rPr lang="en-US" dirty="0"/>
              <a:t>We split the dataset into train and validate, train set is used to fit the model and validate is used to find the accuracy of the model</a:t>
            </a:r>
          </a:p>
          <a:p>
            <a:endParaRPr lang="en-US" dirty="0"/>
          </a:p>
          <a:p>
            <a:r>
              <a:rPr lang="en-US" sz="1600" b="0" dirty="0">
                <a:solidFill>
                  <a:srgbClr val="000000"/>
                </a:solidFill>
                <a:effectLst/>
                <a:latin typeface="Courier New" panose="02070309020205020404" pitchFamily="49" charset="0"/>
              </a:rPr>
              <a:t>train, validate = </a:t>
            </a:r>
            <a:r>
              <a:rPr lang="en-US" sz="1600" b="0" dirty="0" err="1">
                <a:solidFill>
                  <a:srgbClr val="000000"/>
                </a:solidFill>
                <a:effectLst/>
                <a:latin typeface="Courier New" panose="02070309020205020404" pitchFamily="49" charset="0"/>
              </a:rPr>
              <a:t>train_test_split</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final_df,train_size</a:t>
            </a:r>
            <a:r>
              <a:rPr lang="en-US" sz="1600" b="0" dirty="0">
                <a:solidFill>
                  <a:srgbClr val="000000"/>
                </a:solidFill>
                <a:effectLst/>
                <a:latin typeface="Courier New" panose="02070309020205020404" pitchFamily="49" charset="0"/>
              </a:rPr>
              <a:t>=</a:t>
            </a:r>
            <a:r>
              <a:rPr lang="en-US" sz="1600" b="0" dirty="0">
                <a:solidFill>
                  <a:srgbClr val="116644"/>
                </a:solidFill>
                <a:effectLst/>
                <a:latin typeface="Courier New" panose="02070309020205020404" pitchFamily="49" charset="0"/>
              </a:rPr>
              <a:t>0.8</a:t>
            </a:r>
            <a:r>
              <a:rPr lang="en-US" sz="1600" b="0" dirty="0">
                <a:solidFill>
                  <a:srgbClr val="000000"/>
                </a:solidFill>
                <a:effectLst/>
                <a:latin typeface="Courier New" panose="02070309020205020404" pitchFamily="49" charset="0"/>
              </a:rPr>
              <a:t>,random_state=</a:t>
            </a:r>
            <a:r>
              <a:rPr lang="en-US" sz="1600" b="0" dirty="0">
                <a:solidFill>
                  <a:srgbClr val="116644"/>
                </a:solidFill>
                <a:effectLst/>
                <a:latin typeface="Courier New" panose="02070309020205020404" pitchFamily="49" charset="0"/>
              </a:rPr>
              <a:t>41</a:t>
            </a:r>
            <a:r>
              <a:rPr lang="en-US" sz="1600" b="0" dirty="0">
                <a:solidFill>
                  <a:srgbClr val="000000"/>
                </a:solidFill>
                <a:effectLst/>
                <a:latin typeface="Courier New" panose="02070309020205020404" pitchFamily="49" charset="0"/>
              </a:rPr>
              <a:t>)</a:t>
            </a:r>
          </a:p>
          <a:p>
            <a:endParaRPr lang="en-US" sz="1600" dirty="0">
              <a:solidFill>
                <a:srgbClr val="000000"/>
              </a:solidFill>
              <a:latin typeface="Courier New" panose="02070309020205020404" pitchFamily="49" charset="0"/>
            </a:endParaRPr>
          </a:p>
          <a:p>
            <a:r>
              <a:rPr lang="en-US" dirty="0"/>
              <a:t>It is then further divided in to feature and target by using features we are going to predict the target.</a:t>
            </a:r>
          </a:p>
          <a:p>
            <a:endParaRPr lang="en-US" dirty="0"/>
          </a:p>
          <a:p>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train.drop</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country_destination</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],axis=</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y_train</a:t>
            </a:r>
            <a:r>
              <a:rPr lang="en-US" b="0" dirty="0">
                <a:solidFill>
                  <a:srgbClr val="000000"/>
                </a:solidFill>
                <a:effectLst/>
                <a:latin typeface="Courier New" panose="02070309020205020404" pitchFamily="49" charset="0"/>
              </a:rPr>
              <a:t> = train[</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country_destination</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X_validate</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validate.drop</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country_destination</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],axis=</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y_validate</a:t>
            </a:r>
            <a:r>
              <a:rPr lang="en-US" b="0" dirty="0">
                <a:solidFill>
                  <a:srgbClr val="000000"/>
                </a:solidFill>
                <a:effectLst/>
                <a:latin typeface="Courier New" panose="02070309020205020404" pitchFamily="49" charset="0"/>
              </a:rPr>
              <a:t> = validate[</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country_destination</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endParaRPr lang="en-US" dirty="0"/>
          </a:p>
          <a:p>
            <a:endParaRPr lang="en-US" dirty="0"/>
          </a:p>
        </p:txBody>
      </p:sp>
    </p:spTree>
    <p:extLst>
      <p:ext uri="{BB962C8B-B14F-4D97-AF65-F5344CB8AC3E}">
        <p14:creationId xmlns:p14="http://schemas.microsoft.com/office/powerpoint/2010/main" val="6520666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Building Models</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3" name="Picture 2" descr="An overview of Machine Learning pipeline and its importance">
            <a:extLst>
              <a:ext uri="{FF2B5EF4-FFF2-40B4-BE49-F238E27FC236}">
                <a16:creationId xmlns:a16="http://schemas.microsoft.com/office/drawing/2014/main" id="{066530DE-163E-BF86-0DC3-CB668B576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553" y="1836138"/>
            <a:ext cx="9628094" cy="2764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A3DE33-7B6D-9E93-7698-21B62386820B}"/>
              </a:ext>
            </a:extLst>
          </p:cNvPr>
          <p:cNvSpPr txBox="1"/>
          <p:nvPr/>
        </p:nvSpPr>
        <p:spPr>
          <a:xfrm>
            <a:off x="1246094" y="5065059"/>
            <a:ext cx="9260541" cy="369332"/>
          </a:xfrm>
          <a:prstGeom prst="rect">
            <a:avLst/>
          </a:prstGeom>
          <a:noFill/>
        </p:spPr>
        <p:txBody>
          <a:bodyPr wrap="square" rtlCol="0">
            <a:spAutoFit/>
          </a:bodyPr>
          <a:lstStyle/>
          <a:p>
            <a:r>
              <a:rPr lang="en-US" dirty="0"/>
              <a:t>For this challenge two predictive models are used Decision Tree and Random Forest</a:t>
            </a:r>
          </a:p>
        </p:txBody>
      </p:sp>
    </p:spTree>
    <p:extLst>
      <p:ext uri="{BB962C8B-B14F-4D97-AF65-F5344CB8AC3E}">
        <p14:creationId xmlns:p14="http://schemas.microsoft.com/office/powerpoint/2010/main" val="68248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Decision Tree AND ITS Accuracy</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6" name="TextBox 5">
            <a:extLst>
              <a:ext uri="{FF2B5EF4-FFF2-40B4-BE49-F238E27FC236}">
                <a16:creationId xmlns:a16="http://schemas.microsoft.com/office/drawing/2014/main" id="{90C7B863-BDD8-3AE8-D6EC-B2BF7E9DF7B0}"/>
              </a:ext>
            </a:extLst>
          </p:cNvPr>
          <p:cNvSpPr txBox="1"/>
          <p:nvPr/>
        </p:nvSpPr>
        <p:spPr>
          <a:xfrm>
            <a:off x="959224" y="1891553"/>
            <a:ext cx="10210800" cy="2677656"/>
          </a:xfrm>
          <a:prstGeom prst="rect">
            <a:avLst/>
          </a:prstGeom>
          <a:noFill/>
        </p:spPr>
        <p:txBody>
          <a:bodyPr wrap="square" rtlCol="0">
            <a:spAutoFit/>
          </a:bodyPr>
          <a:lstStyle/>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sklearn.tree</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DecisionTreeClassifier</a:t>
            </a:r>
            <a:endParaRPr lang="en-US" b="0" dirty="0">
              <a:solidFill>
                <a:srgbClr val="000000"/>
              </a:solidFill>
              <a:effectLst/>
              <a:latin typeface="Courier New" panose="02070309020205020404" pitchFamily="49" charset="0"/>
            </a:endParaRPr>
          </a:p>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sklearn.pipeline</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make_pipeline</a:t>
            </a:r>
            <a:endParaRPr lang="en-US" b="0" dirty="0">
              <a:solidFill>
                <a:srgbClr val="000000"/>
              </a:solidFill>
              <a:effectLst/>
              <a:latin typeface="Courier New" panose="02070309020205020404" pitchFamily="49" charset="0"/>
            </a:endParaRPr>
          </a:p>
          <a:p>
            <a:endParaRPr lang="en-US" dirty="0"/>
          </a:p>
          <a:p>
            <a:r>
              <a:rPr lang="en-US" sz="1400" b="0" dirty="0" err="1">
                <a:solidFill>
                  <a:srgbClr val="000000"/>
                </a:solidFill>
                <a:effectLst/>
                <a:latin typeface="Courier New" panose="02070309020205020404" pitchFamily="49" charset="0"/>
              </a:rPr>
              <a:t>model_DT</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make_pipeline</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ce.OrdinalEncoder</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SimpleImputer</a:t>
            </a:r>
            <a:r>
              <a:rPr lang="en-US" sz="1400" b="0" dirty="0">
                <a:solidFill>
                  <a:srgbClr val="000000"/>
                </a:solidFill>
                <a:effectLst/>
                <a:latin typeface="Courier New" panose="02070309020205020404" pitchFamily="49" charset="0"/>
              </a:rPr>
              <a:t>(strategy=</a:t>
            </a:r>
            <a:r>
              <a:rPr lang="en-US" sz="1400" b="0" dirty="0">
                <a:solidFill>
                  <a:srgbClr val="A31515"/>
                </a:solidFill>
                <a:effectLst/>
                <a:latin typeface="Courier New" panose="02070309020205020404" pitchFamily="49" charset="0"/>
              </a:rPr>
              <a:t>"mean"</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StandardScaler</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DecisionTreeClassifier</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random_state</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41</a:t>
            </a:r>
            <a:r>
              <a:rPr lang="en-US" sz="1400" b="0" dirty="0">
                <a:solidFill>
                  <a:srgbClr val="000000"/>
                </a:solidFill>
                <a:effectLst/>
                <a:latin typeface="Courier New" panose="02070309020205020404" pitchFamily="49" charset="0"/>
              </a:rPr>
              <a:t>,max_depth=</a:t>
            </a:r>
            <a:r>
              <a:rPr lang="en-US" sz="1400" b="0" dirty="0">
                <a:solidFill>
                  <a:srgbClr val="116644"/>
                </a:solidFill>
                <a:effectLst/>
                <a:latin typeface="Courier New" panose="02070309020205020404" pitchFamily="49" charset="0"/>
              </a:rPr>
              <a:t>8</a:t>
            </a:r>
            <a:r>
              <a:rPr lang="en-US" sz="1400" b="0" dirty="0">
                <a:solidFill>
                  <a:srgbClr val="000000"/>
                </a:solidFill>
                <a:effectLst/>
                <a:latin typeface="Courier New" panose="02070309020205020404" pitchFamily="49" charset="0"/>
              </a:rPr>
              <a:t>,max_features=</a:t>
            </a:r>
            <a:r>
              <a:rPr lang="en-US" sz="1400" b="0" dirty="0">
                <a:solidFill>
                  <a:srgbClr val="116644"/>
                </a:solidFill>
                <a:effectLst/>
                <a:latin typeface="Courier New" panose="02070309020205020404" pitchFamily="49" charset="0"/>
              </a:rPr>
              <a:t>9</a:t>
            </a:r>
            <a:r>
              <a:rPr lang="en-US" sz="1400" b="0" dirty="0">
                <a:solidFill>
                  <a:srgbClr val="000000"/>
                </a:solidFill>
                <a:effectLst/>
                <a:latin typeface="Courier New" panose="02070309020205020404" pitchFamily="49" charset="0"/>
              </a:rPr>
              <a:t>))</a:t>
            </a:r>
          </a:p>
          <a:p>
            <a:r>
              <a:rPr lang="en-US" sz="1400" b="0" dirty="0" err="1">
                <a:solidFill>
                  <a:srgbClr val="000000"/>
                </a:solidFill>
                <a:effectLst/>
                <a:latin typeface="Courier New" panose="02070309020205020404" pitchFamily="49" charset="0"/>
              </a:rPr>
              <a:t>model_DT.fit</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X_train,y_train</a:t>
            </a:r>
            <a:r>
              <a:rPr lang="en-US" sz="1400" b="0" dirty="0">
                <a:solidFill>
                  <a:srgbClr val="000000"/>
                </a:solidFill>
                <a:effectLst/>
                <a:latin typeface="Courier New" panose="02070309020205020404" pitchFamily="49" charset="0"/>
              </a:rPr>
              <a:t>)</a:t>
            </a:r>
          </a:p>
          <a:p>
            <a:endParaRPr lang="en-US" dirty="0"/>
          </a:p>
          <a:p>
            <a:r>
              <a:rPr lang="en-US" dirty="0"/>
              <a:t>Validating the accuracy for the model using accuracy score</a:t>
            </a:r>
          </a:p>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sklearn.metrics</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accuracy_score</a:t>
            </a:r>
            <a:endParaRPr lang="en-US" b="0" dirty="0">
              <a:solidFill>
                <a:srgbClr val="000000"/>
              </a:solidFill>
              <a:effectLst/>
              <a:latin typeface="Courier New" panose="02070309020205020404" pitchFamily="49" charset="0"/>
            </a:endParaRPr>
          </a:p>
          <a:p>
            <a:endParaRPr lang="en-US" dirty="0"/>
          </a:p>
        </p:txBody>
      </p:sp>
      <p:pic>
        <p:nvPicPr>
          <p:cNvPr id="8" name="Picture 7">
            <a:extLst>
              <a:ext uri="{FF2B5EF4-FFF2-40B4-BE49-F238E27FC236}">
                <a16:creationId xmlns:a16="http://schemas.microsoft.com/office/drawing/2014/main" id="{8EF4312E-8878-9147-7E90-873FBC546412}"/>
              </a:ext>
            </a:extLst>
          </p:cNvPr>
          <p:cNvPicPr>
            <a:picLocks noChangeAspect="1"/>
          </p:cNvPicPr>
          <p:nvPr/>
        </p:nvPicPr>
        <p:blipFill>
          <a:blip r:embed="rId2"/>
          <a:stretch>
            <a:fillRect/>
          </a:stretch>
        </p:blipFill>
        <p:spPr>
          <a:xfrm>
            <a:off x="1021976" y="4392706"/>
            <a:ext cx="8236762" cy="1829174"/>
          </a:xfrm>
          <a:prstGeom prst="rect">
            <a:avLst/>
          </a:prstGeom>
        </p:spPr>
      </p:pic>
    </p:spTree>
    <p:extLst>
      <p:ext uri="{BB962C8B-B14F-4D97-AF65-F5344CB8AC3E}">
        <p14:creationId xmlns:p14="http://schemas.microsoft.com/office/powerpoint/2010/main" val="1425255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Random Forest AND ITS Accuracy</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6" name="TextBox 5">
            <a:extLst>
              <a:ext uri="{FF2B5EF4-FFF2-40B4-BE49-F238E27FC236}">
                <a16:creationId xmlns:a16="http://schemas.microsoft.com/office/drawing/2014/main" id="{90C7B863-BDD8-3AE8-D6EC-B2BF7E9DF7B0}"/>
              </a:ext>
            </a:extLst>
          </p:cNvPr>
          <p:cNvSpPr txBox="1"/>
          <p:nvPr/>
        </p:nvSpPr>
        <p:spPr>
          <a:xfrm>
            <a:off x="959224" y="1891553"/>
            <a:ext cx="10210800" cy="1846659"/>
          </a:xfrm>
          <a:prstGeom prst="rect">
            <a:avLst/>
          </a:prstGeom>
          <a:noFill/>
        </p:spPr>
        <p:txBody>
          <a:bodyPr wrap="square" rtlCol="0">
            <a:spAutoFit/>
          </a:bodyPr>
          <a:lstStyle/>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a:t>
            </a:r>
            <a:r>
              <a:rPr lang="en-US" dirty="0" err="1">
                <a:solidFill>
                  <a:srgbClr val="000000"/>
                </a:solidFill>
                <a:latin typeface="Courier New" panose="02070309020205020404" pitchFamily="49" charset="0"/>
              </a:rPr>
              <a:t>ensemble</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dirty="0" err="1">
                <a:solidFill>
                  <a:srgbClr val="000000"/>
                </a:solidFill>
                <a:latin typeface="Courier New" panose="02070309020205020404" pitchFamily="49" charset="0"/>
              </a:rPr>
              <a:t>RandomForestClassifier</a:t>
            </a:r>
            <a:endParaRPr lang="en-US" dirty="0">
              <a:solidFill>
                <a:srgbClr val="000000"/>
              </a:solidFill>
              <a:latin typeface="Courier New" panose="02070309020205020404" pitchFamily="49" charset="0"/>
            </a:endParaRPr>
          </a:p>
          <a:p>
            <a:endParaRPr lang="en-US" b="0" dirty="0">
              <a:solidFill>
                <a:srgbClr val="000000"/>
              </a:solidFill>
              <a:effectLst/>
              <a:latin typeface="Courier New" panose="02070309020205020404" pitchFamily="49" charset="0"/>
            </a:endParaRPr>
          </a:p>
          <a:p>
            <a:r>
              <a:rPr lang="en-US" sz="1400" b="0" dirty="0" err="1">
                <a:solidFill>
                  <a:srgbClr val="000000"/>
                </a:solidFill>
                <a:effectLst/>
                <a:latin typeface="Courier New" panose="02070309020205020404" pitchFamily="49" charset="0"/>
              </a:rPr>
              <a:t>model_RF</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make_pipeline</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ce.OrdinalEncoder</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SimpleImputer</a:t>
            </a:r>
            <a:r>
              <a:rPr lang="en-US" sz="1400" b="0" dirty="0">
                <a:solidFill>
                  <a:srgbClr val="000000"/>
                </a:solidFill>
                <a:effectLst/>
                <a:latin typeface="Courier New" panose="02070309020205020404" pitchFamily="49" charset="0"/>
              </a:rPr>
              <a:t>(strategy=</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most_frequent</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StandardScaler</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RandomForestClassifier</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random_state</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41</a:t>
            </a:r>
            <a:r>
              <a:rPr lang="en-US" sz="1400" b="0" dirty="0">
                <a:solidFill>
                  <a:srgbClr val="000000"/>
                </a:solidFill>
                <a:effectLst/>
                <a:latin typeface="Courier New" panose="02070309020205020404" pitchFamily="49" charset="0"/>
              </a:rPr>
              <a:t>,n_estimators=</a:t>
            </a:r>
            <a:r>
              <a:rPr lang="en-US" sz="1400" b="0" dirty="0">
                <a:solidFill>
                  <a:srgbClr val="116644"/>
                </a:solidFill>
                <a:effectLst/>
                <a:latin typeface="Courier New" panose="02070309020205020404" pitchFamily="49" charset="0"/>
              </a:rPr>
              <a:t>40</a:t>
            </a:r>
            <a:r>
              <a:rPr lang="en-US" sz="1400" b="0" dirty="0">
                <a:solidFill>
                  <a:srgbClr val="000000"/>
                </a:solidFill>
                <a:effectLst/>
                <a:latin typeface="Courier New" panose="02070309020205020404" pitchFamily="49" charset="0"/>
              </a:rPr>
              <a:t>,max_features=</a:t>
            </a:r>
            <a:r>
              <a:rPr lang="en-US" sz="1400" b="0" dirty="0">
                <a:solidFill>
                  <a:srgbClr val="116644"/>
                </a:solidFill>
                <a:effectLst/>
                <a:latin typeface="Courier New" panose="02070309020205020404" pitchFamily="49" charset="0"/>
              </a:rPr>
              <a:t>10</a:t>
            </a:r>
            <a:r>
              <a:rPr lang="en-US" sz="1400" b="0" dirty="0">
                <a:solidFill>
                  <a:srgbClr val="000000"/>
                </a:solidFill>
                <a:effectLst/>
                <a:latin typeface="Courier New" panose="02070309020205020404" pitchFamily="49" charset="0"/>
              </a:rPr>
              <a:t>))</a:t>
            </a:r>
          </a:p>
          <a:p>
            <a:r>
              <a:rPr lang="en-US" sz="1400" b="0" dirty="0" err="1">
                <a:solidFill>
                  <a:srgbClr val="000000"/>
                </a:solidFill>
                <a:effectLst/>
                <a:latin typeface="Courier New" panose="02070309020205020404" pitchFamily="49" charset="0"/>
              </a:rPr>
              <a:t>model_RF.fit</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X_train,y_train</a:t>
            </a:r>
            <a:r>
              <a:rPr lang="en-US" sz="1400"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dirty="0"/>
              <a:t>Validating the accuracy for the model using accuracy score</a:t>
            </a:r>
          </a:p>
        </p:txBody>
      </p:sp>
      <p:pic>
        <p:nvPicPr>
          <p:cNvPr id="4" name="Picture 3">
            <a:extLst>
              <a:ext uri="{FF2B5EF4-FFF2-40B4-BE49-F238E27FC236}">
                <a16:creationId xmlns:a16="http://schemas.microsoft.com/office/drawing/2014/main" id="{BF74EDC0-C904-6E14-91E0-A74F68FDC588}"/>
              </a:ext>
            </a:extLst>
          </p:cNvPr>
          <p:cNvPicPr>
            <a:picLocks noChangeAspect="1"/>
          </p:cNvPicPr>
          <p:nvPr/>
        </p:nvPicPr>
        <p:blipFill>
          <a:blip r:embed="rId2"/>
          <a:stretch>
            <a:fillRect/>
          </a:stretch>
        </p:blipFill>
        <p:spPr>
          <a:xfrm>
            <a:off x="959224" y="3939077"/>
            <a:ext cx="7920618" cy="1654899"/>
          </a:xfrm>
          <a:prstGeom prst="rect">
            <a:avLst/>
          </a:prstGeom>
        </p:spPr>
      </p:pic>
    </p:spTree>
    <p:extLst>
      <p:ext uri="{BB962C8B-B14F-4D97-AF65-F5344CB8AC3E}">
        <p14:creationId xmlns:p14="http://schemas.microsoft.com/office/powerpoint/2010/main" val="4038632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Handling Overfitting </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3" name="TextBox 2">
            <a:extLst>
              <a:ext uri="{FF2B5EF4-FFF2-40B4-BE49-F238E27FC236}">
                <a16:creationId xmlns:a16="http://schemas.microsoft.com/office/drawing/2014/main" id="{D1658F83-93FB-9793-334A-5247B3DC43DE}"/>
              </a:ext>
            </a:extLst>
          </p:cNvPr>
          <p:cNvSpPr txBox="1"/>
          <p:nvPr/>
        </p:nvSpPr>
        <p:spPr>
          <a:xfrm>
            <a:off x="838200" y="1828800"/>
            <a:ext cx="10515600" cy="2585323"/>
          </a:xfrm>
          <a:prstGeom prst="rect">
            <a:avLst/>
          </a:prstGeom>
          <a:noFill/>
        </p:spPr>
        <p:txBody>
          <a:bodyPr wrap="square" rtlCol="0">
            <a:spAutoFit/>
          </a:bodyPr>
          <a:lstStyle/>
          <a:p>
            <a:r>
              <a:rPr lang="en-US" dirty="0"/>
              <a:t>Overfitting is, the model instead of understanding the patters and relations in the dataset it learnt the dataset so that when a new data introduced to predict it performs very poorly.</a:t>
            </a:r>
          </a:p>
          <a:p>
            <a:endParaRPr lang="en-US" dirty="0"/>
          </a:p>
          <a:p>
            <a:r>
              <a:rPr lang="en-US" dirty="0"/>
              <a:t>To handle this K-fold cross validation is used, it splits the dataset into K sets and in each iteration for training the model it removes one set from train data avoiding the model to get familiarize with train data.</a:t>
            </a:r>
          </a:p>
          <a:p>
            <a:endParaRPr lang="en-US" dirty="0"/>
          </a:p>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sklearn.model_selection</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cross_val_score</a:t>
            </a:r>
            <a:endParaRPr lang="en-US" b="0" dirty="0">
              <a:solidFill>
                <a:srgbClr val="000000"/>
              </a:solidFill>
              <a:effectLst/>
              <a:latin typeface="Courier New" panose="02070309020205020404" pitchFamily="49" charset="0"/>
            </a:endParaRPr>
          </a:p>
          <a:p>
            <a:endParaRPr lang="en-US" dirty="0"/>
          </a:p>
        </p:txBody>
      </p:sp>
      <p:pic>
        <p:nvPicPr>
          <p:cNvPr id="8" name="Picture 7">
            <a:extLst>
              <a:ext uri="{FF2B5EF4-FFF2-40B4-BE49-F238E27FC236}">
                <a16:creationId xmlns:a16="http://schemas.microsoft.com/office/drawing/2014/main" id="{2E1BEF76-E4F8-B847-B069-C179742F4762}"/>
              </a:ext>
            </a:extLst>
          </p:cNvPr>
          <p:cNvPicPr>
            <a:picLocks noChangeAspect="1"/>
          </p:cNvPicPr>
          <p:nvPr/>
        </p:nvPicPr>
        <p:blipFill>
          <a:blip r:embed="rId2"/>
          <a:stretch>
            <a:fillRect/>
          </a:stretch>
        </p:blipFill>
        <p:spPr>
          <a:xfrm>
            <a:off x="954156" y="4191211"/>
            <a:ext cx="8316742" cy="2301664"/>
          </a:xfrm>
          <a:prstGeom prst="rect">
            <a:avLst/>
          </a:prstGeom>
        </p:spPr>
      </p:pic>
    </p:spTree>
    <p:extLst>
      <p:ext uri="{BB962C8B-B14F-4D97-AF65-F5344CB8AC3E}">
        <p14:creationId xmlns:p14="http://schemas.microsoft.com/office/powerpoint/2010/main" val="4873271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Handling Overfitting </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18</a:t>
            </a:fld>
            <a:endParaRPr lang="en-US" dirty="0"/>
          </a:p>
        </p:txBody>
      </p:sp>
      <p:pic>
        <p:nvPicPr>
          <p:cNvPr id="6" name="Picture 5">
            <a:extLst>
              <a:ext uri="{FF2B5EF4-FFF2-40B4-BE49-F238E27FC236}">
                <a16:creationId xmlns:a16="http://schemas.microsoft.com/office/drawing/2014/main" id="{14562E50-4349-0DA8-47AB-39C5BB4A1448}"/>
              </a:ext>
            </a:extLst>
          </p:cNvPr>
          <p:cNvPicPr>
            <a:picLocks noChangeAspect="1"/>
          </p:cNvPicPr>
          <p:nvPr/>
        </p:nvPicPr>
        <p:blipFill>
          <a:blip r:embed="rId2"/>
          <a:stretch>
            <a:fillRect/>
          </a:stretch>
        </p:blipFill>
        <p:spPr>
          <a:xfrm>
            <a:off x="2056857" y="1831511"/>
            <a:ext cx="7618334" cy="2441396"/>
          </a:xfrm>
          <a:prstGeom prst="rect">
            <a:avLst/>
          </a:prstGeom>
        </p:spPr>
      </p:pic>
      <p:sp>
        <p:nvSpPr>
          <p:cNvPr id="7" name="TextBox 6">
            <a:extLst>
              <a:ext uri="{FF2B5EF4-FFF2-40B4-BE49-F238E27FC236}">
                <a16:creationId xmlns:a16="http://schemas.microsoft.com/office/drawing/2014/main" id="{C4A24C2C-B629-3BD6-B45E-0CB27F30444A}"/>
              </a:ext>
            </a:extLst>
          </p:cNvPr>
          <p:cNvSpPr txBox="1"/>
          <p:nvPr/>
        </p:nvSpPr>
        <p:spPr>
          <a:xfrm>
            <a:off x="2056857" y="4814047"/>
            <a:ext cx="7768461" cy="646331"/>
          </a:xfrm>
          <a:prstGeom prst="rect">
            <a:avLst/>
          </a:prstGeom>
          <a:noFill/>
        </p:spPr>
        <p:txBody>
          <a:bodyPr wrap="square" rtlCol="0">
            <a:spAutoFit/>
          </a:bodyPr>
          <a:lstStyle/>
          <a:p>
            <a:r>
              <a:rPr lang="en-US" dirty="0"/>
              <a:t>It clearly shows Mean CV accuracy score for DT is higher than Random forest</a:t>
            </a:r>
          </a:p>
          <a:p>
            <a:r>
              <a:rPr lang="en-US" dirty="0"/>
              <a:t>Confirming for this prediction decision tree is performing better. </a:t>
            </a:r>
          </a:p>
        </p:txBody>
      </p:sp>
    </p:spTree>
    <p:extLst>
      <p:ext uri="{BB962C8B-B14F-4D97-AF65-F5344CB8AC3E}">
        <p14:creationId xmlns:p14="http://schemas.microsoft.com/office/powerpoint/2010/main" val="3351110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Hyper-parameter tuning </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19</a:t>
            </a:fld>
            <a:endParaRPr lang="en-US" dirty="0"/>
          </a:p>
        </p:txBody>
      </p:sp>
      <p:sp>
        <p:nvSpPr>
          <p:cNvPr id="3" name="TextBox 2">
            <a:extLst>
              <a:ext uri="{FF2B5EF4-FFF2-40B4-BE49-F238E27FC236}">
                <a16:creationId xmlns:a16="http://schemas.microsoft.com/office/drawing/2014/main" id="{87E0065E-B6BA-59C1-1EEF-0740758C38BC}"/>
              </a:ext>
            </a:extLst>
          </p:cNvPr>
          <p:cNvSpPr txBox="1"/>
          <p:nvPr/>
        </p:nvSpPr>
        <p:spPr>
          <a:xfrm>
            <a:off x="1113183" y="1590261"/>
            <a:ext cx="9859617" cy="3416320"/>
          </a:xfrm>
          <a:prstGeom prst="rect">
            <a:avLst/>
          </a:prstGeom>
          <a:noFill/>
        </p:spPr>
        <p:txBody>
          <a:bodyPr wrap="square" rtlCol="0">
            <a:spAutoFit/>
          </a:bodyPr>
          <a:lstStyle/>
          <a:p>
            <a:r>
              <a:rPr lang="en-US" dirty="0"/>
              <a:t>Hyperparameter tuning is the process of finding the optimal set of hyperparameters for a machine learning model to achieve better performance. </a:t>
            </a:r>
          </a:p>
          <a:p>
            <a:endParaRPr lang="en-US" dirty="0"/>
          </a:p>
          <a:p>
            <a:r>
              <a:rPr lang="en-US" dirty="0"/>
              <a:t>The goal of hyperparameter tuning is to search through a range of hyperparameter values and identify the combination that results in the best model performance. </a:t>
            </a:r>
          </a:p>
          <a:p>
            <a:endParaRPr lang="en-US" dirty="0"/>
          </a:p>
          <a:p>
            <a:r>
              <a:rPr lang="en-US" dirty="0"/>
              <a:t>This is typically done through an iterative process of training and evaluating the model with different hyperparameter values.</a:t>
            </a:r>
          </a:p>
          <a:p>
            <a:endParaRPr lang="en-US" dirty="0"/>
          </a:p>
          <a:p>
            <a:r>
              <a:rPr lang="en-US" dirty="0"/>
              <a:t>Common technique of hyper parameter tuning include grid search, </a:t>
            </a:r>
            <a:r>
              <a:rPr lang="en-US" dirty="0" err="1"/>
              <a:t>randomised</a:t>
            </a:r>
            <a:r>
              <a:rPr lang="en-US" dirty="0"/>
              <a:t> search, </a:t>
            </a:r>
            <a:r>
              <a:rPr lang="en-US" dirty="0" err="1"/>
              <a:t>bayesian</a:t>
            </a:r>
            <a:r>
              <a:rPr lang="en-US" dirty="0"/>
              <a:t> optimization, genetic algorithm, gradient-based optimization.</a:t>
            </a:r>
          </a:p>
          <a:p>
            <a:endParaRPr lang="en-US" dirty="0"/>
          </a:p>
        </p:txBody>
      </p:sp>
    </p:spTree>
    <p:extLst>
      <p:ext uri="{BB962C8B-B14F-4D97-AF65-F5344CB8AC3E}">
        <p14:creationId xmlns:p14="http://schemas.microsoft.com/office/powerpoint/2010/main" val="2886330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Data Wrangling</a:t>
            </a:r>
          </a:p>
          <a:p>
            <a:r>
              <a:rPr lang="en-US" dirty="0"/>
              <a:t>EDA</a:t>
            </a:r>
          </a:p>
          <a:p>
            <a:r>
              <a:rPr lang="en-US" dirty="0"/>
              <a:t>Models Used</a:t>
            </a:r>
          </a:p>
          <a:p>
            <a:r>
              <a:rPr lang="en-US" dirty="0"/>
              <a:t>Summary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Hyper-parameter tuning </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4" name="TextBox 3">
            <a:extLst>
              <a:ext uri="{FF2B5EF4-FFF2-40B4-BE49-F238E27FC236}">
                <a16:creationId xmlns:a16="http://schemas.microsoft.com/office/drawing/2014/main" id="{E3C56986-7B01-9F6F-6A56-708A6181504D}"/>
              </a:ext>
            </a:extLst>
          </p:cNvPr>
          <p:cNvSpPr txBox="1"/>
          <p:nvPr/>
        </p:nvSpPr>
        <p:spPr>
          <a:xfrm>
            <a:off x="964096" y="1690688"/>
            <a:ext cx="10207487" cy="2800767"/>
          </a:xfrm>
          <a:prstGeom prst="rect">
            <a:avLst/>
          </a:prstGeom>
          <a:noFill/>
        </p:spPr>
        <p:txBody>
          <a:bodyPr wrap="square" rtlCol="0">
            <a:spAutoFit/>
          </a:bodyPr>
          <a:lstStyle/>
          <a:p>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sklearn.model_selection</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RandomizedSearchCV</a:t>
            </a:r>
            <a:endParaRPr lang="en-US"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r>
              <a:rPr lang="en-US" sz="1400" b="0" dirty="0" err="1">
                <a:solidFill>
                  <a:srgbClr val="000000"/>
                </a:solidFill>
                <a:effectLst/>
                <a:latin typeface="Courier New" panose="02070309020205020404" pitchFamily="49" charset="0"/>
              </a:rPr>
              <a:t>param_dist</a:t>
            </a:r>
            <a:r>
              <a:rPr lang="en-US" sz="1400" b="0" dirty="0">
                <a:solidFill>
                  <a:srgbClr val="000000"/>
                </a:solidFill>
                <a:effectLst/>
                <a:latin typeface="Courier New" panose="02070309020205020404" pitchFamily="49" charset="0"/>
              </a:rPr>
              <a:t> = {</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simpleimputer</a:t>
            </a:r>
            <a:r>
              <a:rPr lang="en-US" sz="1400" b="0" dirty="0">
                <a:solidFill>
                  <a:srgbClr val="A31515"/>
                </a:solidFill>
                <a:effectLst/>
                <a:latin typeface="Courier New" panose="02070309020205020404" pitchFamily="49" charset="0"/>
              </a:rPr>
              <a:t>__strategy'</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'mean'</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'median'</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most_frequent</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decisiontreeclassifier</a:t>
            </a:r>
            <a:r>
              <a:rPr lang="en-US" sz="1400" b="0" dirty="0">
                <a:solidFill>
                  <a:srgbClr val="A31515"/>
                </a:solidFill>
                <a:effectLst/>
                <a:latin typeface="Courier New" panose="02070309020205020404" pitchFamily="49" charset="0"/>
              </a:rPr>
              <a:t>__</a:t>
            </a:r>
            <a:r>
              <a:rPr lang="en-US" sz="1400" b="0" dirty="0" err="1">
                <a:solidFill>
                  <a:srgbClr val="A31515"/>
                </a:solidFill>
                <a:effectLst/>
                <a:latin typeface="Courier New" panose="02070309020205020404" pitchFamily="49" charset="0"/>
              </a:rPr>
              <a:t>max_depth</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8</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9</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10</a:t>
            </a:r>
            <a:r>
              <a:rPr lang="en-US" sz="1400" b="0" dirty="0">
                <a:solidFill>
                  <a:srgbClr val="000000"/>
                </a:solidFill>
                <a:effectLst/>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decisiontreeclassifier</a:t>
            </a:r>
            <a:r>
              <a:rPr lang="en-US" sz="1400" b="0" dirty="0">
                <a:solidFill>
                  <a:srgbClr val="A31515"/>
                </a:solidFill>
                <a:effectLst/>
                <a:latin typeface="Courier New" panose="02070309020205020404" pitchFamily="49" charset="0"/>
              </a:rPr>
              <a:t>__</a:t>
            </a:r>
            <a:r>
              <a:rPr lang="en-US" sz="1400" b="0" dirty="0" err="1">
                <a:solidFill>
                  <a:srgbClr val="A31515"/>
                </a:solidFill>
                <a:effectLst/>
                <a:latin typeface="Courier New" panose="02070309020205020404" pitchFamily="49" charset="0"/>
              </a:rPr>
              <a:t>max_features</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r>
              <a:rPr lang="en-US" sz="1400" b="0" dirty="0">
                <a:solidFill>
                  <a:srgbClr val="116644"/>
                </a:solidFill>
                <a:effectLst/>
                <a:latin typeface="Courier New" panose="02070309020205020404" pitchFamily="49" charset="0"/>
              </a:rPr>
              <a:t>8</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9</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10.11</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12</a:t>
            </a:r>
            <a:r>
              <a:rPr lang="en-US" sz="1400" b="0" dirty="0">
                <a:solidFill>
                  <a:srgbClr val="000000"/>
                </a:solidFill>
                <a:effectLst/>
                <a:latin typeface="Courier New" panose="02070309020205020404" pitchFamily="49" charset="0"/>
              </a:rPr>
              <a:t>]}</a:t>
            </a:r>
          </a:p>
          <a:p>
            <a:r>
              <a:rPr lang="en-US" sz="1400" b="0" dirty="0" err="1">
                <a:solidFill>
                  <a:srgbClr val="000000"/>
                </a:solidFill>
                <a:effectLst/>
                <a:latin typeface="Courier New" panose="02070309020205020404" pitchFamily="49" charset="0"/>
              </a:rPr>
              <a:t>final_model</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RandomizedSearchCV</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model_DT,param_dist,cv</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3</a:t>
            </a:r>
            <a:r>
              <a:rPr lang="en-US" sz="1400" b="0" dirty="0">
                <a:solidFill>
                  <a:srgbClr val="000000"/>
                </a:solidFill>
                <a:effectLst/>
                <a:latin typeface="Courier New" panose="02070309020205020404" pitchFamily="49" charset="0"/>
              </a:rPr>
              <a:t>,scoring=</a:t>
            </a:r>
            <a:r>
              <a:rPr lang="en-US" sz="1400" b="0" dirty="0">
                <a:solidFill>
                  <a:srgbClr val="A31515"/>
                </a:solidFill>
                <a:effectLst/>
                <a:latin typeface="Courier New" panose="02070309020205020404" pitchFamily="49" charset="0"/>
              </a:rPr>
              <a:t>'accuracy'</a:t>
            </a:r>
            <a:r>
              <a:rPr lang="en-US" sz="1400" b="0" dirty="0">
                <a:solidFill>
                  <a:srgbClr val="000000"/>
                </a:solidFill>
                <a:effectLst/>
                <a:latin typeface="Courier New" panose="02070309020205020404" pitchFamily="49" charset="0"/>
              </a:rPr>
              <a:t>)</a:t>
            </a:r>
          </a:p>
          <a:p>
            <a:r>
              <a:rPr lang="en-US" sz="1400" b="0" dirty="0" err="1">
                <a:solidFill>
                  <a:srgbClr val="000000"/>
                </a:solidFill>
                <a:effectLst/>
                <a:latin typeface="Courier New" panose="02070309020205020404" pitchFamily="49" charset="0"/>
              </a:rPr>
              <a:t>final_model.fit</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X_train,y_train</a:t>
            </a:r>
            <a:r>
              <a:rPr lang="en-US" sz="1400" b="0" dirty="0">
                <a:solidFill>
                  <a:srgbClr val="000000"/>
                </a:solidFill>
                <a:effectLst/>
                <a:latin typeface="Courier New" panose="02070309020205020404" pitchFamily="49" charset="0"/>
              </a:rPr>
              <a:t>)</a:t>
            </a:r>
          </a:p>
          <a:p>
            <a:r>
              <a:rPr lang="en-US" sz="1400" b="0" dirty="0" err="1">
                <a:solidFill>
                  <a:srgbClr val="000000"/>
                </a:solidFill>
                <a:effectLst/>
                <a:latin typeface="Courier New" panose="02070309020205020404" pitchFamily="49" charset="0"/>
              </a:rPr>
              <a:t>best_score</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final_model.best_score</a:t>
            </a:r>
            <a:r>
              <a:rPr lang="en-US" sz="1400" b="0" dirty="0">
                <a:solidFill>
                  <a:srgbClr val="000000"/>
                </a:solidFill>
                <a:effectLst/>
                <a:latin typeface="Courier New" panose="02070309020205020404" pitchFamily="49" charset="0"/>
              </a:rPr>
              <a:t>_</a:t>
            </a:r>
          </a:p>
          <a:p>
            <a:r>
              <a:rPr lang="en-US" sz="1400" b="0" dirty="0" err="1">
                <a:solidFill>
                  <a:srgbClr val="000000"/>
                </a:solidFill>
                <a:effectLst/>
                <a:latin typeface="Courier New" panose="02070309020205020404" pitchFamily="49" charset="0"/>
              </a:rPr>
              <a:t>best_params</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final_model.best_params</a:t>
            </a:r>
            <a:r>
              <a:rPr lang="en-US" sz="1400" b="0" dirty="0">
                <a:solidFill>
                  <a:srgbClr val="000000"/>
                </a:solidFill>
                <a:effectLst/>
                <a:latin typeface="Courier New" panose="02070309020205020404" pitchFamily="49" charset="0"/>
              </a:rPr>
              <a:t>_</a:t>
            </a:r>
          </a:p>
          <a:p>
            <a:br>
              <a:rPr lang="en-US" sz="1400" b="0" dirty="0">
                <a:solidFill>
                  <a:srgbClr val="000000"/>
                </a:solidFill>
                <a:effectLst/>
                <a:latin typeface="Courier New" panose="02070309020205020404" pitchFamily="49" charset="0"/>
              </a:rPr>
            </a:br>
            <a:r>
              <a:rPr lang="en-US" sz="1400" b="0" dirty="0">
                <a:solidFill>
                  <a:srgbClr val="795E26"/>
                </a:solidFill>
                <a:effectLst/>
                <a:latin typeface="Courier New" panose="02070309020205020404" pitchFamily="49" charset="0"/>
              </a:rPr>
              <a:t>print</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'Best score for `model`:'</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best_score</a:t>
            </a:r>
            <a:r>
              <a:rPr lang="en-US" sz="1400" b="0" dirty="0">
                <a:solidFill>
                  <a:srgbClr val="000000"/>
                </a:solidFill>
                <a:effectLst/>
                <a:latin typeface="Courier New" panose="02070309020205020404" pitchFamily="49" charset="0"/>
              </a:rPr>
              <a:t>)</a:t>
            </a:r>
          </a:p>
          <a:p>
            <a:r>
              <a:rPr lang="en-US" sz="1400" b="0" dirty="0">
                <a:solidFill>
                  <a:srgbClr val="795E26"/>
                </a:solidFill>
                <a:effectLst/>
                <a:latin typeface="Courier New" panose="02070309020205020404" pitchFamily="49" charset="0"/>
              </a:rPr>
              <a:t>print</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'Best params for `model`:'</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best_params</a:t>
            </a:r>
            <a:r>
              <a:rPr lang="en-US" sz="1400" b="0" dirty="0">
                <a:solidFill>
                  <a:srgbClr val="000000"/>
                </a:solidFill>
                <a:effectLst/>
                <a:latin typeface="Courier New" panose="02070309020205020404" pitchFamily="49" charset="0"/>
              </a:rPr>
              <a:t>)</a:t>
            </a:r>
          </a:p>
        </p:txBody>
      </p:sp>
      <p:pic>
        <p:nvPicPr>
          <p:cNvPr id="7" name="Picture 6">
            <a:extLst>
              <a:ext uri="{FF2B5EF4-FFF2-40B4-BE49-F238E27FC236}">
                <a16:creationId xmlns:a16="http://schemas.microsoft.com/office/drawing/2014/main" id="{619B266A-95F4-7A66-A71E-4F885CB6D9A6}"/>
              </a:ext>
            </a:extLst>
          </p:cNvPr>
          <p:cNvPicPr>
            <a:picLocks noChangeAspect="1"/>
          </p:cNvPicPr>
          <p:nvPr/>
        </p:nvPicPr>
        <p:blipFill>
          <a:blip r:embed="rId2"/>
          <a:stretch>
            <a:fillRect/>
          </a:stretch>
        </p:blipFill>
        <p:spPr>
          <a:xfrm>
            <a:off x="964096" y="4527339"/>
            <a:ext cx="9876600" cy="472043"/>
          </a:xfrm>
          <a:prstGeom prst="rect">
            <a:avLst/>
          </a:prstGeom>
        </p:spPr>
      </p:pic>
      <p:pic>
        <p:nvPicPr>
          <p:cNvPr id="9" name="Picture 8">
            <a:extLst>
              <a:ext uri="{FF2B5EF4-FFF2-40B4-BE49-F238E27FC236}">
                <a16:creationId xmlns:a16="http://schemas.microsoft.com/office/drawing/2014/main" id="{2C57543E-2A5E-158C-1099-43DED05BC204}"/>
              </a:ext>
            </a:extLst>
          </p:cNvPr>
          <p:cNvPicPr>
            <a:picLocks noChangeAspect="1"/>
          </p:cNvPicPr>
          <p:nvPr/>
        </p:nvPicPr>
        <p:blipFill>
          <a:blip r:embed="rId3"/>
          <a:stretch>
            <a:fillRect/>
          </a:stretch>
        </p:blipFill>
        <p:spPr>
          <a:xfrm>
            <a:off x="3146804" y="5080972"/>
            <a:ext cx="3681379" cy="285379"/>
          </a:xfrm>
          <a:prstGeom prst="rect">
            <a:avLst/>
          </a:prstGeom>
        </p:spPr>
      </p:pic>
    </p:spTree>
    <p:extLst>
      <p:ext uri="{BB962C8B-B14F-4D97-AF65-F5344CB8AC3E}">
        <p14:creationId xmlns:p14="http://schemas.microsoft.com/office/powerpoint/2010/main" val="34067230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Conclusion </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21</a:t>
            </a:fld>
            <a:endParaRPr lang="en-US" dirty="0"/>
          </a:p>
        </p:txBody>
      </p:sp>
      <p:sp>
        <p:nvSpPr>
          <p:cNvPr id="3" name="TextBox 2">
            <a:extLst>
              <a:ext uri="{FF2B5EF4-FFF2-40B4-BE49-F238E27FC236}">
                <a16:creationId xmlns:a16="http://schemas.microsoft.com/office/drawing/2014/main" id="{B8CD03B7-52DE-67D7-8876-73EA1C28CCA5}"/>
              </a:ext>
            </a:extLst>
          </p:cNvPr>
          <p:cNvSpPr txBox="1"/>
          <p:nvPr/>
        </p:nvSpPr>
        <p:spPr>
          <a:xfrm>
            <a:off x="1053548" y="1610139"/>
            <a:ext cx="9988826" cy="923330"/>
          </a:xfrm>
          <a:prstGeom prst="rect">
            <a:avLst/>
          </a:prstGeom>
          <a:noFill/>
        </p:spPr>
        <p:txBody>
          <a:bodyPr wrap="square" rtlCol="0">
            <a:spAutoFit/>
          </a:bodyPr>
          <a:lstStyle/>
          <a:p>
            <a:r>
              <a:rPr lang="en-US" dirty="0"/>
              <a:t>When the Decision Tree model is used to with the hyperparameter values we got through Randomized search CV, we got below accuracy.</a:t>
            </a:r>
          </a:p>
          <a:p>
            <a:endParaRPr lang="en-US" dirty="0"/>
          </a:p>
        </p:txBody>
      </p:sp>
      <p:pic>
        <p:nvPicPr>
          <p:cNvPr id="8" name="Picture 7">
            <a:extLst>
              <a:ext uri="{FF2B5EF4-FFF2-40B4-BE49-F238E27FC236}">
                <a16:creationId xmlns:a16="http://schemas.microsoft.com/office/drawing/2014/main" id="{7748CF40-607F-5213-533D-0EA47707AE2A}"/>
              </a:ext>
            </a:extLst>
          </p:cNvPr>
          <p:cNvPicPr>
            <a:picLocks noChangeAspect="1"/>
          </p:cNvPicPr>
          <p:nvPr/>
        </p:nvPicPr>
        <p:blipFill>
          <a:blip r:embed="rId2"/>
          <a:stretch>
            <a:fillRect/>
          </a:stretch>
        </p:blipFill>
        <p:spPr>
          <a:xfrm>
            <a:off x="1149626" y="2527818"/>
            <a:ext cx="6022600" cy="716207"/>
          </a:xfrm>
          <a:prstGeom prst="rect">
            <a:avLst/>
          </a:prstGeom>
        </p:spPr>
      </p:pic>
      <p:sp>
        <p:nvSpPr>
          <p:cNvPr id="10" name="TextBox 9">
            <a:extLst>
              <a:ext uri="{FF2B5EF4-FFF2-40B4-BE49-F238E27FC236}">
                <a16:creationId xmlns:a16="http://schemas.microsoft.com/office/drawing/2014/main" id="{0EC79312-CAF2-E423-C65C-56477C6B005E}"/>
              </a:ext>
            </a:extLst>
          </p:cNvPr>
          <p:cNvSpPr txBox="1"/>
          <p:nvPr/>
        </p:nvSpPr>
        <p:spPr>
          <a:xfrm>
            <a:off x="1149626" y="3344650"/>
            <a:ext cx="9024730" cy="1200329"/>
          </a:xfrm>
          <a:prstGeom prst="rect">
            <a:avLst/>
          </a:prstGeom>
          <a:noFill/>
        </p:spPr>
        <p:txBody>
          <a:bodyPr wrap="square" rtlCol="0">
            <a:spAutoFit/>
          </a:bodyPr>
          <a:lstStyle/>
          <a:p>
            <a:endParaRPr lang="en-US" dirty="0"/>
          </a:p>
          <a:p>
            <a:r>
              <a:rPr lang="en-US" dirty="0"/>
              <a:t>When we predicted the destination using the test data and submitted in Kaggle surprisingly we got score of 0.70125, which proves the model built is an stable one and has 70% accuracy in predicting the values.</a:t>
            </a:r>
          </a:p>
        </p:txBody>
      </p:sp>
    </p:spTree>
    <p:extLst>
      <p:ext uri="{BB962C8B-B14F-4D97-AF65-F5344CB8AC3E}">
        <p14:creationId xmlns:p14="http://schemas.microsoft.com/office/powerpoint/2010/main" val="3325586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22</a:t>
            </a:fld>
            <a:endParaRPr lang="en-US" dirty="0"/>
          </a:p>
        </p:txBody>
      </p:sp>
      <p:pic>
        <p:nvPicPr>
          <p:cNvPr id="6" name="Picture 5">
            <a:extLst>
              <a:ext uri="{FF2B5EF4-FFF2-40B4-BE49-F238E27FC236}">
                <a16:creationId xmlns:a16="http://schemas.microsoft.com/office/drawing/2014/main" id="{EFF1B741-16FC-5305-FE94-9B050E6CC438}"/>
              </a:ext>
            </a:extLst>
          </p:cNvPr>
          <p:cNvPicPr>
            <a:picLocks noChangeAspect="1"/>
          </p:cNvPicPr>
          <p:nvPr/>
        </p:nvPicPr>
        <p:blipFill>
          <a:blip r:embed="rId2"/>
          <a:stretch>
            <a:fillRect/>
          </a:stretch>
        </p:blipFill>
        <p:spPr>
          <a:xfrm>
            <a:off x="464332" y="517907"/>
            <a:ext cx="11263336" cy="5822185"/>
          </a:xfrm>
          <a:prstGeom prst="rect">
            <a:avLst/>
          </a:prstGeom>
        </p:spPr>
      </p:pic>
    </p:spTree>
    <p:extLst>
      <p:ext uri="{BB962C8B-B14F-4D97-AF65-F5344CB8AC3E}">
        <p14:creationId xmlns:p14="http://schemas.microsoft.com/office/powerpoint/2010/main" val="380261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sz="2400" dirty="0"/>
              <a:t>K Prasanth</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b="0" i="0" dirty="0">
                <a:solidFill>
                  <a:srgbClr val="3C4043"/>
                </a:solidFill>
                <a:effectLst/>
                <a:latin typeface="+mj-lt"/>
              </a:rPr>
              <a:t>New users on Airbnb can book a place to stay in 34,000+ cities across 190+ countries. By accurately predicting where a new user will book their first travel experience, Airbnb can share more personalized content with their community, decrease the average time to first booking, and better forecast demand.</a:t>
            </a:r>
            <a:endParaRPr lang="en-US" dirty="0">
              <a:latin typeface="+mj-l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560256"/>
          </a:xfrm>
        </p:spPr>
        <p:txBody>
          <a:bodyPr>
            <a:normAutofit/>
          </a:bodyPr>
          <a:lstStyle/>
          <a:p>
            <a:r>
              <a:rPr lang="en-US" dirty="0"/>
              <a:t>Clean the data by removing outlier and invalid data.</a:t>
            </a:r>
          </a:p>
          <a:p>
            <a:r>
              <a:rPr lang="en-US" dirty="0"/>
              <a:t>Get insight, uncover patterns and relations.</a:t>
            </a:r>
          </a:p>
          <a:p>
            <a:r>
              <a:rPr lang="en-US" dirty="0"/>
              <a:t>Create a predictive model which is more stable with new data.</a:t>
            </a:r>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Data wrangling</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6" name="TextBox 5">
            <a:extLst>
              <a:ext uri="{FF2B5EF4-FFF2-40B4-BE49-F238E27FC236}">
                <a16:creationId xmlns:a16="http://schemas.microsoft.com/office/drawing/2014/main" id="{F6AE60AB-36CD-302A-A736-BAB765D6FFDF}"/>
              </a:ext>
            </a:extLst>
          </p:cNvPr>
          <p:cNvSpPr txBox="1"/>
          <p:nvPr/>
        </p:nvSpPr>
        <p:spPr>
          <a:xfrm>
            <a:off x="838200" y="1690688"/>
            <a:ext cx="10439400" cy="4524315"/>
          </a:xfrm>
          <a:prstGeom prst="rect">
            <a:avLst/>
          </a:prstGeom>
          <a:noFill/>
        </p:spPr>
        <p:txBody>
          <a:bodyPr wrap="square" rtlCol="0">
            <a:spAutoFit/>
          </a:bodyPr>
          <a:lstStyle/>
          <a:p>
            <a:r>
              <a:rPr lang="en-US" dirty="0"/>
              <a:t>Sessions dataset has details about all sessions made by users.</a:t>
            </a:r>
          </a:p>
          <a:p>
            <a:endParaRPr lang="en-US" dirty="0"/>
          </a:p>
          <a:p>
            <a:r>
              <a:rPr lang="en-US" dirty="0"/>
              <a:t>Grouping the table based on users and counting the actions and time spent by each user.</a:t>
            </a:r>
          </a:p>
          <a:p>
            <a:endParaRPr lang="en-US" dirty="0"/>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sessions_df</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sessions_df.groupby</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user_id</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sessions_df</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sessions_df.agg</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action'</a:t>
            </a:r>
            <a:r>
              <a:rPr lang="en-US" b="0" dirty="0" err="1">
                <a:solidFill>
                  <a:srgbClr val="000000"/>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'count'</a:t>
            </a:r>
            <a:r>
              <a:rPr lang="en-US" b="0" dirty="0" err="1">
                <a:solidFill>
                  <a:srgbClr val="000000"/>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'secs_elapsed'</a:t>
            </a:r>
            <a:r>
              <a:rPr lang="en-US" b="0" dirty="0" err="1">
                <a:solidFill>
                  <a:srgbClr val="000000"/>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'sum</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r>
              <a:rPr lang="en-US" dirty="0"/>
              <a:t>Merging the train and sessions dataset to use it as single train set.</a:t>
            </a:r>
          </a:p>
          <a:p>
            <a:endParaRPr lang="en-US" dirty="0"/>
          </a:p>
          <a:p>
            <a:r>
              <a:rPr lang="en-US" dirty="0"/>
              <a:t>Same followed for test set but without target value.</a:t>
            </a:r>
          </a:p>
          <a:p>
            <a:endParaRPr lang="en-US" dirty="0"/>
          </a:p>
          <a:p>
            <a:r>
              <a:rPr lang="en-US" dirty="0">
                <a:solidFill>
                  <a:srgbClr val="000000"/>
                </a:solidFill>
                <a:latin typeface="Courier New" panose="02070309020205020404" pitchFamily="49" charset="0"/>
              </a:rPr>
              <a:t>  </a:t>
            </a:r>
            <a:r>
              <a:rPr lang="en-US" b="0" dirty="0" err="1">
                <a:solidFill>
                  <a:srgbClr val="000000"/>
                </a:solidFill>
                <a:effectLst/>
                <a:latin typeface="Courier New" panose="02070309020205020404" pitchFamily="49" charset="0"/>
              </a:rPr>
              <a:t>train_users_df</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pd.merge</a:t>
            </a:r>
            <a:r>
              <a:rPr lang="en-US" b="0" dirty="0">
                <a:solidFill>
                  <a:srgbClr val="000000"/>
                </a:solidFill>
                <a:effectLst/>
                <a:latin typeface="Courier New" panose="02070309020205020404" pitchFamily="49" charset="0"/>
              </a:rPr>
              <a:t>(left=</a:t>
            </a:r>
            <a:r>
              <a:rPr lang="en-US" b="0" dirty="0" err="1">
                <a:solidFill>
                  <a:srgbClr val="000000"/>
                </a:solidFill>
                <a:effectLst/>
                <a:latin typeface="Courier New" panose="02070309020205020404" pitchFamily="49" charset="0"/>
              </a:rPr>
              <a:t>train_users_df</a:t>
            </a:r>
            <a:r>
              <a:rPr lang="en-US" b="0" dirty="0">
                <a:solidFill>
                  <a:srgbClr val="000000"/>
                </a:solidFill>
                <a:effectLst/>
                <a:latin typeface="Courier New" panose="02070309020205020404" pitchFamily="49" charset="0"/>
              </a:rPr>
              <a:t>,</a:t>
            </a:r>
          </a:p>
          <a:p>
            <a:r>
              <a:rPr lang="en-US" dirty="0">
                <a:solidFill>
                  <a:srgbClr val="000000"/>
                </a:solidFill>
                <a:latin typeface="Courier New" panose="02070309020205020404" pitchFamily="49" charset="0"/>
              </a:rPr>
              <a:t>		      </a:t>
            </a:r>
            <a:r>
              <a:rPr lang="en-US" b="0" dirty="0">
                <a:solidFill>
                  <a:srgbClr val="000000"/>
                </a:solidFill>
                <a:effectLst/>
                <a:latin typeface="Courier New" panose="02070309020205020404" pitchFamily="49" charset="0"/>
              </a:rPr>
              <a:t>right=</a:t>
            </a:r>
            <a:r>
              <a:rPr lang="en-US" b="0" dirty="0" err="1">
                <a:solidFill>
                  <a:srgbClr val="000000"/>
                </a:solidFill>
                <a:effectLst/>
                <a:latin typeface="Courier New" panose="02070309020205020404" pitchFamily="49" charset="0"/>
              </a:rPr>
              <a:t>sessions_df,left_on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'id’</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right_on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user_id'</a:t>
            </a:r>
            <a:r>
              <a:rPr lang="en-US" b="0" dirty="0" err="1">
                <a:solidFill>
                  <a:srgbClr val="000000"/>
                </a:solidFill>
                <a:effectLst/>
                <a:latin typeface="Courier New" panose="02070309020205020404" pitchFamily="49" charset="0"/>
              </a:rPr>
              <a:t>,how</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'left'</a:t>
            </a:r>
            <a:r>
              <a:rPr lang="en-US" b="0" dirty="0">
                <a:solidFill>
                  <a:srgbClr val="000000"/>
                </a:solidFill>
                <a:effectLst/>
                <a:latin typeface="Courier New" panose="02070309020205020404" pitchFamily="49" charset="0"/>
              </a:rPr>
              <a:t>)</a:t>
            </a:r>
          </a:p>
          <a:p>
            <a:endParaRPr lang="en-US" dirty="0"/>
          </a:p>
          <a:p>
            <a:endParaRPr lang="en-US" dirty="0"/>
          </a:p>
        </p:txBody>
      </p:sp>
    </p:spTree>
    <p:extLst>
      <p:ext uri="{BB962C8B-B14F-4D97-AF65-F5344CB8AC3E}">
        <p14:creationId xmlns:p14="http://schemas.microsoft.com/office/powerpoint/2010/main" val="3781675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Data wrangling</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6" name="TextBox 5">
            <a:extLst>
              <a:ext uri="{FF2B5EF4-FFF2-40B4-BE49-F238E27FC236}">
                <a16:creationId xmlns:a16="http://schemas.microsoft.com/office/drawing/2014/main" id="{F6AE60AB-36CD-302A-A736-BAB765D6FFDF}"/>
              </a:ext>
            </a:extLst>
          </p:cNvPr>
          <p:cNvSpPr txBox="1"/>
          <p:nvPr/>
        </p:nvSpPr>
        <p:spPr>
          <a:xfrm>
            <a:off x="838200" y="1690688"/>
            <a:ext cx="10439400" cy="4801314"/>
          </a:xfrm>
          <a:prstGeom prst="rect">
            <a:avLst/>
          </a:prstGeom>
          <a:noFill/>
        </p:spPr>
        <p:txBody>
          <a:bodyPr wrap="square" rtlCol="0">
            <a:spAutoFit/>
          </a:bodyPr>
          <a:lstStyle/>
          <a:p>
            <a:r>
              <a:rPr lang="en-US" dirty="0"/>
              <a:t>Changing the unknow value to Nan values in gender.</a:t>
            </a:r>
          </a:p>
          <a:p>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'gender'</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train_users_df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'gender'</a:t>
            </a:r>
            <a:r>
              <a:rPr lang="en-US" b="0" dirty="0">
                <a:solidFill>
                  <a:srgbClr val="000000"/>
                </a:solidFill>
                <a:effectLst/>
                <a:latin typeface="Courier New" panose="02070309020205020404" pitchFamily="49" charset="0"/>
              </a:rPr>
              <a:t>].replace</a:t>
            </a:r>
          </a:p>
          <a:p>
            <a:r>
              <a:rPr lang="en-US" dirty="0">
                <a:solidFill>
                  <a:srgbClr val="000000"/>
                </a:solidFill>
                <a:latin typeface="Courier New" panose="02070309020205020404" pitchFamily="49" charset="0"/>
              </a:rPr>
              <a:t>	</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'-unknown-'</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np.nan</a:t>
            </a:r>
            <a:r>
              <a:rPr lang="en-US" b="0" dirty="0">
                <a:solidFill>
                  <a:srgbClr val="000000"/>
                </a:solidFill>
                <a:effectLst/>
                <a:latin typeface="Courier New" panose="02070309020205020404" pitchFamily="49" charset="0"/>
              </a:rPr>
              <a:t>)</a:t>
            </a:r>
          </a:p>
          <a:p>
            <a:endParaRPr lang="en-US" dirty="0"/>
          </a:p>
          <a:p>
            <a:r>
              <a:rPr lang="en-US" dirty="0"/>
              <a:t>Removing invalid values from age column.</a:t>
            </a:r>
          </a:p>
          <a:p>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train_users_df.loc</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train_users_df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'age'</a:t>
            </a:r>
            <a:r>
              <a:rPr lang="en-US" b="0" dirty="0">
                <a:solidFill>
                  <a:srgbClr val="000000"/>
                </a:solidFill>
                <a:effectLst/>
                <a:latin typeface="Courier New" panose="02070309020205020404" pitchFamily="49" charset="0"/>
              </a:rPr>
              <a:t>]&gt;</a:t>
            </a:r>
            <a:r>
              <a:rPr lang="en-US" b="0" dirty="0">
                <a:solidFill>
                  <a:srgbClr val="116644"/>
                </a:solidFill>
                <a:effectLst/>
                <a:latin typeface="Courier New" panose="02070309020205020404" pitchFamily="49" charset="0"/>
              </a:rPr>
              <a:t>100</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'age'</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np.nan</a:t>
            </a:r>
            <a:endParaRPr lang="en-US" b="0" dirty="0">
              <a:solidFill>
                <a:srgbClr val="000000"/>
              </a:solidFill>
              <a:effectLst/>
              <a:latin typeface="Courier New" panose="02070309020205020404" pitchFamily="49" charset="0"/>
            </a:endParaRPr>
          </a:p>
          <a:p>
            <a:endParaRPr lang="en-US" dirty="0"/>
          </a:p>
          <a:p>
            <a:r>
              <a:rPr lang="en-US" dirty="0"/>
              <a:t>Feature engineering age column and action column to make it as categorical.</a:t>
            </a:r>
          </a:p>
          <a:p>
            <a:endParaRPr lang="en-US" dirty="0"/>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age_mapping</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 </a:t>
            </a:r>
            <a:r>
              <a:rPr lang="en-US" b="0" dirty="0">
                <a:solidFill>
                  <a:srgbClr val="116644"/>
                </a:solidFill>
                <a:effectLst/>
                <a:latin typeface="Courier New" panose="02070309020205020404" pitchFamily="49" charset="0"/>
              </a:rPr>
              <a:t>5</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101</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age_bucket</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train_users_df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'age’</a:t>
            </a:r>
            <a:r>
              <a:rPr lang="en-US" b="0" dirty="0">
                <a:solidFill>
                  <a:srgbClr val="000000"/>
                </a:solidFill>
                <a:effectLst/>
                <a:latin typeface="Courier New" panose="02070309020205020404" pitchFamily="49" charset="0"/>
              </a:rPr>
              <a:t>].</a:t>
            </a:r>
            <a:r>
              <a:rPr lang="en-US" b="0" dirty="0">
                <a:solidFill>
                  <a:srgbClr val="795E26"/>
                </a:solidFill>
                <a:effectLst/>
                <a:latin typeface="Courier New" panose="02070309020205020404" pitchFamily="49" charset="0"/>
              </a:rPr>
              <a:t>map</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age_mapping</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action_mapping</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 </a:t>
            </a:r>
            <a:r>
              <a:rPr lang="en-US" b="0" dirty="0">
                <a:solidFill>
                  <a:srgbClr val="116644"/>
                </a:solidFill>
                <a:effectLst/>
                <a:latin typeface="Courier New" panose="02070309020205020404" pitchFamily="49" charset="0"/>
              </a:rPr>
              <a:t>50</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3000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action_bucket</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'action’</a:t>
            </a:r>
            <a:r>
              <a:rPr lang="en-US" b="0" dirty="0">
                <a:solidFill>
                  <a:srgbClr val="000000"/>
                </a:solidFill>
                <a:effectLst/>
                <a:latin typeface="Courier New" panose="02070309020205020404" pitchFamily="49" charset="0"/>
              </a:rPr>
              <a:t>]</a:t>
            </a:r>
          </a:p>
          <a:p>
            <a:r>
              <a:rPr lang="en-US" dirty="0">
                <a:solidFill>
                  <a:srgbClr val="000000"/>
                </a:solidFill>
                <a:latin typeface="Courier New" panose="02070309020205020404" pitchFamily="49" charset="0"/>
              </a:rPr>
              <a:t>					</a:t>
            </a:r>
            <a:r>
              <a:rPr lang="en-US" b="0" dirty="0">
                <a:solidFill>
                  <a:srgbClr val="000000"/>
                </a:solidFill>
                <a:effectLst/>
                <a:latin typeface="Courier New" panose="02070309020205020404" pitchFamily="49" charset="0"/>
              </a:rPr>
              <a:t>.</a:t>
            </a:r>
            <a:r>
              <a:rPr lang="en-US" b="0" dirty="0">
                <a:solidFill>
                  <a:srgbClr val="795E26"/>
                </a:solidFill>
                <a:effectLst/>
                <a:latin typeface="Courier New" panose="02070309020205020404" pitchFamily="49" charset="0"/>
              </a:rPr>
              <a:t>map</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age_mapping</a:t>
            </a:r>
            <a:r>
              <a:rPr lang="en-US" b="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6389300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Data wrangling</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6" name="TextBox 5">
            <a:extLst>
              <a:ext uri="{FF2B5EF4-FFF2-40B4-BE49-F238E27FC236}">
                <a16:creationId xmlns:a16="http://schemas.microsoft.com/office/drawing/2014/main" id="{F6AE60AB-36CD-302A-A736-BAB765D6FFDF}"/>
              </a:ext>
            </a:extLst>
          </p:cNvPr>
          <p:cNvSpPr txBox="1"/>
          <p:nvPr/>
        </p:nvSpPr>
        <p:spPr>
          <a:xfrm>
            <a:off x="838200" y="1690689"/>
            <a:ext cx="9632576" cy="3693319"/>
          </a:xfrm>
          <a:prstGeom prst="rect">
            <a:avLst/>
          </a:prstGeom>
          <a:noFill/>
        </p:spPr>
        <p:txBody>
          <a:bodyPr wrap="square" rtlCol="0">
            <a:spAutoFit/>
          </a:bodyPr>
          <a:lstStyle/>
          <a:p>
            <a:r>
              <a:rPr lang="en-US" dirty="0"/>
              <a:t>Removing all unwanted columns and columns used to create other columns.</a:t>
            </a:r>
          </a:p>
          <a:p>
            <a:endParaRPr lang="en-US" dirty="0"/>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train_users_df.drop</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age'</a:t>
            </a:r>
            <a:r>
              <a:rPr lang="en-US" b="0" dirty="0" err="1">
                <a:solidFill>
                  <a:srgbClr val="000000"/>
                </a:solidFill>
                <a:effectLst/>
                <a:latin typeface="Courier New" panose="02070309020205020404" pitchFamily="49" charset="0"/>
              </a:rPr>
              <a:t>,axis</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,inplace=</a:t>
            </a:r>
            <a:r>
              <a:rPr lang="en-US" b="0" dirty="0">
                <a:solidFill>
                  <a:srgbClr val="0000FF"/>
                </a:solidFill>
                <a:effectLst/>
                <a:latin typeface="Courier New" panose="02070309020205020404" pitchFamily="49" charset="0"/>
              </a:rPr>
              <a:t>True</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train_users_df.drop</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timestamp_first_active'</a:t>
            </a:r>
            <a:r>
              <a:rPr lang="en-US" b="0" dirty="0" err="1">
                <a:solidFill>
                  <a:srgbClr val="000000"/>
                </a:solidFill>
                <a:effectLst/>
                <a:latin typeface="Courier New" panose="02070309020205020404" pitchFamily="49" charset="0"/>
              </a:rPr>
              <a:t>,axis</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,inplace=</a:t>
            </a:r>
            <a:r>
              <a:rPr lang="en-US" b="0" dirty="0">
                <a:solidFill>
                  <a:srgbClr val="0000FF"/>
                </a:solidFill>
                <a:effectLst/>
                <a:latin typeface="Courier New" panose="02070309020205020404" pitchFamily="49" charset="0"/>
              </a:rPr>
              <a:t>True</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train_users_df.drop</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action'</a:t>
            </a:r>
            <a:r>
              <a:rPr lang="en-US" b="0" dirty="0" err="1">
                <a:solidFill>
                  <a:srgbClr val="000000"/>
                </a:solidFill>
                <a:effectLst/>
                <a:latin typeface="Courier New" panose="02070309020205020404" pitchFamily="49" charset="0"/>
              </a:rPr>
              <a:t>,axis</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,inplace=</a:t>
            </a:r>
            <a:r>
              <a:rPr lang="en-US" b="0" dirty="0">
                <a:solidFill>
                  <a:srgbClr val="0000FF"/>
                </a:solidFill>
                <a:effectLst/>
                <a:latin typeface="Courier New" panose="02070309020205020404" pitchFamily="49" charset="0"/>
              </a:rPr>
              <a:t>True</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train_users_df.drop</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date_account_created'</a:t>
            </a:r>
            <a:r>
              <a:rPr lang="en-US" b="0" dirty="0" err="1">
                <a:solidFill>
                  <a:srgbClr val="000000"/>
                </a:solidFill>
                <a:effectLst/>
                <a:latin typeface="Courier New" panose="02070309020205020404" pitchFamily="49" charset="0"/>
              </a:rPr>
              <a:t>,axis</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,inplace=</a:t>
            </a:r>
            <a:r>
              <a:rPr lang="en-US" b="0" dirty="0">
                <a:solidFill>
                  <a:srgbClr val="0000FF"/>
                </a:solidFill>
                <a:effectLst/>
                <a:latin typeface="Courier New" panose="02070309020205020404" pitchFamily="49" charset="0"/>
              </a:rPr>
              <a:t>True</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train_users_df.drop</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secs_elapsed'</a:t>
            </a:r>
            <a:r>
              <a:rPr lang="en-US" b="0" dirty="0" err="1">
                <a:solidFill>
                  <a:srgbClr val="000000"/>
                </a:solidFill>
                <a:effectLst/>
                <a:latin typeface="Courier New" panose="02070309020205020404" pitchFamily="49" charset="0"/>
              </a:rPr>
              <a:t>,axis</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,inplace=</a:t>
            </a:r>
            <a:r>
              <a:rPr lang="en-US" b="0" dirty="0">
                <a:solidFill>
                  <a:srgbClr val="0000FF"/>
                </a:solidFill>
                <a:effectLst/>
                <a:latin typeface="Courier New" panose="02070309020205020404" pitchFamily="49" charset="0"/>
              </a:rPr>
              <a:t>True</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train_users_df.drop</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'date_first_booking'</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inplace</a:t>
            </a:r>
            <a:r>
              <a:rPr lang="en-US" b="0" dirty="0">
                <a:solidFill>
                  <a:srgbClr val="000000"/>
                </a:solidFill>
                <a:effectLst/>
                <a:latin typeface="Courier New" panose="02070309020205020404" pitchFamily="49" charset="0"/>
              </a:rPr>
              <a:t>=</a:t>
            </a:r>
            <a:r>
              <a:rPr lang="en-US" b="0" dirty="0" err="1">
                <a:solidFill>
                  <a:srgbClr val="0000FF"/>
                </a:solidFill>
                <a:effectLst/>
                <a:latin typeface="Courier New" panose="02070309020205020404" pitchFamily="49" charset="0"/>
              </a:rPr>
              <a:t>True</a:t>
            </a:r>
            <a:r>
              <a:rPr lang="en-US" b="0" dirty="0" err="1">
                <a:solidFill>
                  <a:srgbClr val="000000"/>
                </a:solidFill>
                <a:effectLst/>
                <a:latin typeface="Courier New" panose="02070309020205020404" pitchFamily="49" charset="0"/>
              </a:rPr>
              <a:t>,axis</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2110183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Exploratory Data Analysis</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7" name="Picture 6">
            <a:extLst>
              <a:ext uri="{FF2B5EF4-FFF2-40B4-BE49-F238E27FC236}">
                <a16:creationId xmlns:a16="http://schemas.microsoft.com/office/drawing/2014/main" id="{A5093E4D-A511-A363-185B-A6640644BA5E}"/>
              </a:ext>
            </a:extLst>
          </p:cNvPr>
          <p:cNvPicPr>
            <a:picLocks noChangeAspect="1"/>
          </p:cNvPicPr>
          <p:nvPr/>
        </p:nvPicPr>
        <p:blipFill>
          <a:blip r:embed="rId2"/>
          <a:stretch>
            <a:fillRect/>
          </a:stretch>
        </p:blipFill>
        <p:spPr>
          <a:xfrm>
            <a:off x="2143125" y="1234607"/>
            <a:ext cx="7839075" cy="4962525"/>
          </a:xfrm>
          <a:prstGeom prst="rect">
            <a:avLst/>
          </a:prstGeom>
        </p:spPr>
      </p:pic>
    </p:spTree>
    <p:extLst>
      <p:ext uri="{BB962C8B-B14F-4D97-AF65-F5344CB8AC3E}">
        <p14:creationId xmlns:p14="http://schemas.microsoft.com/office/powerpoint/2010/main" val="364079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946B-CCC6-B4C3-C91E-050F50630C77}"/>
              </a:ext>
            </a:extLst>
          </p:cNvPr>
          <p:cNvSpPr>
            <a:spLocks noGrp="1"/>
          </p:cNvSpPr>
          <p:nvPr>
            <p:ph type="title"/>
          </p:nvPr>
        </p:nvSpPr>
        <p:spPr/>
        <p:txBody>
          <a:bodyPr/>
          <a:lstStyle/>
          <a:p>
            <a:r>
              <a:rPr lang="en-US" dirty="0"/>
              <a:t>Exploratory Data Analysis</a:t>
            </a:r>
          </a:p>
        </p:txBody>
      </p:sp>
      <p:sp>
        <p:nvSpPr>
          <p:cNvPr id="5" name="Slide Number Placeholder 4">
            <a:extLst>
              <a:ext uri="{FF2B5EF4-FFF2-40B4-BE49-F238E27FC236}">
                <a16:creationId xmlns:a16="http://schemas.microsoft.com/office/drawing/2014/main" id="{273F9964-0D3F-C43F-EE48-6C73CE60FE1B}"/>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6" name="Picture 5">
            <a:extLst>
              <a:ext uri="{FF2B5EF4-FFF2-40B4-BE49-F238E27FC236}">
                <a16:creationId xmlns:a16="http://schemas.microsoft.com/office/drawing/2014/main" id="{CF05903E-548A-A867-40BB-828ABC875C9F}"/>
              </a:ext>
            </a:extLst>
          </p:cNvPr>
          <p:cNvPicPr>
            <a:picLocks noChangeAspect="1"/>
          </p:cNvPicPr>
          <p:nvPr/>
        </p:nvPicPr>
        <p:blipFill>
          <a:blip r:embed="rId2"/>
          <a:stretch>
            <a:fillRect/>
          </a:stretch>
        </p:blipFill>
        <p:spPr>
          <a:xfrm>
            <a:off x="699246" y="2144766"/>
            <a:ext cx="5063118" cy="3440246"/>
          </a:xfrm>
          <a:prstGeom prst="rect">
            <a:avLst/>
          </a:prstGeom>
        </p:spPr>
      </p:pic>
      <p:pic>
        <p:nvPicPr>
          <p:cNvPr id="9" name="Picture 8">
            <a:extLst>
              <a:ext uri="{FF2B5EF4-FFF2-40B4-BE49-F238E27FC236}">
                <a16:creationId xmlns:a16="http://schemas.microsoft.com/office/drawing/2014/main" id="{EDDB640B-9BC7-8FE7-9C3C-28C318F4D6AA}"/>
              </a:ext>
            </a:extLst>
          </p:cNvPr>
          <p:cNvPicPr>
            <a:picLocks noChangeAspect="1"/>
          </p:cNvPicPr>
          <p:nvPr/>
        </p:nvPicPr>
        <p:blipFill>
          <a:blip r:embed="rId3"/>
          <a:stretch>
            <a:fillRect/>
          </a:stretch>
        </p:blipFill>
        <p:spPr>
          <a:xfrm>
            <a:off x="5882168" y="2028225"/>
            <a:ext cx="5114564" cy="3527072"/>
          </a:xfrm>
          <a:prstGeom prst="rect">
            <a:avLst/>
          </a:prstGeom>
        </p:spPr>
      </p:pic>
    </p:spTree>
    <p:extLst>
      <p:ext uri="{BB962C8B-B14F-4D97-AF65-F5344CB8AC3E}">
        <p14:creationId xmlns:p14="http://schemas.microsoft.com/office/powerpoint/2010/main" val="4019891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233</TotalTime>
  <Words>1319</Words>
  <Application>Microsoft Office PowerPoint</Application>
  <PresentationFormat>Widescreen</PresentationFormat>
  <Paragraphs>157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Tenorite</vt:lpstr>
      <vt:lpstr>Office Theme</vt:lpstr>
      <vt:lpstr>AIRBNB new user booking prediction</vt:lpstr>
      <vt:lpstr>AGENDA</vt:lpstr>
      <vt:lpstr>INTRODUCTION</vt:lpstr>
      <vt:lpstr>PRIMARY GOALS</vt:lpstr>
      <vt:lpstr>Data wrangling</vt:lpstr>
      <vt:lpstr>Data wrangling</vt:lpstr>
      <vt:lpstr>Data wrangling</vt:lpstr>
      <vt:lpstr>Exploratory Data Analysis</vt:lpstr>
      <vt:lpstr>Exploratory Data Analysis</vt:lpstr>
      <vt:lpstr>Exploratory Data Analysis</vt:lpstr>
      <vt:lpstr>Exploratory Data Analysis</vt:lpstr>
      <vt:lpstr>Exploratory Data Analysis</vt:lpstr>
      <vt:lpstr>Feature and Target</vt:lpstr>
      <vt:lpstr>Building Models</vt:lpstr>
      <vt:lpstr>Decision Tree AND ITS Accuracy</vt:lpstr>
      <vt:lpstr>Random Forest AND ITS Accuracy</vt:lpstr>
      <vt:lpstr>Handling Overfitting </vt:lpstr>
      <vt:lpstr>Handling Overfitting </vt:lpstr>
      <vt:lpstr>Hyper-parameter tuning </vt:lpstr>
      <vt:lpstr>Hyper-parameter tuning </vt:lpstr>
      <vt:lpstr>Conclusion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new user booking prediction</dc:title>
  <dc:creator>Prasanth Karunakaran</dc:creator>
  <cp:lastModifiedBy>Prasanth Karunakaran</cp:lastModifiedBy>
  <cp:revision>3</cp:revision>
  <dcterms:created xsi:type="dcterms:W3CDTF">2023-11-29T14:46:50Z</dcterms:created>
  <dcterms:modified xsi:type="dcterms:W3CDTF">2023-11-30T16:22:22Z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