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7"/>
  </p:notesMasterIdLst>
  <p:sldIdLst>
    <p:sldId id="257" r:id="rId4"/>
    <p:sldId id="258" r:id="rId5"/>
    <p:sldId id="259" r:id="rId6"/>
    <p:sldId id="260" r:id="rId7"/>
    <p:sldId id="261" r:id="rId8"/>
    <p:sldId id="262" r:id="rId9"/>
    <p:sldId id="263" r:id="rId10"/>
    <p:sldId id="264" r:id="rId11"/>
    <p:sldId id="265" r:id="rId12"/>
    <p:sldId id="266" r:id="rId13"/>
    <p:sldId id="270" r:id="rId14"/>
    <p:sldId id="269" r:id="rId15"/>
    <p:sldId id="267" r:id="rId16"/>
    <p:sldId id="268" r:id="rId17"/>
    <p:sldId id="271" r:id="rId18"/>
    <p:sldId id="272" r:id="rId19"/>
    <p:sldId id="273" r:id="rId20"/>
    <p:sldId id="275" r:id="rId21"/>
    <p:sldId id="277" r:id="rId22"/>
    <p:sldId id="276" r:id="rId23"/>
    <p:sldId id="274" r:id="rId24"/>
    <p:sldId id="279"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2/9/2023 6:42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Churn Prediction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49805"/>
            <a:ext cx="8412427" cy="978995"/>
          </a:xfrm>
        </p:spPr>
        <p:txBody>
          <a:bodyPr/>
          <a:lstStyle/>
          <a:p>
            <a:r>
              <a:rPr lang="en-US" dirty="0" smtClean="0"/>
              <a:t>ROC AUC metrics for Logistic Regression</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4462750" y="1628800"/>
            <a:ext cx="4014524" cy="3096344"/>
          </a:xfrm>
          <a:prstGeom prst="rect">
            <a:avLst/>
          </a:prstGeom>
          <a:noFill/>
          <a:ln w="9525">
            <a:noFill/>
            <a:miter lim="800000"/>
            <a:headEnd/>
            <a:tailEnd/>
          </a:ln>
        </p:spPr>
      </p:pic>
      <p:sp>
        <p:nvSpPr>
          <p:cNvPr id="6" name="TextBox 5"/>
          <p:cNvSpPr txBox="1"/>
          <p:nvPr/>
        </p:nvSpPr>
        <p:spPr>
          <a:xfrm>
            <a:off x="395536" y="2492896"/>
            <a:ext cx="3600400" cy="3693319"/>
          </a:xfrm>
          <a:prstGeom prst="rect">
            <a:avLst/>
          </a:prstGeom>
          <a:noFill/>
        </p:spPr>
        <p:txBody>
          <a:bodyPr wrap="square" rtlCol="0">
            <a:spAutoFit/>
          </a:bodyPr>
          <a:lstStyle/>
          <a:p>
            <a:pPr marL="342900" indent="-342900">
              <a:buFont typeface="+mj-lt"/>
              <a:buAutoNum type="arabicPeriod"/>
            </a:pPr>
            <a:r>
              <a:rPr lang="en-IN" dirty="0" smtClean="0"/>
              <a:t>AUC stands for Area under curve it’s a metric used for validating classification problem. Generally AUC scores lies between 0 to 1, the value more closes to 1 has better performance.</a:t>
            </a:r>
          </a:p>
          <a:p>
            <a:pPr marL="342900" indent="-342900">
              <a:buFont typeface="+mj-lt"/>
              <a:buAutoNum type="arabicPeriod"/>
            </a:pPr>
            <a:endParaRPr lang="en-IN" dirty="0" smtClean="0"/>
          </a:p>
          <a:p>
            <a:pPr marL="342900" indent="-342900">
              <a:buFont typeface="+mj-lt"/>
              <a:buAutoNum type="arabicPeriod"/>
            </a:pPr>
            <a:r>
              <a:rPr lang="en-IN" dirty="0" smtClean="0"/>
              <a:t>From the ROC AUC metric the AUC is 0.86 which is close to 1, so we conclude model is performing  good with  accuracy of 86% on unseen data.</a:t>
            </a:r>
          </a:p>
          <a:p>
            <a:endParaRPr lang="en-IN"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649805"/>
            <a:ext cx="8232915" cy="906987"/>
          </a:xfrm>
        </p:spPr>
        <p:txBody>
          <a:bodyPr/>
          <a:lstStyle/>
          <a:p>
            <a:r>
              <a:rPr lang="en-US" dirty="0" smtClean="0"/>
              <a:t>Naïve </a:t>
            </a:r>
            <a:r>
              <a:rPr lang="en-US" dirty="0" err="1" smtClean="0"/>
              <a:t>Bayes</a:t>
            </a:r>
            <a:r>
              <a:rPr lang="en-US" dirty="0" smtClean="0"/>
              <a:t> Confusion Matrix</a:t>
            </a:r>
            <a:endParaRPr lang="en-IN" dirty="0"/>
          </a:p>
        </p:txBody>
      </p:sp>
      <p:pic>
        <p:nvPicPr>
          <p:cNvPr id="9218" name="Picture 2"/>
          <p:cNvPicPr>
            <a:picLocks noChangeAspect="1" noChangeArrowheads="1"/>
          </p:cNvPicPr>
          <p:nvPr/>
        </p:nvPicPr>
        <p:blipFill>
          <a:blip r:embed="rId2" cstate="print"/>
          <a:srcRect/>
          <a:stretch>
            <a:fillRect/>
          </a:stretch>
        </p:blipFill>
        <p:spPr bwMode="auto">
          <a:xfrm>
            <a:off x="5040074" y="1484784"/>
            <a:ext cx="3636382" cy="3044092"/>
          </a:xfrm>
          <a:prstGeom prst="rect">
            <a:avLst/>
          </a:prstGeom>
          <a:noFill/>
          <a:ln w="9525">
            <a:noFill/>
            <a:miter lim="800000"/>
            <a:headEnd/>
            <a:tailEnd/>
          </a:ln>
        </p:spPr>
      </p:pic>
      <p:sp>
        <p:nvSpPr>
          <p:cNvPr id="6" name="Rectangle 5"/>
          <p:cNvSpPr/>
          <p:nvPr/>
        </p:nvSpPr>
        <p:spPr>
          <a:xfrm>
            <a:off x="179512" y="1628800"/>
            <a:ext cx="4572000" cy="5355312"/>
          </a:xfrm>
          <a:prstGeom prst="rect">
            <a:avLst/>
          </a:prstGeom>
        </p:spPr>
        <p:txBody>
          <a:bodyPr>
            <a:spAutoFit/>
          </a:bodyPr>
          <a:lstStyle/>
          <a:p>
            <a:pPr marL="342900" indent="-342900">
              <a:buFont typeface="+mj-lt"/>
              <a:buAutoNum type="arabicPeriod"/>
            </a:pPr>
            <a:r>
              <a:rPr lang="en-IN" dirty="0" smtClean="0"/>
              <a:t>In the given Dataset customer is churn considered as Negative class and not churn considered as positive class.</a:t>
            </a:r>
          </a:p>
          <a:p>
            <a:pPr marL="342900" indent="-342900">
              <a:buFont typeface="+mj-lt"/>
              <a:buAutoNum type="arabicPeriod"/>
            </a:pPr>
            <a:endParaRPr lang="en-IN" dirty="0" smtClean="0"/>
          </a:p>
          <a:p>
            <a:pPr marL="342900" indent="-342900">
              <a:buFont typeface="+mj-lt"/>
              <a:buAutoNum type="arabicPeriod"/>
            </a:pPr>
            <a:r>
              <a:rPr lang="en-IN" dirty="0" smtClean="0"/>
              <a:t>Customer is not churn is class denoted by 0. True positive 839 records correctly classified by the model and 16 records not correctly classified considered as  False positive.</a:t>
            </a:r>
          </a:p>
          <a:p>
            <a:pPr marL="342900" indent="-342900">
              <a:buFont typeface="+mj-lt"/>
              <a:buAutoNum type="arabicPeriod"/>
            </a:pPr>
            <a:endParaRPr lang="en-IN" dirty="0" smtClean="0"/>
          </a:p>
          <a:p>
            <a:pPr marL="342900" indent="-342900">
              <a:buFont typeface="+mj-lt"/>
              <a:buAutoNum type="arabicPeriod"/>
            </a:pPr>
            <a:r>
              <a:rPr lang="en-IN" dirty="0" smtClean="0"/>
              <a:t>Customer is churn is class denoted by 1.  True Negative 26 records correctly classified as churn and 119 records miss classified as not churn (False Negative)</a:t>
            </a:r>
          </a:p>
          <a:p>
            <a:pPr marL="342900" indent="-342900">
              <a:buFont typeface="+mj-lt"/>
              <a:buAutoNum type="arabicPeriod"/>
            </a:pPr>
            <a:endParaRPr lang="en-IN" dirty="0" smtClean="0"/>
          </a:p>
          <a:p>
            <a:pPr marL="342900" indent="-342900">
              <a:buFont typeface="+mj-lt"/>
              <a:buAutoNum type="arabicPeriod"/>
            </a:pPr>
            <a:r>
              <a:rPr lang="en-IN" dirty="0" smtClean="0"/>
              <a:t>Most of the customer churn is misclassified as customer is not churn. Need to decrease misclassification rate of Negative class(churn=1)</a:t>
            </a:r>
            <a:endParaRPr lang="en-IN"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649805"/>
            <a:ext cx="8892480" cy="1123011"/>
          </a:xfrm>
        </p:spPr>
        <p:txBody>
          <a:bodyPr/>
          <a:lstStyle/>
          <a:p>
            <a:r>
              <a:rPr lang="en-IN" dirty="0" smtClean="0"/>
              <a:t>Naïve </a:t>
            </a:r>
            <a:r>
              <a:rPr lang="en-IN" dirty="0" err="1" smtClean="0"/>
              <a:t>bayes</a:t>
            </a:r>
            <a:r>
              <a:rPr lang="en-IN" dirty="0" smtClean="0"/>
              <a:t> model classification report</a:t>
            </a:r>
            <a:endParaRPr lang="en-IN" dirty="0"/>
          </a:p>
        </p:txBody>
      </p:sp>
      <p:pic>
        <p:nvPicPr>
          <p:cNvPr id="8194" name="Picture 2"/>
          <p:cNvPicPr>
            <a:picLocks noChangeAspect="1" noChangeArrowheads="1"/>
          </p:cNvPicPr>
          <p:nvPr/>
        </p:nvPicPr>
        <p:blipFill>
          <a:blip r:embed="rId2" cstate="print"/>
          <a:srcRect/>
          <a:stretch>
            <a:fillRect/>
          </a:stretch>
        </p:blipFill>
        <p:spPr bwMode="auto">
          <a:xfrm>
            <a:off x="4427984" y="1844824"/>
            <a:ext cx="4267200" cy="1409700"/>
          </a:xfrm>
          <a:prstGeom prst="rect">
            <a:avLst/>
          </a:prstGeom>
          <a:noFill/>
          <a:ln w="9525">
            <a:noFill/>
            <a:miter lim="800000"/>
            <a:headEnd/>
            <a:tailEnd/>
          </a:ln>
        </p:spPr>
      </p:pic>
      <p:sp>
        <p:nvSpPr>
          <p:cNvPr id="6" name="Rectangle 5"/>
          <p:cNvSpPr/>
          <p:nvPr/>
        </p:nvSpPr>
        <p:spPr>
          <a:xfrm>
            <a:off x="395536" y="3645024"/>
            <a:ext cx="4572000" cy="2308324"/>
          </a:xfrm>
          <a:prstGeom prst="rect">
            <a:avLst/>
          </a:prstGeom>
        </p:spPr>
        <p:txBody>
          <a:bodyPr>
            <a:spAutoFit/>
          </a:bodyPr>
          <a:lstStyle/>
          <a:p>
            <a:pPr marL="342900" indent="-342900">
              <a:buFont typeface="+mj-lt"/>
              <a:buAutoNum type="arabicPeriod"/>
            </a:pPr>
            <a:r>
              <a:rPr lang="en-IN" dirty="0" smtClean="0"/>
              <a:t>Recall is low for Negative class as customer  is churn .</a:t>
            </a:r>
          </a:p>
          <a:p>
            <a:pPr marL="342900" indent="-342900">
              <a:buFont typeface="+mj-lt"/>
              <a:buAutoNum type="arabicPeriod"/>
            </a:pPr>
            <a:endParaRPr lang="en-IN" dirty="0" smtClean="0"/>
          </a:p>
          <a:p>
            <a:pPr marL="342900" indent="-342900">
              <a:buFont typeface="+mj-lt"/>
              <a:buAutoNum type="arabicPeriod"/>
            </a:pPr>
            <a:r>
              <a:rPr lang="en-IN" dirty="0" smtClean="0"/>
              <a:t>Good recall score for Positive class.</a:t>
            </a:r>
          </a:p>
          <a:p>
            <a:pPr marL="342900" indent="-342900">
              <a:buFont typeface="+mj-lt"/>
              <a:buAutoNum type="arabicPeriod"/>
            </a:pPr>
            <a:endParaRPr lang="en-IN" dirty="0" smtClean="0"/>
          </a:p>
          <a:p>
            <a:pPr marL="342900" indent="-342900">
              <a:buFont typeface="+mj-lt"/>
              <a:buAutoNum type="arabicPeriod"/>
            </a:pPr>
            <a:r>
              <a:rPr lang="en-IN" dirty="0" smtClean="0"/>
              <a:t>Need to improve precision and recall score for minority class. The class is poorly handled by the model.</a:t>
            </a:r>
            <a:endParaRPr lang="en-IN"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649805"/>
            <a:ext cx="8784976" cy="978995"/>
          </a:xfrm>
        </p:spPr>
        <p:txBody>
          <a:bodyPr/>
          <a:lstStyle/>
          <a:p>
            <a:r>
              <a:rPr dirty="0" smtClean="0"/>
              <a:t>Na</a:t>
            </a:r>
            <a:r>
              <a:rPr lang="en-IN" dirty="0" smtClean="0"/>
              <a:t>ï</a:t>
            </a:r>
            <a:r>
              <a:rPr dirty="0" err="1" smtClean="0"/>
              <a:t>ve</a:t>
            </a:r>
            <a:r>
              <a:rPr dirty="0" smtClean="0"/>
              <a:t> </a:t>
            </a:r>
            <a:r>
              <a:rPr dirty="0" err="1" smtClean="0"/>
              <a:t>Bayes</a:t>
            </a:r>
            <a:r>
              <a:rPr dirty="0" smtClean="0"/>
              <a:t> model optimization</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508104" y="1700808"/>
            <a:ext cx="3312003" cy="2381179"/>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5508104" y="3998182"/>
            <a:ext cx="3312367" cy="2455153"/>
          </a:xfrm>
          <a:prstGeom prst="rect">
            <a:avLst/>
          </a:prstGeom>
          <a:noFill/>
          <a:ln w="9525">
            <a:noFill/>
            <a:miter lim="800000"/>
            <a:headEnd/>
            <a:tailEnd/>
          </a:ln>
        </p:spPr>
      </p:pic>
      <p:sp>
        <p:nvSpPr>
          <p:cNvPr id="9" name="TextBox 8"/>
          <p:cNvSpPr txBox="1"/>
          <p:nvPr/>
        </p:nvSpPr>
        <p:spPr>
          <a:xfrm>
            <a:off x="467544" y="2420888"/>
            <a:ext cx="4680520" cy="4247317"/>
          </a:xfrm>
          <a:prstGeom prst="rect">
            <a:avLst/>
          </a:prstGeom>
          <a:noFill/>
        </p:spPr>
        <p:txBody>
          <a:bodyPr wrap="square" rtlCol="0">
            <a:spAutoFit/>
          </a:bodyPr>
          <a:lstStyle/>
          <a:p>
            <a:pPr marL="342900" indent="-342900">
              <a:buFont typeface="+mj-lt"/>
              <a:buAutoNum type="arabicPeriod"/>
            </a:pPr>
            <a:r>
              <a:rPr lang="en-IN" dirty="0" smtClean="0"/>
              <a:t>Learning curve shows Model is suffering from under fitting even though model is optimized.</a:t>
            </a:r>
          </a:p>
          <a:p>
            <a:pPr marL="342900" indent="-342900">
              <a:buFont typeface="+mj-lt"/>
              <a:buAutoNum type="arabicPeriod"/>
            </a:pPr>
            <a:endParaRPr lang="en-IN" dirty="0" smtClean="0"/>
          </a:p>
          <a:p>
            <a:pPr marL="342900" indent="-342900">
              <a:buFont typeface="+mj-lt"/>
              <a:buAutoNum type="arabicPeriod"/>
            </a:pPr>
            <a:r>
              <a:rPr lang="en-IN" dirty="0" smtClean="0"/>
              <a:t>Learning Curve shows Train accuracy  increasing at 2000nth record.  </a:t>
            </a:r>
          </a:p>
          <a:p>
            <a:pPr marL="342900" indent="-342900">
              <a:buFont typeface="+mj-lt"/>
              <a:buAutoNum type="arabicPeriod"/>
            </a:pPr>
            <a:endParaRPr lang="en-IN" dirty="0" smtClean="0"/>
          </a:p>
          <a:p>
            <a:pPr marL="342900" indent="-342900">
              <a:buFont typeface="+mj-lt"/>
              <a:buAutoNum type="arabicPeriod"/>
            </a:pPr>
            <a:r>
              <a:rPr lang="en-IN" dirty="0" smtClean="0"/>
              <a:t>From Learning Curve to avoid under fitting problem adding more amount of data can solve.</a:t>
            </a:r>
          </a:p>
          <a:p>
            <a:pPr marL="342900" indent="-342900">
              <a:buFont typeface="+mj-lt"/>
              <a:buAutoNum type="arabicPeriod"/>
            </a:pPr>
            <a:endParaRPr lang="en-IN" dirty="0" smtClean="0"/>
          </a:p>
          <a:p>
            <a:pPr marL="342900" indent="-342900">
              <a:buFont typeface="+mj-lt"/>
              <a:buAutoNum type="arabicPeriod"/>
            </a:pPr>
            <a:r>
              <a:rPr lang="en-IN" dirty="0" smtClean="0"/>
              <a:t>ROC/AUC shows curve shows the value of 0.86 its better but this is imbalanced dataset </a:t>
            </a:r>
            <a:r>
              <a:rPr lang="en-IN" dirty="0" err="1" smtClean="0"/>
              <a:t>auc</a:t>
            </a:r>
            <a:r>
              <a:rPr lang="en-IN" dirty="0" smtClean="0"/>
              <a:t> is not right metric to validate the model.</a:t>
            </a:r>
          </a:p>
          <a:p>
            <a:endParaRPr lang="en-IN"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49805"/>
            <a:ext cx="8640960" cy="1523494"/>
          </a:xfrm>
        </p:spPr>
        <p:txBody>
          <a:bodyPr/>
          <a:lstStyle/>
          <a:p>
            <a:r>
              <a:rPr dirty="0" err="1" smtClean="0"/>
              <a:t>Ada</a:t>
            </a:r>
            <a:r>
              <a:rPr dirty="0" smtClean="0"/>
              <a:t> boost algorithm Learning curve </a:t>
            </a:r>
            <a:endParaRPr lang="en-US" dirty="0"/>
          </a:p>
        </p:txBody>
      </p:sp>
      <p:sp>
        <p:nvSpPr>
          <p:cNvPr id="6" name="Rectangle 5"/>
          <p:cNvSpPr/>
          <p:nvPr/>
        </p:nvSpPr>
        <p:spPr>
          <a:xfrm>
            <a:off x="323528" y="2348880"/>
            <a:ext cx="4572000" cy="3416320"/>
          </a:xfrm>
          <a:prstGeom prst="rect">
            <a:avLst/>
          </a:prstGeom>
        </p:spPr>
        <p:txBody>
          <a:bodyPr wrap="square">
            <a:spAutoFit/>
          </a:bodyPr>
          <a:lstStyle/>
          <a:p>
            <a:pPr marL="342900" indent="-342900">
              <a:buFont typeface="+mj-lt"/>
              <a:buAutoNum type="arabicPeriod"/>
            </a:pPr>
            <a:r>
              <a:rPr lang="en-IN" dirty="0" smtClean="0"/>
              <a:t>The Learning curve shows the </a:t>
            </a:r>
            <a:r>
              <a:rPr lang="en-IN" dirty="0" err="1" smtClean="0"/>
              <a:t>adaboost</a:t>
            </a:r>
            <a:r>
              <a:rPr lang="en-IN" dirty="0" smtClean="0"/>
              <a:t> classifier model performing well on Training set and  not on Test set.</a:t>
            </a:r>
          </a:p>
          <a:p>
            <a:pPr marL="342900" indent="-342900">
              <a:buFont typeface="+mj-lt"/>
              <a:buAutoNum type="arabicPeriod"/>
            </a:pPr>
            <a:endParaRPr lang="en-IN" dirty="0" smtClean="0"/>
          </a:p>
          <a:p>
            <a:pPr marL="342900" indent="-342900">
              <a:buFont typeface="+mj-lt"/>
              <a:buAutoNum type="arabicPeriod"/>
            </a:pPr>
            <a:r>
              <a:rPr lang="en-IN" dirty="0" smtClean="0"/>
              <a:t>Learning curve shows that model is </a:t>
            </a:r>
            <a:r>
              <a:rPr lang="en-IN" dirty="0" err="1" smtClean="0"/>
              <a:t>overfitting</a:t>
            </a:r>
            <a:r>
              <a:rPr lang="en-IN" dirty="0" smtClean="0"/>
              <a:t>.</a:t>
            </a:r>
          </a:p>
          <a:p>
            <a:pPr marL="342900" indent="-342900">
              <a:buFont typeface="+mj-lt"/>
              <a:buAutoNum type="arabicPeriod"/>
            </a:pPr>
            <a:endParaRPr lang="en-IN" dirty="0" smtClean="0"/>
          </a:p>
          <a:p>
            <a:pPr marL="342900" indent="-342900">
              <a:buFont typeface="+mj-lt"/>
              <a:buAutoNum type="arabicPeriod"/>
            </a:pPr>
            <a:r>
              <a:rPr lang="en-IN" dirty="0" smtClean="0"/>
              <a:t>Test accuracy slightly increasing at every step and become slight decrease at final record.</a:t>
            </a:r>
          </a:p>
          <a:p>
            <a:endParaRPr lang="en-IN" dirty="0" smtClean="0"/>
          </a:p>
          <a:p>
            <a:endParaRPr lang="en-IN" dirty="0"/>
          </a:p>
        </p:txBody>
      </p:sp>
      <p:pic>
        <p:nvPicPr>
          <p:cNvPr id="11267" name="Picture 3"/>
          <p:cNvPicPr>
            <a:picLocks noChangeAspect="1" noChangeArrowheads="1"/>
          </p:cNvPicPr>
          <p:nvPr/>
        </p:nvPicPr>
        <p:blipFill>
          <a:blip r:embed="rId3" cstate="print"/>
          <a:srcRect/>
          <a:stretch>
            <a:fillRect/>
          </a:stretch>
        </p:blipFill>
        <p:spPr bwMode="auto">
          <a:xfrm>
            <a:off x="4891314" y="1700809"/>
            <a:ext cx="3891631" cy="288031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49805"/>
            <a:ext cx="8088899" cy="1051003"/>
          </a:xfrm>
        </p:spPr>
        <p:txBody>
          <a:bodyPr/>
          <a:lstStyle/>
          <a:p>
            <a:r>
              <a:rPr lang="en-IN" dirty="0" smtClean="0"/>
              <a:t>Confusion Matrix</a:t>
            </a:r>
            <a:endParaRPr lang="en-IN" dirty="0"/>
          </a:p>
        </p:txBody>
      </p:sp>
      <p:sp>
        <p:nvSpPr>
          <p:cNvPr id="6" name="Rectangle 5"/>
          <p:cNvSpPr/>
          <p:nvPr/>
        </p:nvSpPr>
        <p:spPr>
          <a:xfrm>
            <a:off x="251520" y="1484784"/>
            <a:ext cx="4572000" cy="5078313"/>
          </a:xfrm>
          <a:prstGeom prst="rect">
            <a:avLst/>
          </a:prstGeom>
        </p:spPr>
        <p:txBody>
          <a:bodyPr>
            <a:spAutoFit/>
          </a:bodyPr>
          <a:lstStyle/>
          <a:p>
            <a:r>
              <a:rPr lang="en-IN" dirty="0" smtClean="0"/>
              <a:t>In the given Dataset customer is churn considered as Negative class and not churn considered as positive class.</a:t>
            </a:r>
          </a:p>
          <a:p>
            <a:endParaRPr lang="en-IN" dirty="0" smtClean="0"/>
          </a:p>
          <a:p>
            <a:r>
              <a:rPr lang="en-IN" dirty="0" smtClean="0"/>
              <a:t>Customer is not churn is class denoted by 0. True positive 828 records correctly classified by the model and 27 records not correctly classified considered as  False positive.</a:t>
            </a:r>
          </a:p>
          <a:p>
            <a:endParaRPr lang="en-IN" dirty="0" smtClean="0"/>
          </a:p>
          <a:p>
            <a:r>
              <a:rPr lang="en-IN" dirty="0" smtClean="0"/>
              <a:t>Customer is churn is class denoted by 1.  True Negative 55 records correctly classified as churn and 90 records miss classified as not churn (False Negative)</a:t>
            </a:r>
          </a:p>
          <a:p>
            <a:endParaRPr lang="en-IN" dirty="0" smtClean="0"/>
          </a:p>
          <a:p>
            <a:r>
              <a:rPr lang="en-IN" dirty="0" smtClean="0"/>
              <a:t>Most of the customer churn is misclassified as customer is not churn. Need to decrease misclassification rate of Negative class(churn=1)</a:t>
            </a:r>
            <a:endParaRPr lang="en-IN" dirty="0"/>
          </a:p>
        </p:txBody>
      </p:sp>
      <p:pic>
        <p:nvPicPr>
          <p:cNvPr id="10243" name="Picture 3"/>
          <p:cNvPicPr>
            <a:picLocks noChangeAspect="1" noChangeArrowheads="1"/>
          </p:cNvPicPr>
          <p:nvPr/>
        </p:nvPicPr>
        <p:blipFill>
          <a:blip r:embed="rId2" cstate="print"/>
          <a:srcRect/>
          <a:stretch>
            <a:fillRect/>
          </a:stretch>
        </p:blipFill>
        <p:spPr bwMode="auto">
          <a:xfrm>
            <a:off x="4860032" y="1484784"/>
            <a:ext cx="3961627" cy="3185715"/>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649805"/>
            <a:ext cx="8160907" cy="1051003"/>
          </a:xfrm>
        </p:spPr>
        <p:txBody>
          <a:bodyPr/>
          <a:lstStyle/>
          <a:p>
            <a:r>
              <a:rPr lang="en-IN" dirty="0" smtClean="0"/>
              <a:t>Classification Report</a:t>
            </a:r>
            <a:endParaRPr lang="en-IN" dirty="0"/>
          </a:p>
        </p:txBody>
      </p:sp>
      <p:sp>
        <p:nvSpPr>
          <p:cNvPr id="6" name="TextBox 5"/>
          <p:cNvSpPr txBox="1"/>
          <p:nvPr/>
        </p:nvSpPr>
        <p:spPr>
          <a:xfrm>
            <a:off x="539552" y="2204864"/>
            <a:ext cx="3312368" cy="2031325"/>
          </a:xfrm>
          <a:prstGeom prst="rect">
            <a:avLst/>
          </a:prstGeom>
          <a:noFill/>
        </p:spPr>
        <p:txBody>
          <a:bodyPr wrap="square" rtlCol="0">
            <a:spAutoFit/>
          </a:bodyPr>
          <a:lstStyle/>
          <a:p>
            <a:r>
              <a:rPr lang="en-IN" dirty="0" smtClean="0"/>
              <a:t>From the classification Report Precision and recall scores are well for Positive class(churn = 0).</a:t>
            </a:r>
          </a:p>
          <a:p>
            <a:endParaRPr lang="en-IN" dirty="0" smtClean="0"/>
          </a:p>
          <a:p>
            <a:r>
              <a:rPr lang="en-IN" dirty="0" smtClean="0"/>
              <a:t>Recall is low for Negative class (churn = 0). As misclassification rate is high.</a:t>
            </a:r>
            <a:endParaRPr lang="en-IN" dirty="0"/>
          </a:p>
        </p:txBody>
      </p:sp>
      <p:pic>
        <p:nvPicPr>
          <p:cNvPr id="12291" name="Picture 3"/>
          <p:cNvPicPr>
            <a:picLocks noChangeAspect="1" noChangeArrowheads="1"/>
          </p:cNvPicPr>
          <p:nvPr/>
        </p:nvPicPr>
        <p:blipFill>
          <a:blip r:embed="rId2" cstate="print"/>
          <a:srcRect/>
          <a:stretch>
            <a:fillRect/>
          </a:stretch>
        </p:blipFill>
        <p:spPr bwMode="auto">
          <a:xfrm>
            <a:off x="4211960" y="2348880"/>
            <a:ext cx="4257675" cy="1524000"/>
          </a:xfrm>
          <a:prstGeom prst="rect">
            <a:avLst/>
          </a:prstGeom>
          <a:noFill/>
          <a:ln w="9525">
            <a:noFill/>
            <a:miter lim="800000"/>
            <a:headEnd/>
            <a:tailEnd/>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649805"/>
            <a:ext cx="8304923" cy="1051003"/>
          </a:xfrm>
        </p:spPr>
        <p:txBody>
          <a:bodyPr/>
          <a:lstStyle/>
          <a:p>
            <a:r>
              <a:rPr lang="en-IN" dirty="0" smtClean="0"/>
              <a:t>ROC/AUC curves</a:t>
            </a:r>
            <a:endParaRPr lang="en-IN" dirty="0"/>
          </a:p>
        </p:txBody>
      </p:sp>
      <p:sp>
        <p:nvSpPr>
          <p:cNvPr id="6" name="TextBox 5"/>
          <p:cNvSpPr txBox="1"/>
          <p:nvPr/>
        </p:nvSpPr>
        <p:spPr>
          <a:xfrm>
            <a:off x="467544" y="2060848"/>
            <a:ext cx="3168352" cy="1754326"/>
          </a:xfrm>
          <a:prstGeom prst="rect">
            <a:avLst/>
          </a:prstGeom>
          <a:noFill/>
        </p:spPr>
        <p:txBody>
          <a:bodyPr wrap="square" rtlCol="0">
            <a:spAutoFit/>
          </a:bodyPr>
          <a:lstStyle/>
          <a:p>
            <a:r>
              <a:rPr lang="en-IN" dirty="0" smtClean="0"/>
              <a:t>Model is performing well on test data.</a:t>
            </a:r>
          </a:p>
          <a:p>
            <a:endParaRPr lang="en-IN" dirty="0" smtClean="0"/>
          </a:p>
          <a:p>
            <a:r>
              <a:rPr lang="en-IN" dirty="0" smtClean="0"/>
              <a:t>AUC score is 0.89 which near to 1. shows model is performing well.</a:t>
            </a:r>
            <a:endParaRPr lang="en-IN" dirty="0"/>
          </a:p>
        </p:txBody>
      </p:sp>
      <p:pic>
        <p:nvPicPr>
          <p:cNvPr id="13316" name="Picture 4"/>
          <p:cNvPicPr>
            <a:picLocks noChangeAspect="1" noChangeArrowheads="1"/>
          </p:cNvPicPr>
          <p:nvPr/>
        </p:nvPicPr>
        <p:blipFill>
          <a:blip r:embed="rId2" cstate="print"/>
          <a:srcRect/>
          <a:stretch>
            <a:fillRect/>
          </a:stretch>
        </p:blipFill>
        <p:spPr bwMode="auto">
          <a:xfrm>
            <a:off x="4283968" y="1268760"/>
            <a:ext cx="4350316" cy="3304778"/>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60648"/>
            <a:ext cx="8016891" cy="1008112"/>
          </a:xfrm>
        </p:spPr>
        <p:txBody>
          <a:bodyPr/>
          <a:lstStyle/>
          <a:p>
            <a:r>
              <a:rPr lang="en-IN" dirty="0" smtClean="0"/>
              <a:t>Ensemble Voting Model</a:t>
            </a:r>
            <a:endParaRPr lang="en-IN" dirty="0"/>
          </a:p>
        </p:txBody>
      </p:sp>
      <p:sp>
        <p:nvSpPr>
          <p:cNvPr id="5" name="TextBox 4"/>
          <p:cNvSpPr txBox="1"/>
          <p:nvPr/>
        </p:nvSpPr>
        <p:spPr>
          <a:xfrm>
            <a:off x="0" y="1412776"/>
            <a:ext cx="6192688" cy="2308324"/>
          </a:xfrm>
          <a:prstGeom prst="rect">
            <a:avLst/>
          </a:prstGeom>
          <a:noFill/>
        </p:spPr>
        <p:txBody>
          <a:bodyPr wrap="square" rtlCol="0">
            <a:spAutoFit/>
          </a:bodyPr>
          <a:lstStyle/>
          <a:p>
            <a:r>
              <a:rPr lang="en-IN" dirty="0" smtClean="0"/>
              <a:t>Based on performance considered stacking Logistic regression and </a:t>
            </a:r>
            <a:r>
              <a:rPr lang="en-IN" dirty="0" err="1" smtClean="0"/>
              <a:t>Adaboost</a:t>
            </a:r>
            <a:r>
              <a:rPr lang="en-IN" dirty="0" smtClean="0"/>
              <a:t> I had created Ensemble voting model.</a:t>
            </a:r>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pic>
        <p:nvPicPr>
          <p:cNvPr id="15362" name="Picture 2"/>
          <p:cNvPicPr>
            <a:picLocks noChangeAspect="1" noChangeArrowheads="1"/>
          </p:cNvPicPr>
          <p:nvPr/>
        </p:nvPicPr>
        <p:blipFill>
          <a:blip r:embed="rId2" cstate="print"/>
          <a:srcRect/>
          <a:stretch>
            <a:fillRect/>
          </a:stretch>
        </p:blipFill>
        <p:spPr bwMode="auto">
          <a:xfrm>
            <a:off x="5292080" y="2276872"/>
            <a:ext cx="3695342" cy="2952328"/>
          </a:xfrm>
          <a:prstGeom prst="rect">
            <a:avLst/>
          </a:prstGeom>
          <a:noFill/>
          <a:ln w="9525">
            <a:noFill/>
            <a:miter lim="800000"/>
            <a:headEnd/>
            <a:tailEnd/>
          </a:ln>
        </p:spPr>
      </p:pic>
      <p:sp>
        <p:nvSpPr>
          <p:cNvPr id="7" name="Rectangle 6"/>
          <p:cNvSpPr/>
          <p:nvPr/>
        </p:nvSpPr>
        <p:spPr>
          <a:xfrm>
            <a:off x="0" y="2636912"/>
            <a:ext cx="5292080" cy="3970318"/>
          </a:xfrm>
          <a:prstGeom prst="rect">
            <a:avLst/>
          </a:prstGeom>
        </p:spPr>
        <p:txBody>
          <a:bodyPr wrap="square">
            <a:spAutoFit/>
          </a:bodyPr>
          <a:lstStyle/>
          <a:p>
            <a:pPr marL="342900" indent="-342900"/>
            <a:endParaRPr lang="en-IN" dirty="0" smtClean="0"/>
          </a:p>
          <a:p>
            <a:pPr marL="342900" indent="-342900">
              <a:buFont typeface="+mj-lt"/>
              <a:buAutoNum type="arabicPeriod"/>
            </a:pPr>
            <a:r>
              <a:rPr lang="en-IN" dirty="0" smtClean="0"/>
              <a:t>Customer is not churn is class denoted by 0. True positive 830 records correctly classified by the model and 25 records not correctly classified considered as  False positive.</a:t>
            </a:r>
          </a:p>
          <a:p>
            <a:pPr marL="342900" indent="-342900">
              <a:buFont typeface="+mj-lt"/>
              <a:buAutoNum type="arabicPeriod"/>
            </a:pPr>
            <a:endParaRPr lang="en-IN" dirty="0" smtClean="0"/>
          </a:p>
          <a:p>
            <a:pPr marL="342900" indent="-342900">
              <a:buFont typeface="+mj-lt"/>
              <a:buAutoNum type="arabicPeriod"/>
            </a:pPr>
            <a:r>
              <a:rPr lang="en-IN" dirty="0" smtClean="0"/>
              <a:t>Customer is churn is class denoted by 1.  True Negative 55 records correctly classified as churn and 90 records miss classified as not churn (False Negative)</a:t>
            </a:r>
          </a:p>
          <a:p>
            <a:pPr marL="342900" indent="-342900">
              <a:buFont typeface="+mj-lt"/>
              <a:buAutoNum type="arabicPeriod"/>
            </a:pPr>
            <a:endParaRPr lang="en-IN" dirty="0" smtClean="0"/>
          </a:p>
          <a:p>
            <a:pPr marL="342900" indent="-342900">
              <a:buFont typeface="+mj-lt"/>
              <a:buAutoNum type="arabicPeriod"/>
            </a:pPr>
            <a:r>
              <a:rPr lang="en-IN" dirty="0" smtClean="0"/>
              <a:t>Most of the customer churn is misclassified as customer is not churn. Need to decrease misclassification rate of Negative class(churn=1)</a:t>
            </a:r>
            <a:endParaRPr lang="en-IN"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9"/>
            <a:ext cx="7944883" cy="1512168"/>
          </a:xfrm>
        </p:spPr>
        <p:txBody>
          <a:bodyPr/>
          <a:lstStyle/>
          <a:p>
            <a:r>
              <a:rPr lang="en-IN" dirty="0" smtClean="0"/>
              <a:t>Classification Report</a:t>
            </a:r>
            <a:endParaRPr lang="en-IN" dirty="0"/>
          </a:p>
        </p:txBody>
      </p:sp>
      <p:pic>
        <p:nvPicPr>
          <p:cNvPr id="17410" name="Picture 2"/>
          <p:cNvPicPr>
            <a:picLocks noChangeAspect="1" noChangeArrowheads="1"/>
          </p:cNvPicPr>
          <p:nvPr/>
        </p:nvPicPr>
        <p:blipFill>
          <a:blip r:embed="rId2" cstate="print"/>
          <a:srcRect/>
          <a:stretch>
            <a:fillRect/>
          </a:stretch>
        </p:blipFill>
        <p:spPr bwMode="auto">
          <a:xfrm>
            <a:off x="4283968" y="2060848"/>
            <a:ext cx="4200525" cy="1352550"/>
          </a:xfrm>
          <a:prstGeom prst="rect">
            <a:avLst/>
          </a:prstGeom>
          <a:noFill/>
          <a:ln w="9525">
            <a:noFill/>
            <a:miter lim="800000"/>
            <a:headEnd/>
            <a:tailEnd/>
          </a:ln>
        </p:spPr>
      </p:pic>
      <p:sp>
        <p:nvSpPr>
          <p:cNvPr id="6" name="TextBox 5"/>
          <p:cNvSpPr txBox="1"/>
          <p:nvPr/>
        </p:nvSpPr>
        <p:spPr>
          <a:xfrm>
            <a:off x="611560" y="2204864"/>
            <a:ext cx="3384376" cy="2585323"/>
          </a:xfrm>
          <a:prstGeom prst="rect">
            <a:avLst/>
          </a:prstGeom>
          <a:noFill/>
        </p:spPr>
        <p:txBody>
          <a:bodyPr wrap="square" rtlCol="0">
            <a:spAutoFit/>
          </a:bodyPr>
          <a:lstStyle/>
          <a:p>
            <a:pPr marL="342900" indent="-342900">
              <a:buFont typeface="+mj-lt"/>
              <a:buAutoNum type="arabicPeriod"/>
            </a:pPr>
            <a:r>
              <a:rPr lang="en-IN" dirty="0" smtClean="0"/>
              <a:t>Report shows good recall score.</a:t>
            </a:r>
          </a:p>
          <a:p>
            <a:pPr marL="342900" indent="-342900">
              <a:buFont typeface="+mj-lt"/>
              <a:buAutoNum type="arabicPeriod"/>
            </a:pPr>
            <a:endParaRPr lang="en-IN" dirty="0" smtClean="0"/>
          </a:p>
          <a:p>
            <a:pPr marL="342900" indent="-342900">
              <a:buFont typeface="+mj-lt"/>
              <a:buAutoNum type="arabicPeriod"/>
            </a:pPr>
            <a:r>
              <a:rPr lang="en-IN" dirty="0" smtClean="0"/>
              <a:t>But low precision score in negative class(churn = 1).</a:t>
            </a:r>
          </a:p>
          <a:p>
            <a:pPr marL="342900" indent="-342900">
              <a:buFont typeface="+mj-lt"/>
              <a:buAutoNum type="arabicPeriod"/>
            </a:pPr>
            <a:r>
              <a:rPr lang="en-IN" dirty="0" smtClean="0"/>
              <a:t>The class is well detected but the model also include points of other classes in it.</a:t>
            </a:r>
          </a:p>
          <a:p>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 Placeholder 2"/>
          <p:cNvSpPr>
            <a:spLocks noGrp="1"/>
          </p:cNvSpPr>
          <p:nvPr>
            <p:ph type="body" sz="quarter" idx="10"/>
          </p:nvPr>
        </p:nvSpPr>
        <p:spPr>
          <a:xfrm>
            <a:off x="381000" y="1411552"/>
            <a:ext cx="8382000" cy="4776692"/>
          </a:xfrm>
        </p:spPr>
        <p:txBody>
          <a:bodyPr/>
          <a:lstStyle/>
          <a:p>
            <a:pPr>
              <a:buFont typeface="Arial" pitchFamily="34" charset="0"/>
              <a:buChar char="•"/>
            </a:pPr>
            <a:r>
              <a:rPr lang="en-US" dirty="0" smtClean="0"/>
              <a:t>Problem statement</a:t>
            </a:r>
          </a:p>
          <a:p>
            <a:pPr>
              <a:buFont typeface="Arial" pitchFamily="34" charset="0"/>
              <a:buChar char="•"/>
            </a:pPr>
            <a:r>
              <a:rPr lang="en-US" dirty="0" smtClean="0"/>
              <a:t>Exploratory Data Analysis</a:t>
            </a:r>
          </a:p>
          <a:p>
            <a:pPr>
              <a:buFont typeface="Arial" pitchFamily="34" charset="0"/>
              <a:buChar char="•"/>
            </a:pPr>
            <a:r>
              <a:rPr lang="en-US" dirty="0" smtClean="0"/>
              <a:t>Learning Curves for Logistic Regression</a:t>
            </a:r>
          </a:p>
          <a:p>
            <a:pPr>
              <a:buFont typeface="Arial" pitchFamily="34" charset="0"/>
              <a:buChar char="•"/>
            </a:pPr>
            <a:r>
              <a:rPr lang="en-US" dirty="0" smtClean="0"/>
              <a:t>Learning Curves for Naïve </a:t>
            </a:r>
            <a:r>
              <a:rPr lang="en-US" dirty="0" err="1" smtClean="0"/>
              <a:t>Bayes</a:t>
            </a:r>
            <a:endParaRPr lang="en-US" dirty="0" smtClean="0"/>
          </a:p>
          <a:p>
            <a:pPr>
              <a:buFont typeface="Arial" pitchFamily="34" charset="0"/>
              <a:buChar char="•"/>
            </a:pPr>
            <a:r>
              <a:rPr lang="en-US" dirty="0" smtClean="0"/>
              <a:t>Learning Curves for voting classifier</a:t>
            </a:r>
          </a:p>
          <a:p>
            <a:pPr>
              <a:buFont typeface="Arial" pitchFamily="34" charset="0"/>
              <a:buChar char="•"/>
            </a:pPr>
            <a:r>
              <a:rPr lang="en-US" dirty="0" smtClean="0"/>
              <a:t>Compare all Model</a:t>
            </a:r>
          </a:p>
          <a:p>
            <a:pPr>
              <a:buFont typeface="Arial" pitchFamily="34" charset="0"/>
              <a:buChar char="•"/>
            </a:pPr>
            <a:r>
              <a:rPr lang="en-US" dirty="0" smtClean="0"/>
              <a:t>Recommendations</a:t>
            </a:r>
          </a:p>
          <a:p>
            <a:pPr>
              <a:buFont typeface="Arial" pitchFamily="34" charset="0"/>
              <a:buChar char="•"/>
            </a:pPr>
            <a:r>
              <a:rPr lang="en-US" dirty="0" smtClean="0"/>
              <a:t>conclusion</a:t>
            </a:r>
          </a:p>
          <a:p>
            <a:pPr>
              <a:buFont typeface="Arial" pitchFamily="34" charset="0"/>
              <a:buChar char="•"/>
            </a:pPr>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9"/>
            <a:ext cx="8016891" cy="1224136"/>
          </a:xfrm>
        </p:spPr>
        <p:txBody>
          <a:bodyPr/>
          <a:lstStyle/>
          <a:p>
            <a:r>
              <a:rPr lang="en-IN" dirty="0" smtClean="0"/>
              <a:t>Learning Curve</a:t>
            </a:r>
            <a:endParaRPr lang="en-IN" dirty="0"/>
          </a:p>
        </p:txBody>
      </p:sp>
      <p:pic>
        <p:nvPicPr>
          <p:cNvPr id="16386" name="Picture 2"/>
          <p:cNvPicPr>
            <a:picLocks noChangeAspect="1" noChangeArrowheads="1"/>
          </p:cNvPicPr>
          <p:nvPr/>
        </p:nvPicPr>
        <p:blipFill>
          <a:blip r:embed="rId2" cstate="print"/>
          <a:srcRect/>
          <a:stretch>
            <a:fillRect/>
          </a:stretch>
        </p:blipFill>
        <p:spPr bwMode="auto">
          <a:xfrm>
            <a:off x="4196336" y="1340769"/>
            <a:ext cx="4555254" cy="3528392"/>
          </a:xfrm>
          <a:prstGeom prst="rect">
            <a:avLst/>
          </a:prstGeom>
          <a:noFill/>
          <a:ln w="9525">
            <a:noFill/>
            <a:miter lim="800000"/>
            <a:headEnd/>
            <a:tailEnd/>
          </a:ln>
        </p:spPr>
      </p:pic>
      <p:sp>
        <p:nvSpPr>
          <p:cNvPr id="6" name="TextBox 5"/>
          <p:cNvSpPr txBox="1"/>
          <p:nvPr/>
        </p:nvSpPr>
        <p:spPr>
          <a:xfrm>
            <a:off x="467544" y="1916832"/>
            <a:ext cx="3240360" cy="646331"/>
          </a:xfrm>
          <a:prstGeom prst="rect">
            <a:avLst/>
          </a:prstGeom>
          <a:noFill/>
        </p:spPr>
        <p:txBody>
          <a:bodyPr wrap="square" rtlCol="0">
            <a:spAutoFit/>
          </a:bodyPr>
          <a:lstStyle/>
          <a:p>
            <a:r>
              <a:rPr lang="en-IN" dirty="0" smtClean="0"/>
              <a:t>Learning curve shows model is </a:t>
            </a:r>
            <a:r>
              <a:rPr lang="en-IN" dirty="0" err="1" smtClean="0"/>
              <a:t>overfitting</a:t>
            </a:r>
            <a:r>
              <a:rPr lang="en-IN" dirty="0" smtClean="0"/>
              <a:t> </a:t>
            </a:r>
            <a:r>
              <a:rPr lang="en-IN" dirty="0" err="1" smtClean="0"/>
              <a:t>slighty</a:t>
            </a:r>
            <a:endParaRPr lang="en-IN"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Comparing models based On Recall score</a:t>
            </a:r>
            <a:endParaRPr lang="en-IN" dirty="0"/>
          </a:p>
        </p:txBody>
      </p:sp>
      <p:sp>
        <p:nvSpPr>
          <p:cNvPr id="6" name="TextBox 5"/>
          <p:cNvSpPr txBox="1"/>
          <p:nvPr/>
        </p:nvSpPr>
        <p:spPr>
          <a:xfrm>
            <a:off x="611560" y="2708920"/>
            <a:ext cx="3168352" cy="2308324"/>
          </a:xfrm>
          <a:prstGeom prst="rect">
            <a:avLst/>
          </a:prstGeom>
          <a:noFill/>
        </p:spPr>
        <p:txBody>
          <a:bodyPr wrap="square" rtlCol="0">
            <a:spAutoFit/>
          </a:bodyPr>
          <a:lstStyle/>
          <a:p>
            <a:r>
              <a:rPr lang="en-IN" dirty="0" smtClean="0"/>
              <a:t>Comparing all given models </a:t>
            </a:r>
            <a:r>
              <a:rPr lang="en-IN" dirty="0" err="1" smtClean="0"/>
              <a:t>w.r.t</a:t>
            </a:r>
            <a:r>
              <a:rPr lang="en-IN" dirty="0" smtClean="0"/>
              <a:t> Recall score. Logistic regression recall score high 84% compare to Naïve </a:t>
            </a:r>
            <a:r>
              <a:rPr lang="en-IN" dirty="0" err="1" smtClean="0"/>
              <a:t>bayes</a:t>
            </a:r>
            <a:r>
              <a:rPr lang="en-IN" dirty="0" smtClean="0"/>
              <a:t> , </a:t>
            </a:r>
            <a:r>
              <a:rPr lang="en-IN" dirty="0" err="1" smtClean="0"/>
              <a:t>Adaboost</a:t>
            </a:r>
            <a:r>
              <a:rPr lang="en-IN" dirty="0" smtClean="0"/>
              <a:t> and Ensemble voting model.</a:t>
            </a:r>
          </a:p>
          <a:p>
            <a:endParaRPr lang="en-IN" dirty="0" smtClean="0"/>
          </a:p>
          <a:p>
            <a:endParaRPr lang="en-IN" dirty="0"/>
          </a:p>
        </p:txBody>
      </p:sp>
      <p:pic>
        <p:nvPicPr>
          <p:cNvPr id="14340" name="Picture 4"/>
          <p:cNvPicPr>
            <a:picLocks noChangeAspect="1" noChangeArrowheads="1"/>
          </p:cNvPicPr>
          <p:nvPr/>
        </p:nvPicPr>
        <p:blipFill>
          <a:blip r:embed="rId2" cstate="print"/>
          <a:srcRect/>
          <a:stretch>
            <a:fillRect/>
          </a:stretch>
        </p:blipFill>
        <p:spPr bwMode="auto">
          <a:xfrm>
            <a:off x="4139952" y="2564904"/>
            <a:ext cx="4429125" cy="1381125"/>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649805"/>
            <a:ext cx="8160907" cy="1523494"/>
          </a:xfrm>
        </p:spPr>
        <p:txBody>
          <a:bodyPr/>
          <a:lstStyle/>
          <a:p>
            <a:r>
              <a:rPr lang="en-IN" dirty="0" smtClean="0"/>
              <a:t>Recommendation</a:t>
            </a:r>
            <a:endParaRPr lang="en-IN" dirty="0"/>
          </a:p>
        </p:txBody>
      </p:sp>
      <p:sp>
        <p:nvSpPr>
          <p:cNvPr id="5" name="TextBox 4"/>
          <p:cNvSpPr txBox="1"/>
          <p:nvPr/>
        </p:nvSpPr>
        <p:spPr>
          <a:xfrm>
            <a:off x="755576" y="2348880"/>
            <a:ext cx="6840760" cy="2308324"/>
          </a:xfrm>
          <a:prstGeom prst="rect">
            <a:avLst/>
          </a:prstGeom>
          <a:noFill/>
        </p:spPr>
        <p:txBody>
          <a:bodyPr wrap="square" rtlCol="0">
            <a:spAutoFit/>
          </a:bodyPr>
          <a:lstStyle/>
          <a:p>
            <a:r>
              <a:rPr lang="en-IN" dirty="0" smtClean="0"/>
              <a:t>Logistic regression is simple model well fit for the  imbalanced dataset.</a:t>
            </a:r>
          </a:p>
          <a:p>
            <a:endParaRPr lang="en-IN" dirty="0" smtClean="0"/>
          </a:p>
          <a:p>
            <a:r>
              <a:rPr lang="en-IN" dirty="0" smtClean="0"/>
              <a:t>Adding Training samples and  adding minority class samples  can help logistic regression perform even better.</a:t>
            </a:r>
          </a:p>
          <a:p>
            <a:endParaRPr lang="en-IN" dirty="0" smtClean="0"/>
          </a:p>
          <a:p>
            <a:r>
              <a:rPr lang="en-IN" dirty="0" smtClean="0"/>
              <a:t>Adding Extra features can help to increase model performance.</a:t>
            </a:r>
          </a:p>
          <a:p>
            <a:endParaRPr lang="en-IN" dirty="0" smtClean="0"/>
          </a:p>
          <a:p>
            <a:r>
              <a:rPr lang="en-IN" dirty="0" smtClean="0"/>
              <a:t>Should Increase precision and recall rate of the model .</a:t>
            </a:r>
            <a:endParaRPr lang="en-IN"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649805"/>
            <a:ext cx="8304923" cy="1523494"/>
          </a:xfrm>
        </p:spPr>
        <p:txBody>
          <a:bodyPr/>
          <a:lstStyle/>
          <a:p>
            <a:r>
              <a:rPr lang="en-IN" dirty="0" smtClean="0"/>
              <a:t>Conclusion</a:t>
            </a:r>
            <a:endParaRPr lang="en-IN" dirty="0"/>
          </a:p>
        </p:txBody>
      </p:sp>
      <p:sp>
        <p:nvSpPr>
          <p:cNvPr id="5" name="TextBox 4"/>
          <p:cNvSpPr txBox="1"/>
          <p:nvPr/>
        </p:nvSpPr>
        <p:spPr>
          <a:xfrm>
            <a:off x="467544" y="2276872"/>
            <a:ext cx="7992888" cy="2862322"/>
          </a:xfrm>
          <a:prstGeom prst="rect">
            <a:avLst/>
          </a:prstGeom>
          <a:noFill/>
        </p:spPr>
        <p:txBody>
          <a:bodyPr wrap="square" rtlCol="0">
            <a:spAutoFit/>
          </a:bodyPr>
          <a:lstStyle/>
          <a:p>
            <a:pPr marL="342900" indent="-342900">
              <a:buFont typeface="+mj-lt"/>
              <a:buAutoNum type="arabicPeriod"/>
            </a:pPr>
            <a:r>
              <a:rPr lang="en-IN" dirty="0" smtClean="0"/>
              <a:t>Data is provided is imbalance dataset.</a:t>
            </a:r>
          </a:p>
          <a:p>
            <a:pPr marL="342900" indent="-342900">
              <a:buFont typeface="+mj-lt"/>
              <a:buAutoNum type="arabicPeriod"/>
            </a:pPr>
            <a:r>
              <a:rPr lang="en-IN" dirty="0" smtClean="0"/>
              <a:t>Out of all algorithms Logistic regression had better Recall score and it can handle imbalance dataset with out data pre-processing.</a:t>
            </a:r>
          </a:p>
          <a:p>
            <a:pPr marL="342900" indent="-342900">
              <a:buFont typeface="+mj-lt"/>
              <a:buAutoNum type="arabicPeriod"/>
            </a:pPr>
            <a:r>
              <a:rPr lang="en-IN" dirty="0" smtClean="0"/>
              <a:t>Logistic regression out perform Voting classifier in combination of Logistic regression and </a:t>
            </a:r>
            <a:r>
              <a:rPr lang="en-IN" dirty="0" err="1" smtClean="0"/>
              <a:t>Adaboost</a:t>
            </a:r>
            <a:r>
              <a:rPr lang="en-IN" dirty="0" smtClean="0"/>
              <a:t>.</a:t>
            </a:r>
          </a:p>
          <a:p>
            <a:pPr marL="342900" indent="-342900">
              <a:buFont typeface="+mj-lt"/>
              <a:buAutoNum type="arabicPeriod"/>
            </a:pPr>
            <a:endParaRPr lang="en-IN" dirty="0" smtClean="0"/>
          </a:p>
          <a:p>
            <a:pPr marL="342900" indent="-342900">
              <a:buFont typeface="+mj-lt"/>
              <a:buAutoNum type="arabicPeriod"/>
            </a:pPr>
            <a:r>
              <a:rPr lang="en-IN" dirty="0" smtClean="0"/>
              <a:t>Increasing Training samples and  increasing minority class samples can helps to perform  Logistic regression even better.</a:t>
            </a:r>
          </a:p>
          <a:p>
            <a:endParaRPr lang="en-IN" dirty="0" smtClean="0"/>
          </a:p>
          <a:p>
            <a:endParaRPr lang="en-IN"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smtClean="0"/>
              <a:t>Problem Statement</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439472" cy="3502497"/>
          </a:xfrm>
        </p:spPr>
        <p:txBody>
          <a:bodyPr>
            <a:normAutofit/>
          </a:bodyPr>
          <a:lstStyle/>
          <a:p>
            <a:pPr>
              <a:buNone/>
            </a:pPr>
            <a:r>
              <a:rPr lang="en-IN" dirty="0" smtClean="0"/>
              <a:t>.</a:t>
            </a:r>
            <a:endParaRPr lang="en-US" dirty="0" smtClean="0"/>
          </a:p>
        </p:txBody>
      </p:sp>
      <p:sp>
        <p:nvSpPr>
          <p:cNvPr id="4" name="Rectangle 3"/>
          <p:cNvSpPr/>
          <p:nvPr/>
        </p:nvSpPr>
        <p:spPr>
          <a:xfrm>
            <a:off x="611560" y="2060848"/>
            <a:ext cx="8136904" cy="2585323"/>
          </a:xfrm>
          <a:prstGeom prst="rect">
            <a:avLst/>
          </a:prstGeom>
        </p:spPr>
        <p:txBody>
          <a:bodyPr wrap="square">
            <a:spAutoFit/>
          </a:bodyPr>
          <a:lstStyle/>
          <a:p>
            <a:r>
              <a:rPr lang="en-IN" dirty="0" smtClean="0"/>
              <a:t>Today’s Most of the Telecom companies are trying to give best customer services to their subscribers, so customers do not inactive from their services. Acquiring a new customer is always more expensive than retaining an existing one. Hence, not letting them churn is the key to a sustained revenue stream. To solve this Business problem a predictive model is to developed by analyzing and training the given historic data of the telecommunication customers using Machine Learning Algorithm. The developed predictive model should  predict the  customer behaviour in advance  whether churn or not. So the companies can  provide better services to customers who are going to churn.</a:t>
            </a:r>
            <a:endParaRPr lang="en-IN"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Exploratory Data Analysis</a:t>
            </a:r>
            <a:endParaRPr lang="en-US" dirty="0"/>
          </a:p>
        </p:txBody>
      </p:sp>
      <p:sp>
        <p:nvSpPr>
          <p:cNvPr id="4" name="TextBox 3"/>
          <p:cNvSpPr txBox="1"/>
          <p:nvPr/>
        </p:nvSpPr>
        <p:spPr>
          <a:xfrm>
            <a:off x="539552" y="1556792"/>
            <a:ext cx="7992888" cy="5632311"/>
          </a:xfrm>
          <a:prstGeom prst="rect">
            <a:avLst/>
          </a:prstGeom>
          <a:noFill/>
        </p:spPr>
        <p:txBody>
          <a:bodyPr wrap="square" rtlCol="0">
            <a:spAutoFit/>
          </a:bodyPr>
          <a:lstStyle/>
          <a:p>
            <a:pPr marL="342900" indent="-342900">
              <a:buFont typeface="+mj-lt"/>
              <a:buAutoNum type="arabicPeriod"/>
            </a:pPr>
            <a:r>
              <a:rPr lang="en-IN" dirty="0" smtClean="0"/>
              <a:t>Dataset is Imbalanced  as  85.50% of records shows customer stay with the  service (churn = 1 )and 14.50% of records shows customer are leave the services (churn = 0).</a:t>
            </a:r>
          </a:p>
          <a:p>
            <a:pPr marL="342900" indent="-342900">
              <a:buFont typeface="+mj-lt"/>
              <a:buAutoNum type="arabicPeriod"/>
            </a:pPr>
            <a:endParaRPr lang="en-IN" dirty="0" smtClean="0"/>
          </a:p>
          <a:p>
            <a:pPr marL="342900" indent="-342900">
              <a:buFont typeface="+mj-lt"/>
              <a:buAutoNum type="arabicPeriod"/>
            </a:pPr>
            <a:r>
              <a:rPr lang="en-IN" dirty="0" smtClean="0"/>
              <a:t>Contract renewal  is one of  import feature  for churn prediction, As from  analysis 80% of customers are not churn because contract renewal is done ,10% of  customers are churned although contract is renewed and 4% people churn because contract is not renewed.</a:t>
            </a:r>
          </a:p>
          <a:p>
            <a:pPr marL="342900" indent="-342900">
              <a:buFont typeface="+mj-lt"/>
              <a:buAutoNum type="arabicPeriod"/>
            </a:pPr>
            <a:endParaRPr lang="en-IN" dirty="0" smtClean="0"/>
          </a:p>
          <a:p>
            <a:pPr marL="342900" indent="-342900">
              <a:buFont typeface="+mj-lt"/>
              <a:buAutoNum type="arabicPeriod"/>
            </a:pPr>
            <a:r>
              <a:rPr lang="en-IN" dirty="0" smtClean="0"/>
              <a:t>The few independent features in dataset suffers from </a:t>
            </a:r>
            <a:r>
              <a:rPr lang="en-IN" dirty="0" err="1" smtClean="0"/>
              <a:t>multicollinearity</a:t>
            </a:r>
            <a:r>
              <a:rPr lang="en-IN" dirty="0" smtClean="0"/>
              <a:t>. Data Usage is a independent feature consist of mostly zeros and it is highly correlated with Data plan independent feature and Day mins is highly correlated with Monthly charge.</a:t>
            </a:r>
          </a:p>
          <a:p>
            <a:pPr marL="342900" indent="-342900">
              <a:buFont typeface="+mj-lt"/>
              <a:buAutoNum type="arabicPeriod"/>
            </a:pPr>
            <a:endParaRPr lang="en-IN" dirty="0" smtClean="0"/>
          </a:p>
          <a:p>
            <a:pPr marL="342900" indent="-342900">
              <a:buFont typeface="+mj-lt"/>
              <a:buAutoNum type="arabicPeriod"/>
            </a:pPr>
            <a:r>
              <a:rPr lang="en-IN" dirty="0" smtClean="0"/>
              <a:t>If the customer not taken data plan there is high chance of leave the service and if customers  took the data plan there is less chance of  leaving the service</a:t>
            </a:r>
          </a:p>
          <a:p>
            <a:pPr marL="342900" indent="-342900">
              <a:buFont typeface="+mj-lt"/>
              <a:buAutoNum type="arabicPeriod"/>
            </a:pPr>
            <a:endParaRPr lang="en-IN" dirty="0" smtClean="0"/>
          </a:p>
          <a:p>
            <a:pPr marL="342900" indent="-342900">
              <a:buFont typeface="+mj-lt"/>
              <a:buAutoNum type="arabicPeriod"/>
            </a:pPr>
            <a:r>
              <a:rPr lang="en-IN" dirty="0" smtClean="0"/>
              <a:t>If the customer services calls more than 3 times there is high chance of  churn.</a:t>
            </a:r>
          </a:p>
          <a:p>
            <a:endParaRPr lang="en-IN" dirty="0" smtClean="0"/>
          </a:p>
          <a:p>
            <a:endParaRPr lang="en-IN"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1329595"/>
          </a:xfrm>
        </p:spPr>
        <p:txBody>
          <a:bodyPr/>
          <a:lstStyle/>
          <a:p>
            <a:r>
              <a:rPr dirty="0" smtClean="0"/>
              <a:t>Learning Curves for Logistic Regression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427984" y="1340768"/>
            <a:ext cx="4032448" cy="2676325"/>
          </a:xfrm>
          <a:prstGeom prst="rect">
            <a:avLst/>
          </a:prstGeom>
          <a:noFill/>
          <a:ln w="9525">
            <a:noFill/>
            <a:miter lim="800000"/>
            <a:headEnd/>
            <a:tailEnd/>
          </a:ln>
        </p:spPr>
      </p:pic>
      <p:sp>
        <p:nvSpPr>
          <p:cNvPr id="6" name="TextBox 5"/>
          <p:cNvSpPr txBox="1"/>
          <p:nvPr/>
        </p:nvSpPr>
        <p:spPr>
          <a:xfrm>
            <a:off x="971600" y="2492896"/>
            <a:ext cx="2880320" cy="2862322"/>
          </a:xfrm>
          <a:prstGeom prst="rect">
            <a:avLst/>
          </a:prstGeom>
          <a:noFill/>
        </p:spPr>
        <p:txBody>
          <a:bodyPr wrap="square" rtlCol="0">
            <a:spAutoFit/>
          </a:bodyPr>
          <a:lstStyle/>
          <a:p>
            <a:r>
              <a:rPr lang="en-IN" dirty="0" smtClean="0"/>
              <a:t>The Learning curve shows the Logistic regression model performing well on Training set and Test set. At sample size between 500 to 700 training accuracy is at peak. There is slight increase and decrease of Train accuracy 750 to 2000 sample.</a:t>
            </a:r>
            <a:endParaRPr lang="en-IN"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Na</a:t>
            </a:r>
            <a:r>
              <a:rPr lang="en-IN" dirty="0" smtClean="0"/>
              <a:t>ï</a:t>
            </a:r>
            <a:r>
              <a:rPr dirty="0" err="1" smtClean="0"/>
              <a:t>ve</a:t>
            </a:r>
            <a:r>
              <a:rPr dirty="0" smtClean="0"/>
              <a:t> </a:t>
            </a:r>
            <a:r>
              <a:rPr dirty="0" err="1" smtClean="0"/>
              <a:t>Bayes</a:t>
            </a:r>
            <a:r>
              <a:rPr dirty="0" smtClean="0"/>
              <a:t> Algorithm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644008" y="1124744"/>
            <a:ext cx="4258403" cy="2992934"/>
          </a:xfrm>
          <a:prstGeom prst="rect">
            <a:avLst/>
          </a:prstGeom>
          <a:noFill/>
          <a:ln w="9525">
            <a:noFill/>
            <a:miter lim="800000"/>
            <a:headEnd/>
            <a:tailEnd/>
          </a:ln>
        </p:spPr>
      </p:pic>
      <p:sp>
        <p:nvSpPr>
          <p:cNvPr id="6" name="TextBox 5"/>
          <p:cNvSpPr txBox="1"/>
          <p:nvPr/>
        </p:nvSpPr>
        <p:spPr>
          <a:xfrm>
            <a:off x="467544" y="1700808"/>
            <a:ext cx="3744416" cy="4524315"/>
          </a:xfrm>
          <a:prstGeom prst="rect">
            <a:avLst/>
          </a:prstGeom>
          <a:noFill/>
        </p:spPr>
        <p:txBody>
          <a:bodyPr wrap="square" rtlCol="0">
            <a:spAutoFit/>
          </a:bodyPr>
          <a:lstStyle/>
          <a:p>
            <a:pPr marL="342900" indent="-342900">
              <a:buFont typeface="+mj-lt"/>
              <a:buAutoNum type="arabicPeriod"/>
            </a:pPr>
            <a:r>
              <a:rPr lang="en-IN" dirty="0" smtClean="0"/>
              <a:t>From the learning curves train accuracy and test accuracy are low compared to desired performance.</a:t>
            </a:r>
          </a:p>
          <a:p>
            <a:pPr marL="342900" indent="-342900">
              <a:buFont typeface="+mj-lt"/>
              <a:buAutoNum type="arabicPeriod"/>
            </a:pPr>
            <a:endParaRPr lang="en-IN" dirty="0" smtClean="0"/>
          </a:p>
          <a:p>
            <a:pPr marL="342900" indent="-342900">
              <a:buFont typeface="+mj-lt"/>
              <a:buAutoNum type="arabicPeriod"/>
            </a:pPr>
            <a:r>
              <a:rPr lang="en-IN" dirty="0" smtClean="0"/>
              <a:t>Model is sufferings from Under fitting problem.  </a:t>
            </a:r>
          </a:p>
          <a:p>
            <a:pPr marL="342900" indent="-342900">
              <a:buFont typeface="+mj-lt"/>
              <a:buAutoNum type="arabicPeriod"/>
            </a:pPr>
            <a:endParaRPr lang="en-IN" dirty="0" smtClean="0"/>
          </a:p>
          <a:p>
            <a:pPr marL="342900" indent="-342900">
              <a:buFont typeface="+mj-lt"/>
              <a:buAutoNum type="arabicPeriod"/>
            </a:pPr>
            <a:r>
              <a:rPr lang="en-IN" dirty="0" smtClean="0"/>
              <a:t>The given independent feature doesn’t fit properly to solve the business problem.</a:t>
            </a:r>
          </a:p>
          <a:p>
            <a:pPr marL="342900" indent="-342900">
              <a:buFont typeface="+mj-lt"/>
              <a:buAutoNum type="arabicPeriod"/>
            </a:pPr>
            <a:endParaRPr lang="en-IN" dirty="0" smtClean="0"/>
          </a:p>
          <a:p>
            <a:pPr marL="342900" indent="-342900">
              <a:buFont typeface="+mj-lt"/>
              <a:buAutoNum type="arabicPeriod"/>
            </a:pPr>
            <a:r>
              <a:rPr lang="en-IN" dirty="0" smtClean="0"/>
              <a:t>Train accuracy is flat at end points of the graph, so adding extra data cannot solve under fitting problem</a:t>
            </a:r>
            <a:endParaRPr lang="en-IN"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Logistic regression optimization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4427984" y="1196752"/>
            <a:ext cx="4464496" cy="3343449"/>
          </a:xfrm>
          <a:prstGeom prst="rect">
            <a:avLst/>
          </a:prstGeom>
          <a:noFill/>
          <a:ln w="9525">
            <a:noFill/>
            <a:miter lim="800000"/>
            <a:headEnd/>
            <a:tailEnd/>
          </a:ln>
        </p:spPr>
      </p:pic>
      <p:sp>
        <p:nvSpPr>
          <p:cNvPr id="5" name="TextBox 4"/>
          <p:cNvSpPr txBox="1"/>
          <p:nvPr/>
        </p:nvSpPr>
        <p:spPr>
          <a:xfrm>
            <a:off x="467544" y="1772816"/>
            <a:ext cx="3600400" cy="2585323"/>
          </a:xfrm>
          <a:prstGeom prst="rect">
            <a:avLst/>
          </a:prstGeom>
          <a:noFill/>
        </p:spPr>
        <p:txBody>
          <a:bodyPr wrap="square" rtlCol="0">
            <a:spAutoFit/>
          </a:bodyPr>
          <a:lstStyle/>
          <a:p>
            <a:pPr marL="342900" indent="-342900">
              <a:buFont typeface="+mj-lt"/>
              <a:buAutoNum type="arabicPeriod"/>
            </a:pPr>
            <a:r>
              <a:rPr lang="en-IN" dirty="0" smtClean="0"/>
              <a:t>Logistic regression is optimized by doing hyper parameter tuning and grid </a:t>
            </a:r>
            <a:r>
              <a:rPr lang="en-IN" dirty="0" err="1" smtClean="0"/>
              <a:t>serach</a:t>
            </a:r>
            <a:r>
              <a:rPr lang="en-IN" dirty="0" smtClean="0"/>
              <a:t> cv.</a:t>
            </a:r>
          </a:p>
          <a:p>
            <a:pPr marL="342900" indent="-342900">
              <a:buFont typeface="+mj-lt"/>
              <a:buAutoNum type="arabicPeriod"/>
            </a:pPr>
            <a:endParaRPr lang="en-IN" dirty="0" smtClean="0"/>
          </a:p>
          <a:p>
            <a:pPr marL="342900" indent="-342900">
              <a:buFont typeface="+mj-lt"/>
              <a:buAutoNum type="arabicPeriod"/>
            </a:pPr>
            <a:r>
              <a:rPr lang="en-IN" dirty="0" smtClean="0"/>
              <a:t>Tuned different hyper parameter for logistic regression. But no improvement in model performance compare to original model</a:t>
            </a:r>
            <a:endParaRPr lang="en-IN"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232915" cy="1224136"/>
          </a:xfrm>
        </p:spPr>
        <p:txBody>
          <a:bodyPr/>
          <a:lstStyle/>
          <a:p>
            <a:r>
              <a:rPr lang="en-US" dirty="0" smtClean="0"/>
              <a:t>Confusion Matrix</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139951" y="1414463"/>
            <a:ext cx="4392489" cy="2878633"/>
          </a:xfrm>
          <a:prstGeom prst="rect">
            <a:avLst/>
          </a:prstGeom>
          <a:noFill/>
          <a:ln w="9525">
            <a:noFill/>
            <a:miter lim="800000"/>
            <a:headEnd/>
            <a:tailEnd/>
          </a:ln>
        </p:spPr>
      </p:pic>
      <p:sp>
        <p:nvSpPr>
          <p:cNvPr id="7" name="TextBox 6"/>
          <p:cNvSpPr txBox="1"/>
          <p:nvPr/>
        </p:nvSpPr>
        <p:spPr>
          <a:xfrm>
            <a:off x="539552" y="1916832"/>
            <a:ext cx="3456384" cy="5078313"/>
          </a:xfrm>
          <a:prstGeom prst="rect">
            <a:avLst/>
          </a:prstGeom>
          <a:noFill/>
        </p:spPr>
        <p:txBody>
          <a:bodyPr wrap="square" rtlCol="0">
            <a:spAutoFit/>
          </a:bodyPr>
          <a:lstStyle/>
          <a:p>
            <a:pPr marL="342900" indent="-342900">
              <a:buFont typeface="+mj-lt"/>
              <a:buAutoNum type="arabicPeriod"/>
            </a:pPr>
            <a:r>
              <a:rPr lang="en-IN" dirty="0" smtClean="0"/>
              <a:t>In the given Dataset customer is churn considered as Negative class and not churn considered as positive class.</a:t>
            </a:r>
          </a:p>
          <a:p>
            <a:pPr marL="342900" indent="-342900">
              <a:buFont typeface="+mj-lt"/>
              <a:buAutoNum type="arabicPeriod"/>
            </a:pPr>
            <a:endParaRPr lang="en-IN" dirty="0" smtClean="0"/>
          </a:p>
          <a:p>
            <a:pPr marL="342900" indent="-342900">
              <a:buFont typeface="+mj-lt"/>
              <a:buAutoNum type="arabicPeriod"/>
            </a:pPr>
            <a:r>
              <a:rPr lang="en-IN" dirty="0" smtClean="0"/>
              <a:t>Customer is not churn is class denoted by 0. True positive 739 records correctly classified by the model and 116 records not correctly classified considered as  False positive.</a:t>
            </a:r>
          </a:p>
          <a:p>
            <a:pPr marL="342900" indent="-342900">
              <a:buFont typeface="+mj-lt"/>
              <a:buAutoNum type="arabicPeriod"/>
            </a:pPr>
            <a:endParaRPr lang="en-IN" dirty="0" smtClean="0"/>
          </a:p>
          <a:p>
            <a:pPr marL="342900" indent="-342900">
              <a:buFont typeface="+mj-lt"/>
              <a:buAutoNum type="arabicPeriod"/>
            </a:pPr>
            <a:r>
              <a:rPr lang="en-IN" dirty="0" smtClean="0"/>
              <a:t>Customer is churn is class denoted by 1.  True Negative 123 records correctly classified as churn and 22 records miss classified as not churn (False Negative)</a:t>
            </a:r>
            <a:endParaRPr lang="en-IN"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043208" cy="690963"/>
          </a:xfrm>
        </p:spPr>
        <p:txBody>
          <a:bodyPr/>
          <a:lstStyle/>
          <a:p>
            <a:r>
              <a:rPr lang="en-US" dirty="0" smtClean="0"/>
              <a:t>Classification Report </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995936" y="2204864"/>
            <a:ext cx="4438650" cy="1495425"/>
          </a:xfrm>
          <a:prstGeom prst="rect">
            <a:avLst/>
          </a:prstGeom>
          <a:noFill/>
          <a:ln w="9525">
            <a:noFill/>
            <a:miter lim="800000"/>
            <a:headEnd/>
            <a:tailEnd/>
          </a:ln>
        </p:spPr>
      </p:pic>
      <p:sp>
        <p:nvSpPr>
          <p:cNvPr id="6" name="TextBox 5"/>
          <p:cNvSpPr txBox="1"/>
          <p:nvPr/>
        </p:nvSpPr>
        <p:spPr>
          <a:xfrm>
            <a:off x="395536" y="2060848"/>
            <a:ext cx="3456384" cy="3416320"/>
          </a:xfrm>
          <a:prstGeom prst="rect">
            <a:avLst/>
          </a:prstGeom>
          <a:noFill/>
        </p:spPr>
        <p:txBody>
          <a:bodyPr wrap="square" rtlCol="0">
            <a:spAutoFit/>
          </a:bodyPr>
          <a:lstStyle/>
          <a:p>
            <a:pPr marL="342900" indent="-342900">
              <a:buFont typeface="+mj-lt"/>
              <a:buAutoNum type="arabicPeriod"/>
            </a:pPr>
            <a:r>
              <a:rPr lang="en-IN" dirty="0" smtClean="0"/>
              <a:t>Precision is low for Negative class as customer  is churn .</a:t>
            </a:r>
          </a:p>
          <a:p>
            <a:pPr marL="342900" indent="-342900">
              <a:buFont typeface="+mj-lt"/>
              <a:buAutoNum type="arabicPeriod"/>
            </a:pPr>
            <a:endParaRPr lang="en-IN" dirty="0" smtClean="0"/>
          </a:p>
          <a:p>
            <a:pPr marL="342900" indent="-342900">
              <a:buFont typeface="+mj-lt"/>
              <a:buAutoNum type="arabicPeriod"/>
            </a:pPr>
            <a:r>
              <a:rPr lang="en-IN" dirty="0" smtClean="0"/>
              <a:t>Good recall score for both classes.</a:t>
            </a:r>
          </a:p>
          <a:p>
            <a:pPr marL="342900" indent="-342900">
              <a:buFont typeface="+mj-lt"/>
              <a:buAutoNum type="arabicPeriod"/>
            </a:pPr>
            <a:endParaRPr lang="en-IN" dirty="0" smtClean="0"/>
          </a:p>
          <a:p>
            <a:pPr marL="342900" indent="-342900">
              <a:buFont typeface="+mj-lt"/>
              <a:buAutoNum type="arabicPeriod"/>
            </a:pPr>
            <a:r>
              <a:rPr lang="en-IN" dirty="0" smtClean="0"/>
              <a:t>Need to improve precision score for minority class.</a:t>
            </a:r>
          </a:p>
          <a:p>
            <a:pPr marL="342900" indent="-342900">
              <a:buFont typeface="+mj-lt"/>
              <a:buAutoNum type="arabicPeriod"/>
            </a:pPr>
            <a:endParaRPr lang="en-IN" dirty="0" smtClean="0"/>
          </a:p>
          <a:p>
            <a:pPr marL="342900" indent="-342900">
              <a:buFont typeface="+mj-lt"/>
              <a:buAutoNum type="arabicPeriod"/>
            </a:pPr>
            <a:r>
              <a:rPr lang="en-IN" dirty="0" smtClean="0"/>
              <a:t>The class is well detected but the model also include points of other classes in it.</a:t>
            </a:r>
            <a:endParaRPr lang="en-IN"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Blue and ribbons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1_Blue and ribbons template Segoe</Template>
  <TotalTime>4804</TotalTime>
  <Words>2295</Words>
  <Application>Microsoft Office PowerPoint</Application>
  <PresentationFormat>On-screen Show (4:3)</PresentationFormat>
  <Paragraphs>173</Paragraphs>
  <Slides>23</Slides>
  <Notes>12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1_Blue and ribbons template Segoe</vt:lpstr>
      <vt:lpstr>White with Courier font for code slides</vt:lpstr>
      <vt:lpstr>Customer Churn Prediction</vt:lpstr>
      <vt:lpstr>CONTENTS</vt:lpstr>
      <vt:lpstr>Problem Statement </vt:lpstr>
      <vt:lpstr>Exploratory Data Analysis</vt:lpstr>
      <vt:lpstr>Learning Curves for Logistic Regression</vt:lpstr>
      <vt:lpstr>Naïve Bayes Algorithm</vt:lpstr>
      <vt:lpstr>Logistic regression optimization</vt:lpstr>
      <vt:lpstr>Confusion Matrix</vt:lpstr>
      <vt:lpstr>Classification Report </vt:lpstr>
      <vt:lpstr>ROC AUC metrics for Logistic Regression</vt:lpstr>
      <vt:lpstr>Naïve Bayes Confusion Matrix</vt:lpstr>
      <vt:lpstr>Naïve bayes model classification report</vt:lpstr>
      <vt:lpstr>Naïve Bayes model optimization</vt:lpstr>
      <vt:lpstr>Ada boost algorithm Learning curve </vt:lpstr>
      <vt:lpstr>Confusion Matrix</vt:lpstr>
      <vt:lpstr>Classification Report</vt:lpstr>
      <vt:lpstr>ROC/AUC curves</vt:lpstr>
      <vt:lpstr>Ensemble Voting Model</vt:lpstr>
      <vt:lpstr>Classification Report</vt:lpstr>
      <vt:lpstr>Learning Curve</vt:lpstr>
      <vt:lpstr>Comparing models based On Recall score</vt:lpstr>
      <vt:lpstr>Recommendation</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User</dc:creator>
  <cp:lastModifiedBy>User</cp:lastModifiedBy>
  <cp:revision>9</cp:revision>
  <dcterms:created xsi:type="dcterms:W3CDTF">2022-12-02T12:36:15Z</dcterms:created>
  <dcterms:modified xsi:type="dcterms:W3CDTF">2023-02-09T13:13:18Z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