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23"/>
  </p:notesMasterIdLst>
  <p:sldIdLst>
    <p:sldId id="257" r:id="rId2"/>
    <p:sldId id="277" r:id="rId3"/>
    <p:sldId id="280" r:id="rId4"/>
    <p:sldId id="259" r:id="rId5"/>
    <p:sldId id="260" r:id="rId6"/>
    <p:sldId id="261" r:id="rId7"/>
    <p:sldId id="262" r:id="rId8"/>
    <p:sldId id="263" r:id="rId9"/>
    <p:sldId id="265" r:id="rId10"/>
    <p:sldId id="266" r:id="rId11"/>
    <p:sldId id="267" r:id="rId12"/>
    <p:sldId id="268" r:id="rId13"/>
    <p:sldId id="269" r:id="rId14"/>
    <p:sldId id="270" r:id="rId15"/>
    <p:sldId id="272" r:id="rId16"/>
    <p:sldId id="273" r:id="rId17"/>
    <p:sldId id="282" r:id="rId18"/>
    <p:sldId id="274" r:id="rId19"/>
    <p:sldId id="279"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AC9E8-0F4C-4FC9-A7EB-066E539E2397}" type="datetimeFigureOut">
              <a:rPr lang="en-US" smtClean="0"/>
              <a:pPr/>
              <a:t>5/16/2018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8F7A0-B1E1-4526-8A61-54693ADDE8A4}" type="slidenum">
              <a:rPr lang="en-US" smtClean="0"/>
              <a:pPr/>
              <a:t>‹#›</a:t>
            </a:fld>
            <a:endParaRPr lang="en-US" dirty="0"/>
          </a:p>
        </p:txBody>
      </p:sp>
    </p:spTree>
    <p:extLst>
      <p:ext uri="{BB962C8B-B14F-4D97-AF65-F5344CB8AC3E}">
        <p14:creationId xmlns="" xmlns:p14="http://schemas.microsoft.com/office/powerpoint/2010/main" val="143341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78F7A0-B1E1-4526-8A61-54693ADDE8A4}" type="slidenum">
              <a:rPr lang="en-US" smtClean="0"/>
              <a:pPr/>
              <a:t>4</a:t>
            </a:fld>
            <a:endParaRPr lang="en-US" dirty="0"/>
          </a:p>
        </p:txBody>
      </p:sp>
    </p:spTree>
    <p:extLst>
      <p:ext uri="{BB962C8B-B14F-4D97-AF65-F5344CB8AC3E}">
        <p14:creationId xmlns="" xmlns:p14="http://schemas.microsoft.com/office/powerpoint/2010/main" val="417358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65195" y="4650640"/>
            <a:ext cx="7329840" cy="859205"/>
          </a:xfrm>
          <a:effectLst/>
        </p:spPr>
        <p:txBody>
          <a:bodyPr>
            <a:normAutofit/>
          </a:bodyPr>
          <a:lstStyle>
            <a:lvl1pPr algn="l">
              <a:defRPr sz="3600">
                <a:solidFill>
                  <a:srgbClr val="2A5A0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65195" y="5566870"/>
            <a:ext cx="7329840" cy="458115"/>
          </a:xfrm>
        </p:spPr>
        <p:txBody>
          <a:bodyPr>
            <a:normAutofit/>
          </a:bodyPr>
          <a:lstStyle>
            <a:lvl1pPr marL="0" indent="0" algn="l">
              <a:buNone/>
              <a:defRPr sz="2800">
                <a:solidFill>
                  <a:srgbClr val="7AB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54144561"/>
      </p:ext>
    </p:extLst>
  </p:cSld>
  <p:clrMapOvr>
    <a:masterClrMapping/>
  </p:clrMapOvr>
  <p:transition spd="slow">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4256205175"/>
      </p:ext>
    </p:extLst>
  </p:cSld>
  <p:clrMapOvr>
    <a:masterClrMapping/>
  </p:clrMapOvr>
  <p:transition spd="slow">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3209183265"/>
      </p:ext>
    </p:extLst>
  </p:cSld>
  <p:clrMapOvr>
    <a:masterClrMapping/>
  </p:clrMapOvr>
  <p:transition spd="slow">
    <p:zo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2216612227"/>
      </p:ext>
    </p:extLst>
  </p:cSld>
  <p:clrMapOvr>
    <a:masterClrMapping/>
  </p:clrMapOvr>
  <p:transition spd="slow">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rgbClr val="2A5A0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1299645991"/>
      </p:ext>
    </p:extLst>
  </p:cSld>
  <p:clrMapOvr>
    <a:masterClrMapping/>
  </p:clrMapOvr>
  <p:transition spd="slow">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6558080" cy="763525"/>
          </a:xfrm>
        </p:spPr>
        <p:txBody>
          <a:bodyPr>
            <a:normAutofit/>
          </a:bodyPr>
          <a:lstStyle>
            <a:lvl1pPr algn="l">
              <a:defRPr sz="3600">
                <a:solidFill>
                  <a:srgbClr val="7ABC3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976015" y="1291130"/>
            <a:ext cx="6558080"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273024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3680385603"/>
      </p:ext>
    </p:extLst>
  </p:cSld>
  <p:clrMapOvr>
    <a:masterClrMapping/>
  </p:clrMapOvr>
  <p:transition spd="slow">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152595324"/>
      </p:ext>
    </p:extLst>
  </p:cSld>
  <p:clrMapOvr>
    <a:masterClrMapping/>
  </p:clrMapOvr>
  <p:transition spd="slow">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chemeClr val="accent3">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7ABC3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7ABC3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4040329352"/>
      </p:ext>
    </p:extLst>
  </p:cSld>
  <p:clrMapOvr>
    <a:masterClrMapping/>
  </p:clrMapOvr>
  <p:transition spd="slow">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2142274718"/>
      </p:ext>
    </p:extLst>
  </p:cSld>
  <p:clrMapOvr>
    <a:masterClrMapping/>
  </p:clrMapOvr>
  <p:transition spd="slow">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2853256888"/>
      </p:ext>
    </p:extLst>
  </p:cSld>
  <p:clrMapOvr>
    <a:masterClrMapping/>
  </p:clrMapOvr>
  <p:transition spd="slow">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29B2E-D951-4874-AA14-0A4A4DFB7248}" type="datetimeFigureOut">
              <a:rPr lang="en-US" smtClean="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3808751364"/>
      </p:ext>
    </p:extLst>
  </p:cSld>
  <p:clrMapOvr>
    <a:masterClrMapping/>
  </p:clrMapOvr>
  <p:transition spd="slow">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29B2E-D951-4874-AA14-0A4A4DFB7248}" type="datetimeFigureOut">
              <a:rPr lang="en-US" smtClean="0"/>
              <a:pPr/>
              <a:t>5/16/2018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96B39-13E7-40CA-95F9-8765905714F8}" type="slidenum">
              <a:rPr lang="en-US" smtClean="0"/>
              <a:pPr/>
              <a:t>‹#›</a:t>
            </a:fld>
            <a:endParaRPr lang="en-US" dirty="0"/>
          </a:p>
        </p:txBody>
      </p:sp>
    </p:spTree>
    <p:extLst>
      <p:ext uri="{BB962C8B-B14F-4D97-AF65-F5344CB8AC3E}">
        <p14:creationId xmlns="" xmlns:p14="http://schemas.microsoft.com/office/powerpoint/2010/main" val="2127872947"/>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transition spd="slow">
    <p:zo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pPr algn="ctr"/>
            <a:r>
              <a:rPr lang="en-US" sz="4400" b="1" dirty="0" smtClean="0">
                <a:solidFill>
                  <a:srgbClr val="FF0000"/>
                </a:solidFill>
                <a:latin typeface="Lucida Bright" panose="02040602050505020304" pitchFamily="18" charset="0"/>
                <a:cs typeface="Times New Roman" pitchFamily="18" charset="0"/>
              </a:rPr>
              <a:t>MECHANICAL GEAR</a:t>
            </a:r>
            <a:endParaRPr lang="en-US" sz="4400" b="1" dirty="0">
              <a:solidFill>
                <a:schemeClr val="accent2">
                  <a:lumMod val="60000"/>
                  <a:lumOff val="40000"/>
                </a:schemeClr>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3352800" y="4191000"/>
            <a:ext cx="5562600" cy="1066800"/>
          </a:xfrm>
        </p:spPr>
        <p:txBody>
          <a:bodyPr>
            <a:noAutofit/>
          </a:bodyPr>
          <a:lstStyle/>
          <a:p>
            <a:pPr algn="r">
              <a:buNone/>
            </a:pPr>
            <a:r>
              <a:rPr lang="en-US" sz="2400" dirty="0" smtClean="0">
                <a:solidFill>
                  <a:srgbClr val="00B050"/>
                </a:solidFill>
                <a:latin typeface="Berlin Sans FB" panose="020E0602020502020306" pitchFamily="34" charset="0"/>
                <a:cs typeface="Times New Roman" pitchFamily="18" charset="0"/>
              </a:rPr>
              <a:t>Presented By-</a:t>
            </a:r>
          </a:p>
          <a:p>
            <a:pPr algn="r">
              <a:buNone/>
            </a:pPr>
            <a:r>
              <a:rPr lang="en-US" sz="2400" dirty="0" smtClean="0">
                <a:solidFill>
                  <a:srgbClr val="00B050"/>
                </a:solidFill>
                <a:latin typeface="Berlin Sans FB" panose="020E0602020502020306" pitchFamily="34" charset="0"/>
                <a:cs typeface="Times New Roman" pitchFamily="18" charset="0"/>
              </a:rPr>
              <a:t>PRAGYA KUMARI  [3BR15CS116]</a:t>
            </a:r>
          </a:p>
          <a:p>
            <a:pPr algn="r">
              <a:buNone/>
            </a:pPr>
            <a:r>
              <a:rPr lang="en-US" sz="2400" dirty="0" smtClean="0">
                <a:solidFill>
                  <a:srgbClr val="00B050"/>
                </a:solidFill>
                <a:latin typeface="Berlin Sans FB" panose="020E0602020502020306" pitchFamily="34" charset="0"/>
                <a:cs typeface="Times New Roman" pitchFamily="18" charset="0"/>
              </a:rPr>
              <a:t>PRASHANTH RS  [3BR15CS119</a:t>
            </a:r>
            <a:r>
              <a:rPr lang="en-US" sz="1600" b="1" dirty="0" smtClean="0">
                <a:solidFill>
                  <a:srgbClr val="00B050"/>
                </a:solidFill>
                <a:latin typeface="Times New Roman" pitchFamily="18" charset="0"/>
                <a:cs typeface="Times New Roman" pitchFamily="18" charset="0"/>
              </a:rPr>
              <a:t>]</a:t>
            </a:r>
            <a:endParaRPr lang="en-US" sz="1600" b="1" dirty="0">
              <a:solidFill>
                <a:srgbClr val="00B050"/>
              </a:solidFill>
              <a:latin typeface="Times New Roman" pitchFamily="18" charset="0"/>
              <a:cs typeface="Times New Roman" pitchFamily="18" charset="0"/>
            </a:endParaRPr>
          </a:p>
        </p:txBody>
      </p:sp>
      <p:sp>
        <p:nvSpPr>
          <p:cNvPr id="4" name="Content Placeholder 2"/>
          <p:cNvSpPr txBox="1">
            <a:spLocks/>
          </p:cNvSpPr>
          <p:nvPr/>
        </p:nvSpPr>
        <p:spPr>
          <a:xfrm>
            <a:off x="228600" y="4419600"/>
            <a:ext cx="3886200" cy="106680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solidFill>
                  <a:srgbClr val="00B050"/>
                </a:solidFill>
                <a:latin typeface="Berlin Sans FB" panose="020E0602020502020306" pitchFamily="34" charset="0"/>
                <a:cs typeface="Times New Roman" pitchFamily="18" charset="0"/>
              </a:rPr>
              <a:t>Under the Guidance of</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400" i="0" u="none" strike="noStrike" kern="1200" cap="none" spc="0" normalizeH="0" baseline="0" noProof="0" dirty="0" err="1" smtClean="0">
                <a:ln>
                  <a:noFill/>
                </a:ln>
                <a:solidFill>
                  <a:srgbClr val="00B050"/>
                </a:solidFill>
                <a:effectLst/>
                <a:uLnTx/>
                <a:uFillTx/>
                <a:latin typeface="Berlin Sans FB" panose="020E0602020502020306" pitchFamily="34" charset="0"/>
                <a:cs typeface="Times New Roman" pitchFamily="18" charset="0"/>
              </a:rPr>
              <a:t>Prof.Sudhakar</a:t>
            </a:r>
            <a:r>
              <a:rPr kumimoji="0" lang="en-US" sz="2400" i="0" u="none" strike="noStrike" kern="1200" cap="none" spc="0" normalizeH="0" noProof="0" dirty="0" smtClean="0">
                <a:ln>
                  <a:noFill/>
                </a:ln>
                <a:solidFill>
                  <a:srgbClr val="00B050"/>
                </a:solidFill>
                <a:effectLst/>
                <a:uLnTx/>
                <a:uFillTx/>
                <a:latin typeface="Berlin Sans FB" panose="020E0602020502020306" pitchFamily="34" charset="0"/>
                <a:cs typeface="Times New Roman" pitchFamily="18" charset="0"/>
              </a:rPr>
              <a:t> A</a:t>
            </a:r>
            <a:endParaRPr kumimoji="0" lang="en-US" sz="2400" i="0" u="none" strike="noStrike" kern="1200" cap="none" spc="0" normalizeH="0" baseline="0" noProof="0" dirty="0" smtClean="0">
              <a:ln>
                <a:noFill/>
              </a:ln>
              <a:solidFill>
                <a:srgbClr val="00B050"/>
              </a:solidFill>
              <a:effectLst/>
              <a:uLnTx/>
              <a:uFillTx/>
              <a:latin typeface="Berlin Sans FB" panose="020E0602020502020306" pitchFamily="34"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a:solidFill>
                  <a:schemeClr val="accent2"/>
                </a:solidFill>
                <a:latin typeface="Berlin Sans FB" panose="020E0602020502020306" pitchFamily="34" charset="0"/>
                <a:cs typeface="Times New Roman" pitchFamily="18" charset="0"/>
              </a:rPr>
              <a:t>	</a:t>
            </a:r>
            <a:r>
              <a:rPr lang="en-US" sz="2400" dirty="0" smtClean="0">
                <a:solidFill>
                  <a:schemeClr val="accent2"/>
                </a:solidFill>
                <a:latin typeface="Berlin Sans FB" panose="020E0602020502020306" pitchFamily="34" charset="0"/>
                <a:cs typeface="Times New Roman" pitchFamily="18" charset="0"/>
              </a:rPr>
              <a:t>	 </a:t>
            </a:r>
            <a:endParaRPr kumimoji="0" lang="en-US" sz="2400" i="0" u="none" strike="noStrike" kern="1200" cap="none" spc="0" normalizeH="0" baseline="0" noProof="0" dirty="0" smtClean="0">
              <a:ln>
                <a:noFill/>
              </a:ln>
              <a:solidFill>
                <a:schemeClr val="accent2"/>
              </a:solidFill>
              <a:effectLst/>
              <a:uLnTx/>
              <a:uFillTx/>
              <a:latin typeface="Berlin Sans FB" panose="020E0602020502020306" pitchFamily="34"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3581400" cy="685800"/>
          </a:xfrm>
        </p:spPr>
        <p:txBody>
          <a:bodyPr/>
          <a:lstStyle/>
          <a:p>
            <a:pPr algn="ctr"/>
            <a:r>
              <a:rPr lang="en-US" b="1" dirty="0" smtClean="0">
                <a:ln w="22225">
                  <a:solidFill>
                    <a:schemeClr val="accent2"/>
                  </a:solidFill>
                  <a:prstDash val="solid"/>
                </a:ln>
                <a:solidFill>
                  <a:schemeClr val="accent6"/>
                </a:solidFill>
                <a:latin typeface="Lucida Bright" panose="02040602050505020304" pitchFamily="18" charset="0"/>
              </a:rPr>
              <a:t>Design </a:t>
            </a:r>
            <a:endParaRPr lang="en-US" b="1" dirty="0">
              <a:ln w="22225">
                <a:solidFill>
                  <a:schemeClr val="accent2"/>
                </a:solidFill>
                <a:prstDash val="solid"/>
              </a:ln>
              <a:solidFill>
                <a:schemeClr val="accent6"/>
              </a:solidFill>
              <a:latin typeface="Lucida Bright" panose="02040602050505020304" pitchFamily="18" charset="0"/>
            </a:endParaRPr>
          </a:p>
        </p:txBody>
      </p:sp>
      <p:sp>
        <p:nvSpPr>
          <p:cNvPr id="3" name="Content Placeholder 2"/>
          <p:cNvSpPr>
            <a:spLocks noGrp="1"/>
          </p:cNvSpPr>
          <p:nvPr>
            <p:ph idx="1"/>
          </p:nvPr>
        </p:nvSpPr>
        <p:spPr>
          <a:xfrm>
            <a:off x="457200" y="972175"/>
            <a:ext cx="8229600" cy="4389120"/>
          </a:xfrm>
        </p:spPr>
        <p:txBody>
          <a:bodyPr>
            <a:noAutofit/>
          </a:bodyPr>
          <a:lstStyle/>
          <a:p>
            <a:pPr>
              <a:buFont typeface="Wingdings" pitchFamily="2" charset="2"/>
              <a:buChar char="Ø"/>
            </a:pPr>
            <a:r>
              <a:rPr lang="en-US" sz="2000" b="1" dirty="0" smtClean="0">
                <a:latin typeface="Berlin Sans FB" panose="020E0602020502020306" pitchFamily="34" charset="0"/>
                <a:cs typeface="Times New Roman" pitchFamily="18" charset="0"/>
              </a:rPr>
              <a:t>myinit():</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This function initializes light source for ambient, diffuse and specular types.</a:t>
            </a:r>
          </a:p>
          <a:p>
            <a:pPr>
              <a:buFont typeface="Wingdings" pitchFamily="2" charset="2"/>
              <a:buChar char="Ø"/>
            </a:pPr>
            <a:r>
              <a:rPr lang="en-US" sz="2000" b="1" dirty="0" smtClean="0">
                <a:latin typeface="Berlin Sans FB" panose="020E0602020502020306" pitchFamily="34" charset="0"/>
                <a:cs typeface="Times New Roman" pitchFamily="18" charset="0"/>
              </a:rPr>
              <a:t>display():</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This function creates and translates all the objects in a specified location in a particular order and also rotates the objects in different axes.</a:t>
            </a:r>
          </a:p>
          <a:p>
            <a:pPr>
              <a:buNone/>
            </a:pPr>
            <a:r>
              <a:rPr lang="en-US" sz="2000" b="1" dirty="0" smtClean="0">
                <a:latin typeface="Berlin Sans FB" panose="020E0602020502020306" pitchFamily="34" charset="0"/>
                <a:cs typeface="Times New Roman" pitchFamily="18" charset="0"/>
              </a:rPr>
              <a:t>        glClear(GL_COLOR_BUFFER_BIT);</a:t>
            </a:r>
            <a:endParaRPr lang="en-US" sz="2000" dirty="0" smtClean="0">
              <a:latin typeface="Berlin Sans FB" panose="020E0602020502020306" pitchFamily="34" charset="0"/>
              <a:cs typeface="Times New Roman" pitchFamily="18" charset="0"/>
            </a:endParaRPr>
          </a:p>
          <a:p>
            <a:pPr>
              <a:buNone/>
            </a:pPr>
            <a:r>
              <a:rPr lang="en-US" sz="2000" dirty="0">
                <a:latin typeface="Berlin Sans FB" panose="020E0602020502020306" pitchFamily="34" charset="0"/>
                <a:cs typeface="Times New Roman" pitchFamily="18" charset="0"/>
              </a:rPr>
              <a:t> </a:t>
            </a:r>
            <a:r>
              <a:rPr lang="en-US" sz="2000" dirty="0" smtClean="0">
                <a:latin typeface="Berlin Sans FB" panose="020E0602020502020306" pitchFamily="34" charset="0"/>
                <a:cs typeface="Times New Roman" pitchFamily="18" charset="0"/>
              </a:rPr>
              <a:t>       </a:t>
            </a:r>
            <a:r>
              <a:rPr lang="en-US" sz="2000" b="1" dirty="0" smtClean="0">
                <a:latin typeface="Berlin Sans FB" panose="020E0602020502020306" pitchFamily="34" charset="0"/>
                <a:cs typeface="Times New Roman" pitchFamily="18" charset="0"/>
              </a:rPr>
              <a:t>glFlush();</a:t>
            </a:r>
            <a:endParaRPr lang="en-US" sz="2000" dirty="0" smtClean="0">
              <a:latin typeface="Berlin Sans FB" panose="020E0602020502020306" pitchFamily="34" charset="0"/>
              <a:cs typeface="Times New Roman" pitchFamily="18" charset="0"/>
            </a:endParaRPr>
          </a:p>
          <a:p>
            <a:pPr>
              <a:buFont typeface="Wingdings" pitchFamily="2" charset="2"/>
              <a:buChar char="Ø"/>
            </a:pPr>
            <a:r>
              <a:rPr lang="en-US" sz="2000" dirty="0" smtClean="0">
                <a:latin typeface="Berlin Sans FB" panose="020E0602020502020306" pitchFamily="34" charset="0"/>
                <a:cs typeface="Times New Roman" pitchFamily="18" charset="0"/>
              </a:rPr>
              <a:t> </a:t>
            </a:r>
            <a:r>
              <a:rPr lang="en-US" sz="2000" b="1" dirty="0" smtClean="0">
                <a:latin typeface="Berlin Sans FB" panose="020E0602020502020306" pitchFamily="34" charset="0"/>
                <a:cs typeface="Times New Roman" pitchFamily="18" charset="0"/>
              </a:rPr>
              <a:t>timerfunc():</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This function starts a timer in the event loop that delays the event loop for delay miiliseconds.</a:t>
            </a:r>
          </a:p>
          <a:p>
            <a:pPr>
              <a:buFont typeface="Wingdings" pitchFamily="2" charset="2"/>
              <a:buChar char="Ø"/>
            </a:pPr>
            <a:r>
              <a:rPr lang="en-US" sz="2000" dirty="0" smtClean="0">
                <a:latin typeface="Berlin Sans FB" panose="020E0602020502020306" pitchFamily="34" charset="0"/>
                <a:cs typeface="Times New Roman" pitchFamily="18" charset="0"/>
              </a:rPr>
              <a:t> </a:t>
            </a:r>
            <a:r>
              <a:rPr lang="en-US" sz="2000" b="1" dirty="0" smtClean="0">
                <a:latin typeface="Berlin Sans FB" panose="020E0602020502020306" pitchFamily="34" charset="0"/>
                <a:cs typeface="Times New Roman" pitchFamily="18" charset="0"/>
              </a:rPr>
              <a:t>MainLoop():</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This  function  whose  execution  will  cause  the  program  to  begin  an  event processing loop.</a:t>
            </a:r>
          </a:p>
          <a:p>
            <a:pPr>
              <a:buNone/>
            </a:pPr>
            <a:r>
              <a:rPr lang="en-US" sz="2000" dirty="0" smtClean="0">
                <a:latin typeface="Berlin Sans FB" panose="020E0602020502020306" pitchFamily="34"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4389120"/>
          </a:xfrm>
        </p:spPr>
        <p:txBody>
          <a:bodyPr>
            <a:noAutofit/>
          </a:bodyPr>
          <a:lstStyle/>
          <a:p>
            <a:pPr>
              <a:buFont typeface="Wingdings" pitchFamily="2" charset="2"/>
              <a:buChar char="Ø"/>
            </a:pPr>
            <a:r>
              <a:rPr lang="en-US" sz="2000" b="1" dirty="0" smtClean="0">
                <a:latin typeface="Berlin Sans FB" panose="020E0602020502020306" pitchFamily="34" charset="0"/>
                <a:cs typeface="Times New Roman" pitchFamily="18" charset="0"/>
              </a:rPr>
              <a:t>PushMatrix():</a:t>
            </a:r>
            <a:r>
              <a:rPr lang="en-US" sz="2000" dirty="0" smtClean="0">
                <a:latin typeface="Berlin Sans FB" panose="020E0602020502020306" pitchFamily="34" charset="0"/>
                <a:cs typeface="Times New Roman" pitchFamily="18" charset="0"/>
              </a:rPr>
              <a:t> </a:t>
            </a:r>
          </a:p>
          <a:p>
            <a:pPr>
              <a:buNone/>
            </a:pPr>
            <a:r>
              <a:rPr lang="en-US" sz="2000" dirty="0" smtClean="0">
                <a:latin typeface="Berlin Sans FB" panose="020E0602020502020306" pitchFamily="34" charset="0"/>
                <a:cs typeface="Times New Roman" pitchFamily="18" charset="0"/>
              </a:rPr>
              <a:t>	Save the present values of attributes and matrices placing ,or pushing on the top of the stack.</a:t>
            </a:r>
          </a:p>
          <a:p>
            <a:pPr>
              <a:buFont typeface="Wingdings" pitchFamily="2" charset="2"/>
              <a:buChar char="Ø"/>
            </a:pPr>
            <a:r>
              <a:rPr lang="en-US" sz="2000" dirty="0" smtClean="0">
                <a:latin typeface="Berlin Sans FB" panose="020E0602020502020306" pitchFamily="34" charset="0"/>
                <a:cs typeface="Times New Roman" pitchFamily="18" charset="0"/>
              </a:rPr>
              <a:t> </a:t>
            </a:r>
            <a:r>
              <a:rPr lang="en-US" sz="2000" b="1" dirty="0" smtClean="0">
                <a:latin typeface="Berlin Sans FB" panose="020E0602020502020306" pitchFamily="34" charset="0"/>
                <a:cs typeface="Times New Roman" pitchFamily="18" charset="0"/>
              </a:rPr>
              <a:t>PopMatrix():</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We can recover them by removing them from stack;</a:t>
            </a:r>
          </a:p>
          <a:p>
            <a:pPr>
              <a:buFont typeface="Wingdings" pitchFamily="2" charset="2"/>
              <a:buChar char="Ø"/>
            </a:pPr>
            <a:r>
              <a:rPr lang="en-US" sz="2000" dirty="0" smtClean="0">
                <a:latin typeface="Berlin Sans FB" panose="020E0602020502020306" pitchFamily="34" charset="0"/>
                <a:cs typeface="Times New Roman" pitchFamily="18" charset="0"/>
              </a:rPr>
              <a:t> </a:t>
            </a:r>
            <a:r>
              <a:rPr lang="en-US" sz="2000" b="1" dirty="0" smtClean="0">
                <a:latin typeface="Berlin Sans FB" panose="020E0602020502020306" pitchFamily="34" charset="0"/>
                <a:cs typeface="Times New Roman" pitchFamily="18" charset="0"/>
              </a:rPr>
              <a:t>Translated();</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In translate func the variables are  components of the displacement  vector.</a:t>
            </a:r>
          </a:p>
          <a:p>
            <a:pPr>
              <a:buFont typeface="Wingdings" pitchFamily="2" charset="2"/>
              <a:buChar char="Ø"/>
            </a:pPr>
            <a:r>
              <a:rPr lang="en-US" sz="2000" b="1" dirty="0" smtClean="0">
                <a:latin typeface="Berlin Sans FB" panose="020E0602020502020306" pitchFamily="34" charset="0"/>
                <a:cs typeface="Times New Roman" pitchFamily="18" charset="0"/>
              </a:rPr>
              <a:t>main():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The  execution  of  the  program  starts  from  this  function.  It  initializes  the graphics system and includes many callback functions.</a:t>
            </a:r>
          </a:p>
          <a:p>
            <a:pPr>
              <a:buFont typeface="Wingdings" pitchFamily="2" charset="2"/>
              <a:buChar char="Ø"/>
            </a:pPr>
            <a:r>
              <a:rPr lang="en-US" sz="2000" b="1" dirty="0" smtClean="0">
                <a:latin typeface="Berlin Sans FB" panose="020E0602020502020306" pitchFamily="34" charset="0"/>
                <a:cs typeface="Times New Roman" pitchFamily="18" charset="0"/>
              </a:rPr>
              <a:t>PostRedisplay():</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It  ensures  that  the display will  be drawn only once  each  time the program goes through the event loop.</a:t>
            </a:r>
          </a:p>
        </p:txBody>
      </p:sp>
    </p:spTree>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5334000" cy="685800"/>
          </a:xfrm>
        </p:spPr>
        <p:txBody>
          <a:bodyPr/>
          <a:lstStyle/>
          <a:p>
            <a:r>
              <a:rPr lang="en-US" b="1" spc="50" dirty="0" smtClean="0">
                <a:ln w="9525" cmpd="sng">
                  <a:solidFill>
                    <a:schemeClr val="accent1"/>
                  </a:solidFill>
                  <a:prstDash val="solid"/>
                </a:ln>
                <a:solidFill>
                  <a:schemeClr val="accent6"/>
                </a:solidFill>
                <a:effectLst>
                  <a:glow rad="38100">
                    <a:schemeClr val="accent1">
                      <a:alpha val="40000"/>
                    </a:schemeClr>
                  </a:glow>
                </a:effectLst>
                <a:latin typeface="Lucida Bright" panose="02040602050505020304" pitchFamily="18" charset="0"/>
              </a:rPr>
              <a:t>Implementation</a:t>
            </a:r>
            <a:r>
              <a:rPr lang="en-US" dirty="0" smtClean="0">
                <a:ln w="22225">
                  <a:solidFill>
                    <a:schemeClr val="accent2"/>
                  </a:solidFill>
                  <a:prstDash val="solid"/>
                </a:ln>
                <a:solidFill>
                  <a:schemeClr val="accent6"/>
                </a:solidFill>
                <a:latin typeface="Berlin Sans FB" panose="020E0602020502020306" pitchFamily="34" charset="0"/>
              </a:rPr>
              <a:t> </a:t>
            </a:r>
            <a:endParaRPr lang="en-US" dirty="0">
              <a:ln w="22225">
                <a:solidFill>
                  <a:schemeClr val="accent2"/>
                </a:solidFill>
                <a:prstDash val="solid"/>
              </a:ln>
              <a:solidFill>
                <a:schemeClr val="accent6"/>
              </a:solidFill>
              <a:latin typeface="Berlin Sans FB" panose="020E0602020502020306" pitchFamily="34" charset="0"/>
            </a:endParaRPr>
          </a:p>
        </p:txBody>
      </p:sp>
      <p:sp>
        <p:nvSpPr>
          <p:cNvPr id="3" name="Content Placeholder 2"/>
          <p:cNvSpPr>
            <a:spLocks noGrp="1"/>
          </p:cNvSpPr>
          <p:nvPr>
            <p:ph idx="1"/>
          </p:nvPr>
        </p:nvSpPr>
        <p:spPr>
          <a:xfrm>
            <a:off x="457200" y="1752600"/>
            <a:ext cx="8229600" cy="4572000"/>
          </a:xfrm>
        </p:spPr>
        <p:txBody>
          <a:bodyPr>
            <a:noAutofit/>
          </a:bodyPr>
          <a:lstStyle/>
          <a:p>
            <a:pPr>
              <a:buNone/>
            </a:pPr>
            <a:r>
              <a:rPr lang="en-US" b="1" dirty="0" smtClean="0">
                <a:solidFill>
                  <a:schemeClr val="accent1">
                    <a:lumMod val="60000"/>
                    <a:lumOff val="40000"/>
                  </a:schemeClr>
                </a:solidFill>
                <a:latin typeface="Times New Roman" pitchFamily="18" charset="0"/>
                <a:cs typeface="Times New Roman" pitchFamily="18" charset="0"/>
              </a:rPr>
              <a:t>  </a:t>
            </a:r>
            <a:r>
              <a:rPr lang="en-US" b="1" dirty="0" smtClean="0">
                <a:solidFill>
                  <a:schemeClr val="accent1">
                    <a:lumMod val="60000"/>
                    <a:lumOff val="40000"/>
                  </a:schemeClr>
                </a:solidFill>
                <a:latin typeface="Berlin Sans FB" panose="020E0602020502020306" pitchFamily="34" charset="0"/>
                <a:cs typeface="Times New Roman" pitchFamily="18" charset="0"/>
              </a:rPr>
              <a:t>Basic Functions</a:t>
            </a:r>
            <a:endParaRPr lang="en-US" dirty="0" smtClean="0">
              <a:solidFill>
                <a:schemeClr val="accent1">
                  <a:lumMod val="60000"/>
                  <a:lumOff val="40000"/>
                </a:schemeClr>
              </a:solidFill>
              <a:latin typeface="Berlin Sans FB" panose="020E0602020502020306" pitchFamily="34" charset="0"/>
              <a:cs typeface="Times New Roman" pitchFamily="18" charset="0"/>
            </a:endParaRPr>
          </a:p>
          <a:p>
            <a:pPr>
              <a:buNone/>
            </a:pPr>
            <a:r>
              <a:rPr lang="en-US" sz="2000" b="1" dirty="0" smtClean="0">
                <a:latin typeface="Berlin Sans FB" panose="020E0602020502020306" pitchFamily="34" charset="0"/>
                <a:cs typeface="Times New Roman" pitchFamily="18" charset="0"/>
              </a:rPr>
              <a:t>	</a:t>
            </a:r>
            <a:endParaRPr lang="en-US" sz="2000" b="1" dirty="0">
              <a:latin typeface="Berlin Sans FB" panose="020E0602020502020306" pitchFamily="34" charset="0"/>
              <a:cs typeface="Times New Roman" pitchFamily="18" charset="0"/>
            </a:endParaRPr>
          </a:p>
          <a:p>
            <a:pPr>
              <a:buNone/>
            </a:pPr>
            <a:r>
              <a:rPr lang="en-US" sz="2000" b="1" dirty="0" smtClean="0">
                <a:latin typeface="Berlin Sans FB" panose="020E0602020502020306" pitchFamily="34" charset="0"/>
                <a:cs typeface="Times New Roman" pitchFamily="18" charset="0"/>
              </a:rPr>
              <a:t>glPushMatrix, glPopMatrix Function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The glPushMatrix and glPopMatrix functions push and pop the current matrix stack. </a:t>
            </a:r>
          </a:p>
          <a:p>
            <a:pPr>
              <a:buNone/>
            </a:pPr>
            <a:r>
              <a:rPr lang="en-US" sz="2000" dirty="0" smtClean="0">
                <a:latin typeface="Berlin Sans FB" panose="020E0602020502020306" pitchFamily="34" charset="0"/>
                <a:cs typeface="Times New Roman" pitchFamily="18" charset="0"/>
              </a:rPr>
              <a:t>	SYNTAX: void glPushMatrix();</a:t>
            </a:r>
          </a:p>
          <a:p>
            <a:pPr>
              <a:buNone/>
            </a:pPr>
            <a:r>
              <a:rPr lang="en-US" sz="2000" dirty="0" smtClean="0">
                <a:latin typeface="Berlin Sans FB" panose="020E0602020502020306" pitchFamily="34" charset="0"/>
                <a:cs typeface="Times New Roman" pitchFamily="18" charset="0"/>
              </a:rPr>
              <a:t>	                  void glPopMatrix(void); </a:t>
            </a:r>
          </a:p>
          <a:p>
            <a:pPr>
              <a:buNone/>
            </a:pPr>
            <a:r>
              <a:rPr lang="en-US" sz="2000" dirty="0" smtClean="0">
                <a:latin typeface="Berlin Sans FB" panose="020E0602020502020306" pitchFamily="34" charset="0"/>
                <a:cs typeface="Times New Roman" pitchFamily="18" charset="0"/>
              </a:rPr>
              <a:t>PARAMETERS:</a:t>
            </a:r>
          </a:p>
          <a:p>
            <a:pPr>
              <a:buNone/>
            </a:pPr>
            <a:r>
              <a:rPr lang="en-US" sz="2000" dirty="0">
                <a:latin typeface="Berlin Sans FB" panose="020E0602020502020306" pitchFamily="34" charset="0"/>
                <a:cs typeface="Times New Roman" pitchFamily="18" charset="0"/>
              </a:rPr>
              <a:t> </a:t>
            </a:r>
            <a:r>
              <a:rPr lang="en-US" sz="2000" dirty="0" smtClean="0">
                <a:latin typeface="Berlin Sans FB" panose="020E0602020502020306" pitchFamily="34" charset="0"/>
                <a:cs typeface="Times New Roman" pitchFamily="18" charset="0"/>
              </a:rPr>
              <a:t>   mode - The primitive or primitives that will be created from vertices presented between glBegin and  the  subsequent  glEnd.  The  following  are  accepted  symbolic  constants  and  their meanings</a:t>
            </a:r>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389120"/>
          </a:xfrm>
        </p:spPr>
        <p:txBody>
          <a:bodyPr>
            <a:normAutofit/>
          </a:bodyPr>
          <a:lstStyle/>
          <a:p>
            <a:pPr>
              <a:buNone/>
            </a:pPr>
            <a:endParaRPr lang="en-US" sz="2000" b="1" dirty="0" smtClean="0">
              <a:latin typeface="Times New Roman" pitchFamily="18" charset="0"/>
              <a:cs typeface="Times New Roman" pitchFamily="18" charset="0"/>
            </a:endParaRPr>
          </a:p>
          <a:p>
            <a:pPr>
              <a:buNone/>
            </a:pPr>
            <a:r>
              <a:rPr lang="en-US" sz="2000" b="1" dirty="0" smtClean="0">
                <a:latin typeface="Berlin Sans FB" panose="020E0602020502020306" pitchFamily="34" charset="0"/>
                <a:cs typeface="Times New Roman" pitchFamily="18" charset="0"/>
              </a:rPr>
              <a:t>glTranslate Function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The  glTranslated  and  glTranslatef  functions  multiply  the  current  matrix by  a translation matrix.</a:t>
            </a:r>
          </a:p>
          <a:p>
            <a:pPr>
              <a:buNone/>
            </a:pPr>
            <a:r>
              <a:rPr lang="en-US" sz="2000" u="sng" dirty="0" smtClean="0">
                <a:latin typeface="Berlin Sans FB" panose="020E0602020502020306" pitchFamily="34" charset="0"/>
                <a:cs typeface="Times New Roman" pitchFamily="18" charset="0"/>
              </a:rPr>
              <a:t>SYNTAX:</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	Void glTranslate( x, y, z); </a:t>
            </a:r>
          </a:p>
          <a:p>
            <a:pPr>
              <a:buNone/>
            </a:pPr>
            <a:endParaRPr lang="en-US" sz="2000" dirty="0" smtClean="0">
              <a:latin typeface="Berlin Sans FB" panose="020E0602020502020306" pitchFamily="34" charset="0"/>
              <a:cs typeface="Times New Roman" pitchFamily="18" charset="0"/>
            </a:endParaRPr>
          </a:p>
          <a:p>
            <a:pPr>
              <a:buNone/>
            </a:pPr>
            <a:r>
              <a:rPr lang="en-US" sz="2000" b="1" dirty="0" smtClean="0">
                <a:latin typeface="Berlin Sans FB" panose="020E0602020502020306" pitchFamily="34" charset="0"/>
                <a:cs typeface="Times New Roman" pitchFamily="18" charset="0"/>
              </a:rPr>
              <a:t> glMatrixMode Function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The glMatrixMode function specifies which matrix is the current matrix. </a:t>
            </a:r>
            <a:r>
              <a:rPr lang="en-US" sz="2000" u="sng" dirty="0" smtClean="0">
                <a:latin typeface="Berlin Sans FB" panose="020E0602020502020306" pitchFamily="34" charset="0"/>
                <a:cs typeface="Times New Roman" pitchFamily="18" charset="0"/>
              </a:rPr>
              <a:t>SYNTAX:</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void glMatrixMode(GLenum mode);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p>
        </p:txBody>
      </p:sp>
      <p:sp>
        <p:nvSpPr>
          <p:cNvPr id="4" name="Rectangle 3"/>
          <p:cNvSpPr/>
          <p:nvPr/>
        </p:nvSpPr>
        <p:spPr>
          <a:xfrm>
            <a:off x="304800" y="649069"/>
            <a:ext cx="7848600" cy="646331"/>
          </a:xfrm>
          <a:prstGeom prst="rect">
            <a:avLst/>
          </a:prstGeom>
        </p:spPr>
        <p:txBody>
          <a:bodyPr wrap="square">
            <a:spAutoFit/>
          </a:bodyPr>
          <a:lstStyle/>
          <a:p>
            <a:r>
              <a:rPr lang="en-US" sz="3600" b="1" dirty="0" smtClean="0">
                <a:solidFill>
                  <a:schemeClr val="accent6"/>
                </a:solidFill>
                <a:latin typeface="Lucida Bright" panose="02040602050505020304" pitchFamily="18" charset="0"/>
                <a:cs typeface="Times New Roman" pitchFamily="18" charset="0"/>
              </a:rPr>
              <a:t>Transformation Functions</a:t>
            </a:r>
            <a:endParaRPr lang="en-US" sz="3600" dirty="0">
              <a:solidFill>
                <a:schemeClr val="accent6"/>
              </a:solidFill>
              <a:latin typeface="Lucida Bright" panose="02040602050505020304" pitchFamily="18" charset="0"/>
            </a:endParaRPr>
          </a:p>
        </p:txBody>
      </p:sp>
    </p:spTree>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845384"/>
            <a:ext cx="4343400" cy="685800"/>
          </a:xfrm>
        </p:spPr>
        <p:txBody>
          <a:bodyPr>
            <a:normAutofit/>
          </a:bodyPr>
          <a:lstStyle/>
          <a:p>
            <a:r>
              <a:rPr lang="en-US" sz="2400" b="1" dirty="0" smtClean="0">
                <a:solidFill>
                  <a:schemeClr val="accent1">
                    <a:lumMod val="60000"/>
                    <a:lumOff val="40000"/>
                  </a:schemeClr>
                </a:solidFill>
                <a:latin typeface="Times New Roman" pitchFamily="18" charset="0"/>
                <a:cs typeface="Times New Roman" pitchFamily="18" charset="0"/>
              </a:rPr>
              <a:t>CALL BACK FUNCTIONS</a:t>
            </a:r>
            <a:endParaRPr lang="en-US" sz="2400" dirty="0">
              <a:solidFill>
                <a:schemeClr val="accent1">
                  <a:lumMod val="60000"/>
                  <a:lumOff val="40000"/>
                </a:schemeClr>
              </a:solidFill>
            </a:endParaRPr>
          </a:p>
        </p:txBody>
      </p:sp>
      <p:sp>
        <p:nvSpPr>
          <p:cNvPr id="3" name="Content Placeholder 2"/>
          <p:cNvSpPr>
            <a:spLocks noGrp="1"/>
          </p:cNvSpPr>
          <p:nvPr>
            <p:ph idx="1"/>
          </p:nvPr>
        </p:nvSpPr>
        <p:spPr>
          <a:xfrm>
            <a:off x="457200" y="152400"/>
            <a:ext cx="8229600" cy="4846320"/>
          </a:xfrm>
        </p:spPr>
        <p:txBody>
          <a:bodyPr>
            <a:noAutofit/>
          </a:bodyPr>
          <a:lstStyle/>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b="1" u="heavy" dirty="0" smtClean="0">
              <a:latin typeface="Times New Roman" pitchFamily="18" charset="0"/>
              <a:cs typeface="Times New Roman" pitchFamily="18" charset="0"/>
            </a:endParaRPr>
          </a:p>
          <a:p>
            <a:pPr>
              <a:buNone/>
            </a:pPr>
            <a:r>
              <a:rPr lang="en-US" sz="2000" b="1" dirty="0" smtClean="0">
                <a:solidFill>
                  <a:schemeClr val="accent3">
                    <a:lumMod val="75000"/>
                  </a:schemeClr>
                </a:solidFill>
                <a:latin typeface="Berlin Sans FB" panose="020E0602020502020306" pitchFamily="34" charset="0"/>
                <a:cs typeface="Times New Roman" pitchFamily="18" charset="0"/>
              </a:rPr>
              <a:t>glOrtho</a:t>
            </a:r>
            <a:endParaRPr lang="en-US" sz="2000" dirty="0" smtClean="0">
              <a:solidFill>
                <a:schemeClr val="accent3">
                  <a:lumMod val="75000"/>
                </a:schemeClr>
              </a:solidFill>
              <a:latin typeface="Berlin Sans FB" panose="020E0602020502020306" pitchFamily="34" charset="0"/>
              <a:cs typeface="Times New Roman" pitchFamily="18" charset="0"/>
            </a:endParaRPr>
          </a:p>
          <a:p>
            <a:pPr algn="just">
              <a:buNone/>
            </a:pPr>
            <a:r>
              <a:rPr lang="en-US" sz="2000" dirty="0" smtClean="0">
                <a:solidFill>
                  <a:schemeClr val="accent3">
                    <a:lumMod val="75000"/>
                  </a:schemeClr>
                </a:solidFill>
                <a:latin typeface="Berlin Sans FB" panose="020E0602020502020306" pitchFamily="34" charset="0"/>
                <a:cs typeface="Times New Roman" pitchFamily="18" charset="0"/>
              </a:rPr>
              <a:t>		</a:t>
            </a:r>
            <a:r>
              <a:rPr lang="en-US" sz="2000" dirty="0" smtClean="0">
                <a:latin typeface="Berlin Sans FB" panose="020E0602020502020306" pitchFamily="34" charset="0"/>
                <a:cs typeface="Times New Roman" pitchFamily="18" charset="0"/>
              </a:rPr>
              <a:t>This function defines orthographic viewing volume with all parameters measured from the centre of projection.</a:t>
            </a:r>
          </a:p>
          <a:p>
            <a:pPr algn="just">
              <a:buNone/>
            </a:pPr>
            <a:r>
              <a:rPr lang="en-US" sz="2000" dirty="0" smtClean="0">
                <a:latin typeface="Berlin Sans FB" panose="020E0602020502020306" pitchFamily="34" charset="0"/>
                <a:cs typeface="Times New Roman" pitchFamily="18" charset="0"/>
              </a:rPr>
              <a:t>	multiply the current matrix by a perspective matrix.</a:t>
            </a:r>
          </a:p>
          <a:p>
            <a:pPr algn="just">
              <a:buNone/>
            </a:pPr>
            <a:r>
              <a:rPr lang="en-US" sz="2000" dirty="0" smtClean="0">
                <a:latin typeface="Berlin Sans FB" panose="020E0602020502020306" pitchFamily="34" charset="0"/>
                <a:cs typeface="Times New Roman" pitchFamily="18" charset="0"/>
              </a:rPr>
              <a:t> </a:t>
            </a:r>
            <a:r>
              <a:rPr lang="en-US" sz="2000" u="sng" dirty="0" smtClean="0">
                <a:latin typeface="Berlin Sans FB" panose="020E0602020502020306" pitchFamily="34" charset="0"/>
                <a:cs typeface="Times New Roman" pitchFamily="18" charset="0"/>
              </a:rPr>
              <a:t>SYNTAX:</a:t>
            </a:r>
            <a:endParaRPr lang="en-US" sz="2000" dirty="0" smtClean="0">
              <a:latin typeface="Berlin Sans FB" panose="020E0602020502020306" pitchFamily="34" charset="0"/>
              <a:cs typeface="Times New Roman" pitchFamily="18" charset="0"/>
            </a:endParaRPr>
          </a:p>
          <a:p>
            <a:pPr algn="just">
              <a:buNone/>
            </a:pPr>
            <a:r>
              <a:rPr lang="en-US" sz="2000" dirty="0" smtClean="0">
                <a:latin typeface="Berlin Sans FB" panose="020E0602020502020306" pitchFamily="34" charset="0"/>
                <a:cs typeface="Times New Roman" pitchFamily="18" charset="0"/>
              </a:rPr>
              <a:t>	void glOrtho( GLdouble   left,  GLdouble   right,   GLdouble   bottom,    GLdouble   top, GLdouble  near,  GLdouble   far)</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Rectangle 3"/>
          <p:cNvSpPr/>
          <p:nvPr/>
        </p:nvSpPr>
        <p:spPr>
          <a:xfrm>
            <a:off x="152400" y="304800"/>
            <a:ext cx="7924800" cy="461665"/>
          </a:xfrm>
          <a:prstGeom prst="rect">
            <a:avLst/>
          </a:prstGeom>
        </p:spPr>
        <p:txBody>
          <a:bodyPr wrap="square">
            <a:spAutoFit/>
          </a:bodyPr>
          <a:lstStyle/>
          <a:p>
            <a:r>
              <a:rPr lang="en-US" sz="2400" b="1" dirty="0" smtClean="0">
                <a:solidFill>
                  <a:schemeClr val="accent6"/>
                </a:solidFill>
                <a:latin typeface="Lucida Bright" panose="02040602050505020304" pitchFamily="18" charset="0"/>
                <a:cs typeface="Times New Roman" pitchFamily="18" charset="0"/>
              </a:rPr>
              <a:t>Functions Used to Set the Viewing Volume</a:t>
            </a:r>
            <a:endParaRPr lang="en-US" sz="2400" b="1" dirty="0">
              <a:solidFill>
                <a:schemeClr val="accent6"/>
              </a:solidFill>
              <a:latin typeface="Lucida Bright" panose="02040602050505020304" pitchFamily="18" charset="0"/>
            </a:endParaRPr>
          </a:p>
        </p:txBody>
      </p:sp>
      <p:sp>
        <p:nvSpPr>
          <p:cNvPr id="6" name="Rectangle 5"/>
          <p:cNvSpPr/>
          <p:nvPr/>
        </p:nvSpPr>
        <p:spPr>
          <a:xfrm>
            <a:off x="685800" y="4538008"/>
            <a:ext cx="7696200" cy="1938992"/>
          </a:xfrm>
          <a:prstGeom prst="rect">
            <a:avLst/>
          </a:prstGeom>
        </p:spPr>
        <p:txBody>
          <a:bodyPr wrap="square">
            <a:spAutoFit/>
          </a:bodyPr>
          <a:lstStyle/>
          <a:p>
            <a:pPr>
              <a:buNone/>
            </a:pPr>
            <a:r>
              <a:rPr lang="en-US" sz="2000" b="1" dirty="0" smtClean="0">
                <a:solidFill>
                  <a:schemeClr val="accent3">
                    <a:lumMod val="75000"/>
                  </a:schemeClr>
                </a:solidFill>
                <a:latin typeface="Berlin Sans FB" panose="020E0602020502020306" pitchFamily="34" charset="0"/>
                <a:cs typeface="Times New Roman" pitchFamily="18" charset="0"/>
              </a:rPr>
              <a:t>glutDisplayFunc Function</a:t>
            </a:r>
          </a:p>
          <a:p>
            <a:pPr>
              <a:buNone/>
            </a:pPr>
            <a:r>
              <a:rPr lang="en-US" sz="2000" dirty="0" smtClean="0">
                <a:solidFill>
                  <a:schemeClr val="accent3">
                    <a:lumMod val="75000"/>
                  </a:schemeClr>
                </a:solidFill>
                <a:latin typeface="Berlin Sans FB" panose="020E0602020502020306" pitchFamily="34" charset="0"/>
                <a:cs typeface="Times New Roman" pitchFamily="18" charset="0"/>
              </a:rPr>
              <a:t>	</a:t>
            </a:r>
            <a:r>
              <a:rPr lang="en-US" sz="2000" dirty="0" smtClean="0">
                <a:solidFill>
                  <a:schemeClr val="accent3">
                    <a:lumMod val="50000"/>
                  </a:schemeClr>
                </a:solidFill>
                <a:latin typeface="Berlin Sans FB" panose="020E0602020502020306" pitchFamily="34" charset="0"/>
                <a:cs typeface="Times New Roman" pitchFamily="18" charset="0"/>
              </a:rPr>
              <a:t>glutDisplayFunc sets the display callback for the current window. </a:t>
            </a:r>
          </a:p>
          <a:p>
            <a:pPr>
              <a:buNone/>
            </a:pPr>
            <a:endParaRPr lang="en-US" sz="2000" u="sng" dirty="0" smtClean="0">
              <a:solidFill>
                <a:schemeClr val="accent3">
                  <a:lumMod val="50000"/>
                </a:schemeClr>
              </a:solidFill>
              <a:latin typeface="Berlin Sans FB" panose="020E0602020502020306" pitchFamily="34" charset="0"/>
              <a:cs typeface="Times New Roman" pitchFamily="18" charset="0"/>
            </a:endParaRPr>
          </a:p>
          <a:p>
            <a:pPr>
              <a:buNone/>
            </a:pPr>
            <a:r>
              <a:rPr lang="en-US" sz="2000" u="sng" dirty="0" smtClean="0">
                <a:solidFill>
                  <a:schemeClr val="accent3">
                    <a:lumMod val="50000"/>
                  </a:schemeClr>
                </a:solidFill>
                <a:latin typeface="Berlin Sans FB" panose="020E0602020502020306" pitchFamily="34" charset="0"/>
                <a:cs typeface="Times New Roman" pitchFamily="18" charset="0"/>
              </a:rPr>
              <a:t>SYNTAX:</a:t>
            </a:r>
            <a:endParaRPr lang="en-US" sz="2000" dirty="0" smtClean="0">
              <a:solidFill>
                <a:schemeClr val="accent3">
                  <a:lumMod val="50000"/>
                </a:schemeClr>
              </a:solidFill>
              <a:latin typeface="Berlin Sans FB" panose="020E0602020502020306" pitchFamily="34" charset="0"/>
              <a:cs typeface="Times New Roman" pitchFamily="18" charset="0"/>
            </a:endParaRPr>
          </a:p>
          <a:p>
            <a:pPr>
              <a:buNone/>
            </a:pPr>
            <a:r>
              <a:rPr lang="en-US" sz="2000" dirty="0" smtClean="0">
                <a:solidFill>
                  <a:schemeClr val="accent3">
                    <a:lumMod val="50000"/>
                  </a:schemeClr>
                </a:solidFill>
                <a:latin typeface="Berlin Sans FB" panose="020E0602020502020306" pitchFamily="34" charset="0"/>
                <a:cs typeface="Times New Roman" pitchFamily="18" charset="0"/>
              </a:rPr>
              <a:t>void glutDisplayFunc(void (*func)(void));</a:t>
            </a:r>
          </a:p>
        </p:txBody>
      </p:sp>
    </p:spTree>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b="1" dirty="0" smtClean="0">
                <a:solidFill>
                  <a:schemeClr val="accent6"/>
                </a:solidFill>
                <a:latin typeface="Lucida Bright" panose="02040602050505020304" pitchFamily="18" charset="0"/>
                <a:cs typeface="Times New Roman" pitchFamily="18" charset="0"/>
              </a:rPr>
              <a:t>Main Function</a:t>
            </a:r>
            <a:endParaRPr lang="en-US" dirty="0">
              <a:solidFill>
                <a:schemeClr val="accent6"/>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340605" y="2133600"/>
            <a:ext cx="7060442" cy="3962400"/>
          </a:xfrm>
        </p:spPr>
        <p:txBody>
          <a:bodyPr>
            <a:noAutofit/>
          </a:bodyPr>
          <a:lstStyle/>
          <a:p>
            <a:pPr>
              <a:buNone/>
            </a:pPr>
            <a:r>
              <a:rPr lang="en-US" sz="2000" b="1" dirty="0" smtClean="0">
                <a:latin typeface="Berlin Sans FB" panose="020E0602020502020306" pitchFamily="34" charset="0"/>
                <a:cs typeface="Times New Roman" pitchFamily="18" charset="0"/>
              </a:rPr>
              <a:t>glutInit Function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glutInit is used to initialize the GLUT library.</a:t>
            </a:r>
          </a:p>
          <a:p>
            <a:pPr>
              <a:buNone/>
            </a:pPr>
            <a:r>
              <a:rPr lang="en-US" sz="2000" dirty="0" smtClean="0">
                <a:latin typeface="Berlin Sans FB" panose="020E0602020502020306" pitchFamily="34" charset="0"/>
                <a:cs typeface="Times New Roman" pitchFamily="18" charset="0"/>
              </a:rPr>
              <a:t> SYNTAX:</a:t>
            </a:r>
          </a:p>
          <a:p>
            <a:pPr>
              <a:buNone/>
            </a:pPr>
            <a:r>
              <a:rPr lang="en-US" sz="2000" dirty="0" smtClean="0">
                <a:latin typeface="Berlin Sans FB" panose="020E0602020502020306" pitchFamily="34" charset="0"/>
                <a:cs typeface="Times New Roman" pitchFamily="18" charset="0"/>
              </a:rPr>
              <a:t>glutInit(int *argcp, char **argv);</a:t>
            </a:r>
          </a:p>
          <a:p>
            <a:pPr>
              <a:buNone/>
            </a:pPr>
            <a:r>
              <a:rPr lang="en-US" sz="2000" b="1" dirty="0" smtClean="0">
                <a:latin typeface="Berlin Sans FB" panose="020E0602020502020306" pitchFamily="34" charset="0"/>
                <a:cs typeface="Times New Roman" pitchFamily="18" charset="0"/>
              </a:rPr>
              <a:t>glutInitDisplayMode Function</a:t>
            </a:r>
            <a:endParaRPr lang="en-US" sz="2000" dirty="0" smtClean="0">
              <a:latin typeface="Berlin Sans FB" panose="020E0602020502020306" pitchFamily="34" charset="0"/>
              <a:cs typeface="Times New Roman" pitchFamily="18" charset="0"/>
            </a:endParaRPr>
          </a:p>
          <a:p>
            <a:pPr>
              <a:buNone/>
            </a:pPr>
            <a:r>
              <a:rPr lang="en-US" sz="2000" dirty="0" smtClean="0">
                <a:latin typeface="Berlin Sans FB" panose="020E0602020502020306" pitchFamily="34" charset="0"/>
                <a:cs typeface="Times New Roman" pitchFamily="18" charset="0"/>
              </a:rPr>
              <a:t>glutInitDisplayMode sets the initial display mode. </a:t>
            </a:r>
          </a:p>
          <a:p>
            <a:pPr>
              <a:buNone/>
            </a:pPr>
            <a:r>
              <a:rPr lang="en-US" sz="2000" dirty="0" smtClean="0">
                <a:latin typeface="Berlin Sans FB" panose="020E0602020502020306" pitchFamily="34" charset="0"/>
                <a:cs typeface="Times New Roman" pitchFamily="18" charset="0"/>
              </a:rPr>
              <a:t>SYNTAX:</a:t>
            </a:r>
          </a:p>
          <a:p>
            <a:pPr>
              <a:buNone/>
            </a:pPr>
            <a:r>
              <a:rPr lang="en-US" sz="2000" dirty="0" smtClean="0">
                <a:latin typeface="Berlin Sans FB" panose="020E0602020502020306" pitchFamily="34" charset="0"/>
                <a:cs typeface="Times New Roman" pitchFamily="18" charset="0"/>
              </a:rPr>
              <a:t>void glutInitDisplayMode(unsigned int mode);</a:t>
            </a:r>
          </a:p>
          <a:p>
            <a:pPr>
              <a:buNone/>
            </a:pPr>
            <a:r>
              <a:rPr lang="en-US" sz="2000" b="1" dirty="0" smtClean="0">
                <a:latin typeface="Berlin Sans FB" panose="020E0602020502020306" pitchFamily="34" charset="0"/>
                <a:cs typeface="Times New Roman" pitchFamily="18" charset="0"/>
              </a:rPr>
              <a:t>glutMainLoop Function</a:t>
            </a:r>
          </a:p>
          <a:p>
            <a:pPr>
              <a:buNone/>
            </a:pPr>
            <a:r>
              <a:rPr lang="en-US" sz="2000" dirty="0" smtClean="0">
                <a:latin typeface="Berlin Sans FB" panose="020E0602020502020306" pitchFamily="34" charset="0"/>
                <a:cs typeface="Times New Roman" pitchFamily="18" charset="0"/>
              </a:rPr>
              <a:t>glutMainLoop enters the GLUT event processing loop.</a:t>
            </a:r>
          </a:p>
          <a:p>
            <a:pPr>
              <a:buNone/>
            </a:pPr>
            <a:r>
              <a:rPr lang="en-US" sz="2000" u="sng" dirty="0" smtClean="0">
                <a:latin typeface="Berlin Sans FB" panose="020E0602020502020306" pitchFamily="34" charset="0"/>
                <a:cs typeface="Times New Roman" pitchFamily="18" charset="0"/>
              </a:rPr>
              <a:t>SYNTAX</a:t>
            </a:r>
            <a:r>
              <a:rPr lang="en-US" sz="2000" dirty="0" smtClean="0">
                <a:latin typeface="Berlin Sans FB" panose="020E0602020502020306" pitchFamily="34" charset="0"/>
                <a:cs typeface="Times New Roman" pitchFamily="18" charset="0"/>
              </a:rPr>
              <a:t>:</a:t>
            </a:r>
          </a:p>
          <a:p>
            <a:pPr>
              <a:buNone/>
            </a:pPr>
            <a:r>
              <a:rPr lang="en-US" sz="2000" dirty="0" smtClean="0">
                <a:latin typeface="Berlin Sans FB" panose="020E0602020502020306" pitchFamily="34" charset="0"/>
                <a:cs typeface="Times New Roman" pitchFamily="18" charset="0"/>
              </a:rPr>
              <a:t>void glutMainLoop(void);</a:t>
            </a:r>
          </a:p>
          <a:p>
            <a:pPr>
              <a:buNone/>
            </a:pPr>
            <a:r>
              <a:rPr lang="en-US" sz="2000" dirty="0" smtClean="0">
                <a:latin typeface="Berlin Sans FB" panose="020E0602020502020306" pitchFamily="34" charset="0"/>
                <a:cs typeface="Times New Roman" pitchFamily="18" charset="0"/>
              </a:rPr>
              <a:t/>
            </a:r>
            <a:br>
              <a:rPr lang="en-US" sz="2000" dirty="0" smtClean="0">
                <a:latin typeface="Berlin Sans FB" panose="020E0602020502020306" pitchFamily="34" charset="0"/>
                <a:cs typeface="Times New Roman" pitchFamily="18" charset="0"/>
              </a:rPr>
            </a:br>
            <a:endParaRPr lang="en-US" sz="2000" dirty="0">
              <a:latin typeface="Berlin Sans FB" panose="020E0602020502020306" pitchFamily="34"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1143000"/>
          </a:xfrm>
        </p:spPr>
        <p:txBody>
          <a:bodyPr>
            <a:normAutofit/>
          </a:bodyPr>
          <a:lstStyle/>
          <a:p>
            <a:r>
              <a:rPr lang="en-US" b="1" dirty="0" smtClean="0">
                <a:solidFill>
                  <a:schemeClr val="accent3">
                    <a:lumMod val="50000"/>
                  </a:schemeClr>
                </a:solidFill>
                <a:latin typeface="Lucida Bright" panose="02040602050505020304" pitchFamily="18" charset="0"/>
              </a:rPr>
              <a:t>Screen shots </a:t>
            </a:r>
            <a:endParaRPr lang="en-US" b="1" dirty="0">
              <a:solidFill>
                <a:schemeClr val="accent3">
                  <a:lumMod val="50000"/>
                </a:schemeClr>
              </a:solidFill>
              <a:latin typeface="Lucida Bright" panose="02040602050505020304" pitchFamily="18" charset="0"/>
            </a:endParaRPr>
          </a:p>
        </p:txBody>
      </p:sp>
    </p:spTree>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10400168"/>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000" dirty="0" smtClean="0">
                <a:solidFill>
                  <a:srgbClr val="FF0000"/>
                </a:solidFill>
                <a:latin typeface="Times New Roman" pitchFamily="18" charset="0"/>
                <a:cs typeface="Times New Roman" pitchFamily="18" charset="0"/>
              </a:rPr>
              <a:t/>
            </a:r>
            <a:br>
              <a:rPr lang="en-US" sz="4000" dirty="0" smtClean="0">
                <a:solidFill>
                  <a:srgbClr val="FF0000"/>
                </a:solidFill>
                <a:latin typeface="Times New Roman" pitchFamily="18" charset="0"/>
                <a:cs typeface="Times New Roman" pitchFamily="18" charset="0"/>
              </a:rPr>
            </a:br>
            <a:r>
              <a:rPr lang="en-US" b="1" dirty="0" smtClean="0">
                <a:solidFill>
                  <a:schemeClr val="accent6"/>
                </a:solidFill>
                <a:latin typeface="Lucida Bright" panose="02040602050505020304" pitchFamily="18" charset="0"/>
                <a:cs typeface="Times New Roman" pitchFamily="18" charset="0"/>
              </a:rPr>
              <a:t>Bibliography</a:t>
            </a:r>
            <a:endParaRPr lang="en-US" dirty="0">
              <a:solidFill>
                <a:schemeClr val="accent6"/>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457200" y="2438400"/>
            <a:ext cx="8229600" cy="4389120"/>
          </a:xfrm>
        </p:spPr>
        <p:txBody>
          <a:bodyPr>
            <a:normAutofit/>
          </a:bodyPr>
          <a:lstStyle/>
          <a:p>
            <a:pPr>
              <a:buNone/>
            </a:pPr>
            <a:r>
              <a:rPr lang="en-US" sz="2400" dirty="0" smtClean="0">
                <a:latin typeface="Times New Roman" pitchFamily="18" charset="0"/>
                <a:cs typeface="Times New Roman" pitchFamily="18" charset="0"/>
              </a:rPr>
              <a:t>1) </a:t>
            </a:r>
            <a:r>
              <a:rPr lang="en-US" sz="2400" dirty="0" smtClean="0">
                <a:latin typeface="Berlin Sans FB" panose="020E0602020502020306" pitchFamily="34" charset="0"/>
                <a:cs typeface="Times New Roman" pitchFamily="18" charset="0"/>
              </a:rPr>
              <a:t>OpenGL Programming Guide (Addison-Wesley Publishing Company)</a:t>
            </a:r>
          </a:p>
          <a:p>
            <a:pPr>
              <a:buNone/>
            </a:pPr>
            <a:r>
              <a:rPr lang="en-US" sz="2400" dirty="0" smtClean="0">
                <a:latin typeface="Berlin Sans FB" panose="020E0602020502020306" pitchFamily="34" charset="0"/>
                <a:cs typeface="Times New Roman" pitchFamily="18" charset="0"/>
              </a:rPr>
              <a:t>2) The OpenGL Utility Toolkit (GLUT)Programming Interface </a:t>
            </a:r>
          </a:p>
          <a:p>
            <a:pPr>
              <a:buNone/>
            </a:pPr>
            <a:r>
              <a:rPr lang="en-US" sz="2400" dirty="0" smtClean="0">
                <a:latin typeface="Berlin Sans FB" panose="020E0602020502020306" pitchFamily="34" charset="0"/>
                <a:cs typeface="Times New Roman" pitchFamily="18" charset="0"/>
              </a:rPr>
              <a:t>-API Version 3   BY MARK J. KILGARD</a:t>
            </a:r>
          </a:p>
          <a:p>
            <a:pPr>
              <a:buNone/>
            </a:pPr>
            <a:r>
              <a:rPr lang="en-US" sz="2400" dirty="0" smtClean="0">
                <a:latin typeface="Berlin Sans FB" panose="020E0602020502020306" pitchFamily="34" charset="0"/>
                <a:cs typeface="Times New Roman" pitchFamily="18" charset="0"/>
              </a:rPr>
              <a:t>3)  Interactive computer graphics</a:t>
            </a:r>
          </a:p>
          <a:p>
            <a:pPr>
              <a:buNone/>
            </a:pPr>
            <a:r>
              <a:rPr lang="en-US" sz="2400" dirty="0" smtClean="0">
                <a:latin typeface="Berlin Sans FB" panose="020E0602020502020306" pitchFamily="34" charset="0"/>
                <a:cs typeface="Times New Roman" pitchFamily="18" charset="0"/>
              </a:rPr>
              <a:t>-A top down approach by using Open GL by EDWARD ANGEL</a:t>
            </a:r>
            <a:endParaRPr lang="en-US" sz="2400" dirty="0">
              <a:latin typeface="Berlin Sans FB" panose="020E0602020502020306" pitchFamily="34"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lstStyle/>
          <a:p>
            <a:r>
              <a:rPr lang="en-US" b="1" dirty="0" smtClean="0">
                <a:ln w="22225">
                  <a:solidFill>
                    <a:schemeClr val="accent2"/>
                  </a:solidFill>
                  <a:prstDash val="solid"/>
                </a:ln>
                <a:solidFill>
                  <a:schemeClr val="accent6"/>
                </a:solidFill>
                <a:latin typeface="Lucida Bright" panose="02040602050505020304" pitchFamily="18" charset="0"/>
                <a:cs typeface="Times New Roman" pitchFamily="18" charset="0"/>
              </a:rPr>
              <a:t>Objectives</a:t>
            </a:r>
            <a:endParaRPr lang="en-US" b="1" dirty="0">
              <a:solidFill>
                <a:schemeClr val="accent6"/>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152400" y="1981200"/>
            <a:ext cx="8229600" cy="4389120"/>
          </a:xfrm>
        </p:spPr>
        <p:txBody>
          <a:bodyPr/>
          <a:lstStyle/>
          <a:p>
            <a:pPr>
              <a:buFont typeface="Wingdings" panose="05000000000000000000" pitchFamily="2" charset="2"/>
              <a:buChar char="§"/>
            </a:pPr>
            <a:r>
              <a:rPr lang="en-US" sz="2600" dirty="0" smtClean="0">
                <a:latin typeface="Berlin Sans FB" panose="020E0602020502020306" pitchFamily="34" charset="0"/>
                <a:cs typeface="Times New Roman" pitchFamily="18" charset="0"/>
              </a:rPr>
              <a:t>Abstract </a:t>
            </a:r>
          </a:p>
          <a:p>
            <a:pPr>
              <a:buFont typeface="Wingdings" panose="05000000000000000000" pitchFamily="2" charset="2"/>
              <a:buChar char="§"/>
            </a:pPr>
            <a:r>
              <a:rPr lang="en-US" sz="2600" dirty="0" smtClean="0">
                <a:latin typeface="Berlin Sans FB" panose="020E0602020502020306" pitchFamily="34" charset="0"/>
              </a:rPr>
              <a:t>Introduction</a:t>
            </a:r>
          </a:p>
          <a:p>
            <a:pPr>
              <a:buFont typeface="Wingdings" panose="05000000000000000000" pitchFamily="2" charset="2"/>
              <a:buChar char="§"/>
            </a:pPr>
            <a:r>
              <a:rPr lang="en-US" sz="2600" dirty="0" smtClean="0">
                <a:latin typeface="Berlin Sans FB" panose="020E0602020502020306" pitchFamily="34" charset="0"/>
              </a:rPr>
              <a:t>Requirements &amp; Specifications</a:t>
            </a:r>
          </a:p>
          <a:p>
            <a:pPr>
              <a:buFont typeface="Wingdings" panose="05000000000000000000" pitchFamily="2" charset="2"/>
              <a:buChar char="§"/>
            </a:pPr>
            <a:r>
              <a:rPr lang="en-US" sz="2600" dirty="0" smtClean="0">
                <a:latin typeface="Berlin Sans FB" panose="020E0602020502020306" pitchFamily="34" charset="0"/>
              </a:rPr>
              <a:t>Design</a:t>
            </a:r>
          </a:p>
          <a:p>
            <a:pPr>
              <a:buFont typeface="Wingdings" panose="05000000000000000000" pitchFamily="2" charset="2"/>
              <a:buChar char="§"/>
            </a:pPr>
            <a:r>
              <a:rPr lang="en-US" sz="2600" dirty="0" smtClean="0">
                <a:latin typeface="Berlin Sans FB" panose="020E0602020502020306" pitchFamily="34" charset="0"/>
              </a:rPr>
              <a:t>Implementation</a:t>
            </a:r>
          </a:p>
          <a:p>
            <a:pPr>
              <a:buFont typeface="Wingdings" panose="05000000000000000000" pitchFamily="2" charset="2"/>
              <a:buChar char="§"/>
            </a:pPr>
            <a:r>
              <a:rPr lang="en-US" sz="2600" dirty="0" smtClean="0">
                <a:latin typeface="Berlin Sans FB" panose="020E0602020502020306" pitchFamily="34" charset="0"/>
              </a:rPr>
              <a:t>Snapshots</a:t>
            </a:r>
          </a:p>
          <a:p>
            <a:pPr>
              <a:buFont typeface="Wingdings" panose="05000000000000000000" pitchFamily="2" charset="2"/>
              <a:buChar char="§"/>
            </a:pPr>
            <a:r>
              <a:rPr lang="en-US" sz="2600" dirty="0" smtClean="0">
                <a:latin typeface="Berlin Sans FB" panose="020E0602020502020306" pitchFamily="34" charset="0"/>
                <a:cs typeface="Times New Roman" pitchFamily="18" charset="0"/>
              </a:rPr>
              <a:t>Bibliography</a:t>
            </a:r>
          </a:p>
          <a:p>
            <a:pPr>
              <a:buFont typeface="Wingdings" panose="05000000000000000000" pitchFamily="2" charset="2"/>
              <a:buChar char="§"/>
            </a:pPr>
            <a:r>
              <a:rPr lang="en-US" sz="2600" dirty="0" smtClean="0">
                <a:latin typeface="Berlin Sans FB" panose="020E0602020502020306" pitchFamily="34" charset="0"/>
              </a:rPr>
              <a:t>Conclusion</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b="1" dirty="0" smtClean="0">
                <a:solidFill>
                  <a:srgbClr val="FF0000"/>
                </a:solidFill>
                <a:latin typeface="Lucida Bright" panose="02040602050505020304" pitchFamily="18" charset="0"/>
                <a:cs typeface="Times New Roman" pitchFamily="18" charset="0"/>
              </a:rPr>
              <a:t>Conclusion</a:t>
            </a:r>
            <a:r>
              <a:rPr lang="en-US" b="1" dirty="0" smtClean="0">
                <a:latin typeface="Lucida Bright" panose="02040602050505020304" pitchFamily="18" charset="0"/>
                <a:cs typeface="Times New Roman" pitchFamily="18" charset="0"/>
              </a:rPr>
              <a:t> </a:t>
            </a:r>
            <a:endParaRPr lang="en-US" b="1" dirty="0">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457200" y="2087880"/>
            <a:ext cx="8229600" cy="4389120"/>
          </a:xfrm>
        </p:spPr>
        <p:txBody>
          <a:bodyPr>
            <a:normAutofit/>
          </a:bodyPr>
          <a:lstStyle/>
          <a:p>
            <a:pPr algn="just">
              <a:buFont typeface="Wingdings" pitchFamily="2" charset="2"/>
              <a:buChar char="Ø"/>
            </a:pPr>
            <a:r>
              <a:rPr lang="en-US" sz="2600" dirty="0" smtClean="0">
                <a:latin typeface="Berlin Sans FB" pitchFamily="34" charset="0"/>
              </a:rPr>
              <a:t>We </a:t>
            </a:r>
            <a:r>
              <a:rPr lang="en-US" sz="2600" dirty="0" smtClean="0">
                <a:latin typeface="Berlin Sans FB" pitchFamily="34" charset="0"/>
              </a:rPr>
              <a:t>have attempted to design and implement the </a:t>
            </a:r>
            <a:r>
              <a:rPr lang="en-US" sz="2600" b="1" dirty="0" smtClean="0">
                <a:latin typeface="Berlin Sans FB" pitchFamily="34" charset="0"/>
              </a:rPr>
              <a:t>MECHANICAL GEAR </a:t>
            </a:r>
            <a:r>
              <a:rPr lang="en-US" sz="2600" dirty="0" smtClean="0">
                <a:latin typeface="Berlin Sans FB" pitchFamily="34" charset="0"/>
              </a:rPr>
              <a:t>using Turbo C </a:t>
            </a:r>
            <a:r>
              <a:rPr lang="en-US" sz="2600" dirty="0" err="1" smtClean="0">
                <a:latin typeface="Berlin Sans FB" pitchFamily="34" charset="0"/>
              </a:rPr>
              <a:t>Devcpp</a:t>
            </a:r>
            <a:r>
              <a:rPr lang="en-US" sz="2600" dirty="0" smtClean="0">
                <a:latin typeface="Berlin Sans FB" pitchFamily="34" charset="0"/>
              </a:rPr>
              <a:t> 4.9.9.2 , Glut 3.7.6</a:t>
            </a:r>
            <a:r>
              <a:rPr lang="en-US" sz="2600" dirty="0" smtClean="0">
                <a:latin typeface="Berlin Sans FB" pitchFamily="34" charset="0"/>
              </a:rPr>
              <a:t>+</a:t>
            </a:r>
          </a:p>
          <a:p>
            <a:pPr algn="just">
              <a:buFont typeface="Wingdings" pitchFamily="2" charset="2"/>
              <a:buChar char="Ø"/>
            </a:pPr>
            <a:endParaRPr lang="en-US" sz="2600" dirty="0" smtClean="0">
              <a:latin typeface="Berlin Sans FB" pitchFamily="34" charset="0"/>
            </a:endParaRPr>
          </a:p>
          <a:p>
            <a:pPr algn="just">
              <a:buFont typeface="Wingdings" pitchFamily="2" charset="2"/>
              <a:buChar char="Ø"/>
            </a:pPr>
            <a:r>
              <a:rPr lang="en-US" sz="2600" dirty="0" smtClean="0">
                <a:latin typeface="Berlin Sans FB" pitchFamily="34" charset="0"/>
              </a:rPr>
              <a:t>The main aim of the project is to create a mechanical gear model on the platform using GL/</a:t>
            </a:r>
            <a:r>
              <a:rPr lang="en-US" sz="2600" dirty="0" err="1" smtClean="0">
                <a:latin typeface="Berlin Sans FB" pitchFamily="34" charset="0"/>
              </a:rPr>
              <a:t>glut.h</a:t>
            </a:r>
            <a:r>
              <a:rPr lang="en-US" sz="2600" dirty="0" smtClean="0">
                <a:latin typeface="Berlin Sans FB" pitchFamily="34" charset="0"/>
              </a:rPr>
              <a:t> </a:t>
            </a:r>
            <a:r>
              <a:rPr lang="en-US" sz="2600" dirty="0" smtClean="0">
                <a:latin typeface="Berlin Sans FB" pitchFamily="34" charset="0"/>
              </a:rPr>
              <a:t>library</a:t>
            </a:r>
          </a:p>
          <a:p>
            <a:pPr algn="just">
              <a:buFont typeface="Wingdings" pitchFamily="2" charset="2"/>
              <a:buChar char="Ø"/>
            </a:pPr>
            <a:endParaRPr lang="en-US" sz="2600" dirty="0" smtClean="0">
              <a:latin typeface="Berlin Sans FB" pitchFamily="34" charset="0"/>
            </a:endParaRPr>
          </a:p>
          <a:p>
            <a:pPr algn="just">
              <a:buFont typeface="Wingdings" pitchFamily="2" charset="2"/>
              <a:buChar char="Ø"/>
            </a:pPr>
            <a:r>
              <a:rPr lang="en-US" sz="2600" dirty="0" smtClean="0">
                <a:latin typeface="Berlin Sans FB" pitchFamily="34" charset="0"/>
              </a:rPr>
              <a:t>By the end of this project we have implemented basic transformation operations of OpenGL that is </a:t>
            </a:r>
            <a:r>
              <a:rPr lang="en-US" sz="2600" b="1" dirty="0" smtClean="0">
                <a:latin typeface="Berlin Sans FB" pitchFamily="34" charset="0"/>
              </a:rPr>
              <a:t>Translation</a:t>
            </a:r>
            <a:r>
              <a:rPr lang="en-US" sz="2600" dirty="0" smtClean="0">
                <a:latin typeface="Berlin Sans FB" pitchFamily="34" charset="0"/>
              </a:rPr>
              <a:t> and </a:t>
            </a:r>
            <a:r>
              <a:rPr lang="en-US" sz="2600" b="1" dirty="0" smtClean="0">
                <a:latin typeface="Berlin Sans FB" pitchFamily="34" charset="0"/>
              </a:rPr>
              <a:t>Scaling</a:t>
            </a:r>
            <a:endParaRPr lang="en-US" sz="2600" dirty="0">
              <a:latin typeface="Berlin Sans FB" pitchFamily="34" charset="0"/>
            </a:endParaRPr>
          </a:p>
        </p:txBody>
      </p:sp>
    </p:spTree>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2533471"/>
            <a:ext cx="7391400" cy="646331"/>
          </a:xfrm>
          <a:prstGeom prst="rect">
            <a:avLst/>
          </a:prstGeom>
          <a:noFill/>
        </p:spPr>
        <p:txBody>
          <a:bodyPr wrap="square" lIns="91440" tIns="45720" rIns="91440" bIns="45720">
            <a:spAutoFit/>
          </a:bodyPr>
          <a:lstStyle/>
          <a:p>
            <a:pPr algn="ctr"/>
            <a:r>
              <a:rPr lang="en-US" sz="3600" b="1"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latin typeface="Berlin Sans FB" panose="020E0602020502020306" pitchFamily="34" charset="0"/>
                <a:cs typeface="Times New Roman" pitchFamily="18" charset="0"/>
              </a:rPr>
              <a:t>Thank</a:t>
            </a:r>
            <a:r>
              <a:rPr lang="en-US" sz="3600" b="1" cap="none" spc="0" dirty="0" smtClean="0">
                <a:ln w="17780" cmpd="sng">
                  <a:solidFill>
                    <a:srgbClr val="FFFFFF"/>
                  </a:solidFill>
                  <a:prstDash val="solid"/>
                  <a:miter lim="800000"/>
                </a:ln>
                <a:solidFill>
                  <a:schemeClr val="accent3">
                    <a:lumMod val="75000"/>
                  </a:schemeClr>
                </a:solidFill>
                <a:effectLst>
                  <a:outerShdw blurRad="50800" algn="tl" rotWithShape="0">
                    <a:srgbClr val="000000"/>
                  </a:outerShdw>
                </a:effectLst>
                <a:latin typeface="Berlin Sans FB" panose="020E0602020502020306" pitchFamily="34" charset="0"/>
                <a:cs typeface="Times New Roman" pitchFamily="18" charset="0"/>
              </a:rPr>
              <a:t>  </a:t>
            </a:r>
            <a:r>
              <a:rPr lang="en-US" sz="3600" b="1"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latin typeface="Berlin Sans FB" panose="020E0602020502020306" pitchFamily="34" charset="0"/>
                <a:cs typeface="Times New Roman" pitchFamily="18" charset="0"/>
              </a:rPr>
              <a:t>you </a:t>
            </a:r>
            <a:endParaRPr lang="en-US" sz="7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
        <p:nvSpPr>
          <p:cNvPr id="2" name="TextBox 1"/>
          <p:cNvSpPr txBox="1"/>
          <p:nvPr/>
        </p:nvSpPr>
        <p:spPr>
          <a:xfrm>
            <a:off x="2286000" y="6096000"/>
            <a:ext cx="6629400" cy="369332"/>
          </a:xfrm>
          <a:prstGeom prst="rect">
            <a:avLst/>
          </a:prstGeom>
          <a:noFill/>
        </p:spPr>
        <p:txBody>
          <a:bodyPr wrap="square" rtlCol="0">
            <a:spAutoFit/>
          </a:bodyPr>
          <a:lstStyle/>
          <a:p>
            <a:pPr algn="r"/>
            <a:r>
              <a:rPr lang="en-IN" dirty="0" smtClean="0"/>
              <a:t>-</a:t>
            </a:r>
            <a:r>
              <a:rPr lang="en-IN" b="1" dirty="0" smtClean="0">
                <a:solidFill>
                  <a:schemeClr val="accent3">
                    <a:lumMod val="75000"/>
                  </a:schemeClr>
                </a:solidFill>
                <a:latin typeface="Broadway" panose="04040905080B02020502" pitchFamily="82" charset="0"/>
              </a:rPr>
              <a:t>Plant a tree save planet</a:t>
            </a:r>
            <a:endParaRPr lang="en-IN" b="1" dirty="0">
              <a:solidFill>
                <a:schemeClr val="accent3">
                  <a:lumMod val="75000"/>
                </a:schemeClr>
              </a:solidFill>
              <a:latin typeface="Broadway" panose="04040905080B02020502" pitchFamily="82" charset="0"/>
            </a:endParaRPr>
          </a:p>
        </p:txBody>
      </p:sp>
    </p:spTree>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458115"/>
          </a:xfrm>
        </p:spPr>
        <p:txBody>
          <a:bodyPr>
            <a:noAutofit/>
          </a:bodyPr>
          <a:lstStyle/>
          <a:p>
            <a:r>
              <a:rPr lang="en-US" b="1" dirty="0" smtClean="0">
                <a:ln w="22225">
                  <a:solidFill>
                    <a:schemeClr val="accent2"/>
                  </a:solidFill>
                  <a:prstDash val="solid"/>
                </a:ln>
                <a:solidFill>
                  <a:schemeClr val="accent6"/>
                </a:solidFill>
                <a:latin typeface="Lucida Bright" panose="02040602050505020304" pitchFamily="18" charset="0"/>
                <a:cs typeface="Times New Roman" pitchFamily="18" charset="0"/>
              </a:rPr>
              <a:t>Abstract </a:t>
            </a:r>
            <a:endParaRPr lang="en-US" b="1" dirty="0">
              <a:ln w="22225">
                <a:solidFill>
                  <a:schemeClr val="accent2"/>
                </a:solidFill>
                <a:prstDash val="solid"/>
              </a:ln>
              <a:solidFill>
                <a:schemeClr val="accent6"/>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0" y="1857364"/>
            <a:ext cx="8839200" cy="4389120"/>
          </a:xfrm>
        </p:spPr>
        <p:txBody>
          <a:bodyPr>
            <a:normAutofit/>
          </a:bodyPr>
          <a:lstStyle/>
          <a:p>
            <a:pPr lvl="1" algn="just">
              <a:buFont typeface="Wingdings" pitchFamily="2" charset="2"/>
              <a:buChar char="Ø"/>
            </a:pPr>
            <a:r>
              <a:rPr lang="en-IN" sz="2600" dirty="0" smtClean="0">
                <a:latin typeface="Berlin Sans FB" pitchFamily="34" charset="0"/>
              </a:rPr>
              <a:t>The project Mechanical Gear is created to demonstrate OpenGL’s concepts</a:t>
            </a:r>
          </a:p>
          <a:p>
            <a:pPr lvl="1" algn="just">
              <a:buFont typeface="Wingdings" pitchFamily="2" charset="2"/>
              <a:buChar char="Ø"/>
            </a:pPr>
            <a:endParaRPr lang="en-US" sz="2600" dirty="0" smtClean="0">
              <a:latin typeface="Berlin Sans FB" pitchFamily="34" charset="0"/>
              <a:cs typeface="Times New Roman" pitchFamily="18" charset="0"/>
            </a:endParaRPr>
          </a:p>
          <a:p>
            <a:pPr lvl="1" algn="just">
              <a:buFont typeface="Wingdings" pitchFamily="2" charset="2"/>
              <a:buChar char="Ø"/>
            </a:pPr>
            <a:r>
              <a:rPr lang="en-IN" sz="2600" dirty="0" smtClean="0">
                <a:latin typeface="Berlin Sans FB" pitchFamily="34" charset="0"/>
              </a:rPr>
              <a:t>It encompasses some of the skills learnt in our OpenGL classes such </a:t>
            </a:r>
            <a:r>
              <a:rPr lang="en-IN" sz="2600" dirty="0" smtClean="0">
                <a:latin typeface="Berlin Sans FB" pitchFamily="34" charset="0"/>
              </a:rPr>
              <a:t>as </a:t>
            </a:r>
            <a:r>
              <a:rPr lang="en-IN" sz="2600" dirty="0" err="1" smtClean="0">
                <a:latin typeface="Berlin Sans FB" pitchFamily="34" charset="0"/>
              </a:rPr>
              <a:t>pushmatrix</a:t>
            </a:r>
            <a:r>
              <a:rPr lang="en-IN" sz="2600" dirty="0" smtClean="0">
                <a:latin typeface="Berlin Sans FB" pitchFamily="34" charset="0"/>
              </a:rPr>
              <a:t>(),translate() </a:t>
            </a:r>
            <a:r>
              <a:rPr lang="en-IN" sz="2600" dirty="0" smtClean="0">
                <a:latin typeface="Berlin Sans FB" pitchFamily="34" charset="0"/>
              </a:rPr>
              <a:t>, </a:t>
            </a:r>
            <a:r>
              <a:rPr lang="en-IN" sz="2600" dirty="0" err="1" smtClean="0">
                <a:latin typeface="Berlin Sans FB" pitchFamily="34" charset="0"/>
              </a:rPr>
              <a:t>popmatrix</a:t>
            </a:r>
            <a:r>
              <a:rPr lang="en-IN" sz="2600" dirty="0" smtClean="0">
                <a:latin typeface="Berlin Sans FB" pitchFamily="34" charset="0"/>
              </a:rPr>
              <a:t>(),timer function</a:t>
            </a:r>
          </a:p>
          <a:p>
            <a:pPr lvl="1" algn="just">
              <a:buFont typeface="Wingdings" pitchFamily="2" charset="2"/>
              <a:buChar char="Ø"/>
            </a:pPr>
            <a:endParaRPr lang="en-US" sz="2600" dirty="0" smtClean="0">
              <a:latin typeface="Berlin Sans FB" pitchFamily="34" charset="0"/>
              <a:cs typeface="Times New Roman" pitchFamily="18" charset="0"/>
            </a:endParaRPr>
          </a:p>
          <a:p>
            <a:pPr lvl="1" algn="just">
              <a:buFont typeface="Wingdings" pitchFamily="2" charset="2"/>
              <a:buChar char="Ø"/>
            </a:pPr>
            <a:r>
              <a:rPr lang="en-IN" sz="2600" dirty="0" smtClean="0">
                <a:latin typeface="Berlin Sans FB" pitchFamily="34" charset="0"/>
              </a:rPr>
              <a:t>This project is developed to give a view of an gear and allows the user to briefly analyze the motion and view of a gear</a:t>
            </a:r>
            <a:endParaRPr lang="en-US" sz="2600" dirty="0">
              <a:latin typeface="Berlin Sans FB" pitchFamily="34"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458115"/>
          </a:xfrm>
        </p:spPr>
        <p:txBody>
          <a:bodyPr>
            <a:normAutofit fontScale="90000"/>
          </a:bodyPr>
          <a:lstStyle/>
          <a:p>
            <a:r>
              <a:rPr lang="en-US" sz="4000" b="1" dirty="0" smtClean="0">
                <a:ln w="22225">
                  <a:solidFill>
                    <a:schemeClr val="accent2"/>
                  </a:solidFill>
                  <a:prstDash val="solid"/>
                </a:ln>
                <a:solidFill>
                  <a:schemeClr val="accent6"/>
                </a:solidFill>
                <a:latin typeface="Lucida Bright" panose="02040602050505020304" pitchFamily="18" charset="0"/>
              </a:rPr>
              <a:t>Introduction</a:t>
            </a:r>
            <a:r>
              <a:rPr lang="en-US" b="1" dirty="0" smtClean="0">
                <a:ln w="22225">
                  <a:solidFill>
                    <a:schemeClr val="accent2"/>
                  </a:solidFill>
                  <a:prstDash val="solid"/>
                </a:ln>
                <a:solidFill>
                  <a:schemeClr val="accent2">
                    <a:lumMod val="40000"/>
                    <a:lumOff val="60000"/>
                  </a:schemeClr>
                </a:solidFill>
              </a:rPr>
              <a:t> </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457200" y="2392680"/>
            <a:ext cx="8229600" cy="4389120"/>
          </a:xfrm>
        </p:spPr>
        <p:txBody>
          <a:bodyPr>
            <a:normAutofit fontScale="92500" lnSpcReduction="20000"/>
          </a:bodyPr>
          <a:lstStyle/>
          <a:p>
            <a:pPr algn="just">
              <a:buFont typeface="Wingdings" panose="05000000000000000000" pitchFamily="2" charset="2"/>
              <a:buChar char="Ø"/>
            </a:pPr>
            <a:r>
              <a:rPr lang="en-US" dirty="0" smtClean="0">
                <a:latin typeface="Berlin Sans FB" panose="020E0602020502020306" pitchFamily="34" charset="0"/>
              </a:rPr>
              <a:t>Computers have become a powerful medium for the rapid and economical production of pictures. 		</a:t>
            </a:r>
          </a:p>
          <a:p>
            <a:pPr algn="just">
              <a:buFont typeface="Wingdings" panose="05000000000000000000" pitchFamily="2" charset="2"/>
              <a:buChar char="Ø"/>
            </a:pPr>
            <a:r>
              <a:rPr lang="en-US" dirty="0" smtClean="0">
                <a:latin typeface="Berlin Sans FB" panose="020E0602020502020306" pitchFamily="34" charset="0"/>
              </a:rPr>
              <a:t>Graphics provide a so natural means of communicating with the computer that they have become widespread.</a:t>
            </a:r>
          </a:p>
          <a:p>
            <a:pPr algn="just">
              <a:buFont typeface="Wingdings" panose="05000000000000000000" pitchFamily="2" charset="2"/>
              <a:buChar char="Ø"/>
            </a:pPr>
            <a:r>
              <a:rPr lang="en-US" dirty="0" smtClean="0">
                <a:latin typeface="Berlin Sans FB" panose="020E0602020502020306" pitchFamily="34" charset="0"/>
              </a:rPr>
              <a:t>Interactive graphics is the most important means of producing pictures since the invention of photography and television .</a:t>
            </a:r>
          </a:p>
          <a:p>
            <a:pPr algn="just">
              <a:buFont typeface="Wingdings" panose="05000000000000000000" pitchFamily="2" charset="2"/>
              <a:buChar char="Ø"/>
            </a:pPr>
            <a:r>
              <a:rPr lang="en-US" dirty="0" smtClean="0">
                <a:latin typeface="Berlin Sans FB" panose="020E0602020502020306" pitchFamily="34" charset="0"/>
              </a:rPr>
              <a:t>There are five major elements in system: input devices, processor, memory, frame buffer, output devices.</a:t>
            </a:r>
          </a:p>
          <a:p>
            <a:pPr marL="0" indent="0">
              <a:buNone/>
            </a:pPr>
            <a:r>
              <a:rPr lang="en-US" dirty="0" smtClean="0"/>
              <a:t/>
            </a:r>
            <a:br>
              <a:rPr lang="en-US" dirty="0" smtClean="0"/>
            </a:br>
            <a:endParaRPr lang="en-US" dirty="0"/>
          </a:p>
        </p:txBody>
      </p:sp>
    </p:spTree>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2286000"/>
            <a:ext cx="8077199" cy="4648200"/>
          </a:xfrm>
          <a:prstGeom prst="rect">
            <a:avLst/>
          </a:prstGeom>
          <a:ln>
            <a:noFill/>
          </a:ln>
          <a:effectLst>
            <a:softEdge rad="112500"/>
          </a:effectLst>
        </p:spPr>
      </p:pic>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229600" cy="4389120"/>
          </a:xfrm>
        </p:spPr>
        <p:txBody>
          <a:bodyPr>
            <a:noAutofit/>
          </a:bodyPr>
          <a:lstStyle/>
          <a:p>
            <a:pPr algn="just">
              <a:buNone/>
            </a:pPr>
            <a:r>
              <a:rPr lang="en-US" sz="1900" b="1" dirty="0" smtClean="0">
                <a:latin typeface="Times New Roman" pitchFamily="18" charset="0"/>
                <a:cs typeface="Times New Roman" pitchFamily="18" charset="0"/>
              </a:rPr>
              <a:t>		</a:t>
            </a:r>
            <a:r>
              <a:rPr lang="en-US" sz="1900" b="1" dirty="0" smtClean="0">
                <a:latin typeface="Berlin Sans FB" panose="020E0602020502020306" pitchFamily="34" charset="0"/>
                <a:cs typeface="Times New Roman" pitchFamily="18" charset="0"/>
              </a:rPr>
              <a:t>OpenGL </a:t>
            </a:r>
            <a:r>
              <a:rPr lang="en-US" sz="1900" dirty="0" smtClean="0">
                <a:latin typeface="Berlin Sans FB" panose="020E0602020502020306" pitchFamily="34" charset="0"/>
                <a:cs typeface="Times New Roman" pitchFamily="18" charset="0"/>
              </a:rPr>
              <a:t>is the premier environment for developing portable, interactive 2D and 3D graphics applications. Since its introduction in 1992, OpenGL has become the industry's most widely used and supported 2D and 3D graphics application programming interface (API), bringing thousands of applications to a wide variety of computer platforms.</a:t>
            </a:r>
          </a:p>
          <a:p>
            <a:pPr algn="just">
              <a:buNone/>
            </a:pPr>
            <a:endParaRPr lang="en-US" sz="1900" dirty="0" smtClean="0">
              <a:latin typeface="Berlin Sans FB" panose="020E0602020502020306" pitchFamily="34" charset="0"/>
              <a:cs typeface="Times New Roman" pitchFamily="18" charset="0"/>
            </a:endParaRPr>
          </a:p>
          <a:p>
            <a:pPr algn="just">
              <a:buNone/>
            </a:pPr>
            <a:r>
              <a:rPr lang="en-US" sz="1900" b="1" dirty="0" smtClean="0">
                <a:latin typeface="Berlin Sans FB" panose="020E0602020502020306" pitchFamily="34" charset="0"/>
                <a:cs typeface="Times New Roman" pitchFamily="18" charset="0"/>
              </a:rPr>
              <a:t>		OpenGL </a:t>
            </a:r>
            <a:r>
              <a:rPr lang="en-US" sz="1900" dirty="0" smtClean="0">
                <a:latin typeface="Berlin Sans FB" panose="020E0602020502020306" pitchFamily="34" charset="0"/>
                <a:cs typeface="Times New Roman" pitchFamily="18" charset="0"/>
              </a:rPr>
              <a:t>Available Everywhere: Supported on all UNIX® workstations, and shipped standard  with  every  Windows  95/98/2000/NT  and  MacOS  PC,  no  other  graphics  API operates on a wider range of hardware platforms and software environments.</a:t>
            </a:r>
          </a:p>
          <a:p>
            <a:pPr algn="just">
              <a:buNone/>
            </a:pPr>
            <a:endParaRPr lang="en-US" sz="1900" dirty="0" smtClean="0">
              <a:latin typeface="Berlin Sans FB" panose="020E0602020502020306" pitchFamily="34" charset="0"/>
              <a:cs typeface="Times New Roman" pitchFamily="18" charset="0"/>
            </a:endParaRPr>
          </a:p>
          <a:p>
            <a:pPr algn="just">
              <a:buNone/>
            </a:pPr>
            <a:r>
              <a:rPr lang="en-US" sz="1900" b="1" dirty="0" smtClean="0">
                <a:latin typeface="Berlin Sans FB" panose="020E0602020502020306" pitchFamily="34" charset="0"/>
                <a:cs typeface="Times New Roman" pitchFamily="18" charset="0"/>
              </a:rPr>
              <a:t>		OpenGL  </a:t>
            </a:r>
            <a:r>
              <a:rPr lang="en-US" sz="1900" dirty="0" smtClean="0">
                <a:latin typeface="Berlin Sans FB" panose="020E0602020502020306" pitchFamily="34" charset="0"/>
                <a:cs typeface="Times New Roman" pitchFamily="18" charset="0"/>
              </a:rPr>
              <a:t>runs  on  every  major  operating  system  including  Mac  OS,  OS/2,  UNIX, Windows 95/98, Windows 2000, Windows NT, Linux, Open Step, and BeOS; it also works with every major windowing system, including Win32, MacOS, Presentation Manager, and X-Window System. OpenGL is callable from Ada, C, C++, Fortran, Python, Perl and Java and offers complete independence from network protocols and topologies</a:t>
            </a:r>
            <a:r>
              <a:rPr lang="en-US" sz="1900" dirty="0" smtClean="0">
                <a:latin typeface="Times New Roman" pitchFamily="18" charset="0"/>
                <a:cs typeface="Times New Roman" pitchFamily="18" charset="0"/>
              </a:rPr>
              <a:t>.</a:t>
            </a:r>
          </a:p>
          <a:p>
            <a:pPr algn="just">
              <a:buNone/>
            </a:pPr>
            <a:endParaRPr lang="en-US" sz="1900" dirty="0" smtClean="0">
              <a:latin typeface="Times New Roman" pitchFamily="18" charset="0"/>
              <a:cs typeface="Times New Roman" pitchFamily="18" charset="0"/>
            </a:endParaRPr>
          </a:p>
          <a:p>
            <a:pPr algn="just">
              <a:buNone/>
            </a:pPr>
            <a:r>
              <a:rPr lang="en-US" sz="1900" dirty="0" smtClean="0">
                <a:latin typeface="Times New Roman" pitchFamily="18" charset="0"/>
                <a:cs typeface="Times New Roman" pitchFamily="18" charset="0"/>
              </a:rPr>
              <a:t> </a:t>
            </a:r>
          </a:p>
          <a:p>
            <a:pPr algn="just">
              <a:buNone/>
            </a:pPr>
            <a:endParaRPr lang="en-US" sz="1900" dirty="0">
              <a:latin typeface="Times New Roman" pitchFamily="18" charset="0"/>
              <a:cs typeface="Times New Roman" pitchFamily="18" charset="0"/>
            </a:endParaRPr>
          </a:p>
        </p:txBody>
      </p:sp>
      <p:sp>
        <p:nvSpPr>
          <p:cNvPr id="4" name="Rectangle 3"/>
          <p:cNvSpPr/>
          <p:nvPr/>
        </p:nvSpPr>
        <p:spPr>
          <a:xfrm>
            <a:off x="533400" y="228600"/>
            <a:ext cx="4314771" cy="646331"/>
          </a:xfrm>
          <a:prstGeom prst="rect">
            <a:avLst/>
          </a:prstGeom>
        </p:spPr>
        <p:txBody>
          <a:bodyPr wrap="none">
            <a:spAutoFit/>
          </a:bodyPr>
          <a:lstStyle/>
          <a:p>
            <a:r>
              <a:rPr lang="en-US" sz="2000" b="1" dirty="0">
                <a:ln w="22225">
                  <a:solidFill>
                    <a:schemeClr val="accent2"/>
                  </a:solidFill>
                  <a:prstDash val="solid"/>
                </a:ln>
                <a:solidFill>
                  <a:schemeClr val="accent2">
                    <a:lumMod val="40000"/>
                    <a:lumOff val="60000"/>
                  </a:schemeClr>
                </a:solidFill>
                <a:latin typeface="Times New Roman" pitchFamily="18" charset="0"/>
                <a:cs typeface="Times New Roman" pitchFamily="18" charset="0"/>
              </a:rPr>
              <a:t> </a:t>
            </a:r>
            <a:r>
              <a:rPr lang="en-US" sz="3600" b="1" dirty="0">
                <a:ln w="22225">
                  <a:solidFill>
                    <a:schemeClr val="accent2"/>
                  </a:solidFill>
                  <a:prstDash val="solid"/>
                </a:ln>
                <a:solidFill>
                  <a:schemeClr val="accent6"/>
                </a:solidFill>
                <a:latin typeface="Times New Roman" pitchFamily="18" charset="0"/>
                <a:cs typeface="Times New Roman" pitchFamily="18" charset="0"/>
              </a:rPr>
              <a:t>OpenGL Technology</a:t>
            </a:r>
            <a:endParaRPr lang="en-US" sz="3600" b="1" dirty="0">
              <a:solidFill>
                <a:schemeClr val="accent6"/>
              </a:solidFill>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04800" y="990600"/>
            <a:ext cx="8229599" cy="4910931"/>
          </a:xfrm>
          <a:prstGeom prst="rect">
            <a:avLst/>
          </a:prstGeom>
          <a:ln>
            <a:noFill/>
          </a:ln>
          <a:effectLst>
            <a:softEdge rad="112500"/>
          </a:effectLst>
        </p:spPr>
      </p:pic>
    </p:spTree>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b="1" dirty="0" smtClean="0">
                <a:ln w="22225">
                  <a:solidFill>
                    <a:schemeClr val="accent2"/>
                  </a:solidFill>
                  <a:prstDash val="solid"/>
                </a:ln>
                <a:solidFill>
                  <a:schemeClr val="accent2">
                    <a:lumMod val="40000"/>
                    <a:lumOff val="60000"/>
                  </a:schemeClr>
                </a:solidFill>
                <a:latin typeface="Times New Roman" pitchFamily="18" charset="0"/>
                <a:cs typeface="Times New Roman" pitchFamily="18" charset="0"/>
              </a:rPr>
              <a:t> </a:t>
            </a:r>
            <a:r>
              <a:rPr lang="en-US" dirty="0" smtClean="0">
                <a:ln w="22225">
                  <a:solidFill>
                    <a:schemeClr val="accent2"/>
                  </a:solidFill>
                  <a:prstDash val="solid"/>
                </a:ln>
                <a:solidFill>
                  <a:schemeClr val="accent6"/>
                </a:solidFill>
                <a:latin typeface="Lucida Bright" panose="02040602050505020304" pitchFamily="18" charset="0"/>
                <a:cs typeface="Times New Roman" pitchFamily="18" charset="0"/>
              </a:rPr>
              <a:t>Requirements and specifications</a:t>
            </a:r>
            <a:endParaRPr lang="en-US" dirty="0">
              <a:ln w="22225">
                <a:solidFill>
                  <a:schemeClr val="accent2"/>
                </a:solidFill>
                <a:prstDash val="solid"/>
              </a:ln>
              <a:solidFill>
                <a:schemeClr val="accent6"/>
              </a:solidFill>
              <a:latin typeface="Lucida Bright" panose="02040602050505020304" pitchFamily="18" charset="0"/>
              <a:cs typeface="Times New Roman" pitchFamily="18" charset="0"/>
            </a:endParaRPr>
          </a:p>
        </p:txBody>
      </p:sp>
      <p:sp>
        <p:nvSpPr>
          <p:cNvPr id="5" name="Content Placeholder 2"/>
          <p:cNvSpPr txBox="1">
            <a:spLocks/>
          </p:cNvSpPr>
          <p:nvPr/>
        </p:nvSpPr>
        <p:spPr>
          <a:xfrm>
            <a:off x="428596" y="1905000"/>
            <a:ext cx="8229600" cy="4953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rPr>
              <a:t>Scope of the </a:t>
            </a:r>
            <a:r>
              <a:rPr kumimoji="0" lang="en-US" sz="2600" b="1"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rPr>
              <a:t>project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solidFill>
                  <a:schemeClr val="accent3">
                    <a:lumMod val="75000"/>
                  </a:schemeClr>
                </a:solidFill>
                <a:latin typeface="Berlin Sans FB" panose="020E0602020502020306" pitchFamily="34" charset="0"/>
              </a:rPr>
              <a:t> </a:t>
            </a:r>
            <a:r>
              <a:rPr lang="en-US" sz="2600" b="1" dirty="0" smtClean="0">
                <a:solidFill>
                  <a:schemeClr val="accent3">
                    <a:lumMod val="75000"/>
                  </a:schemeClr>
                </a:solidFill>
                <a:latin typeface="Berlin Sans FB" panose="020E0602020502020306" pitchFamily="34" charset="0"/>
              </a:rPr>
              <a:t>                </a:t>
            </a:r>
            <a:r>
              <a:rPr lang="en-US" sz="2400" b="1" dirty="0" smtClean="0">
                <a:solidFill>
                  <a:schemeClr val="accent3">
                    <a:lumMod val="75000"/>
                  </a:schemeClr>
                </a:solidFill>
                <a:latin typeface="Berlin Sans FB" panose="020E0602020502020306" pitchFamily="34" charset="0"/>
              </a:rPr>
              <a:t> </a:t>
            </a:r>
            <a:r>
              <a:rPr lang="en-US" sz="2400" dirty="0" smtClean="0">
                <a:solidFill>
                  <a:schemeClr val="accent3">
                    <a:lumMod val="75000"/>
                  </a:schemeClr>
                </a:solidFill>
                <a:latin typeface="Berlin Sans FB" panose="020E0602020502020306" pitchFamily="34" charset="0"/>
              </a:rPr>
              <a:t>                   To design and create a view model of a mechanical gear using GL/</a:t>
            </a:r>
            <a:r>
              <a:rPr lang="en-US" sz="2400" dirty="0" err="1" smtClean="0">
                <a:solidFill>
                  <a:schemeClr val="accent3">
                    <a:lumMod val="75000"/>
                  </a:schemeClr>
                </a:solidFill>
                <a:latin typeface="Berlin Sans FB" panose="020E0602020502020306" pitchFamily="34" charset="0"/>
              </a:rPr>
              <a:t>glut.h</a:t>
            </a:r>
            <a:r>
              <a:rPr lang="en-US" sz="2400" dirty="0" smtClean="0">
                <a:solidFill>
                  <a:schemeClr val="accent3">
                    <a:lumMod val="75000"/>
                  </a:schemeClr>
                </a:solidFill>
                <a:latin typeface="Berlin Sans FB" panose="020E0602020502020306" pitchFamily="34" charset="0"/>
              </a:rPr>
              <a:t> library</a:t>
            </a:r>
            <a:endParaRPr kumimoji="0" lang="en-US" sz="2400"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rPr>
              <a:t>		</a:t>
            </a:r>
            <a:endParaRPr kumimoji="0" lang="en-US" sz="2600" b="1" i="0" u="heavy"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cs typeface="Times New Roman"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solidFill>
                  <a:schemeClr val="accent3">
                    <a:lumMod val="75000"/>
                  </a:schemeClr>
                </a:solidFill>
                <a:latin typeface="Berlin Sans FB" panose="020E0602020502020306" pitchFamily="34" charset="0"/>
                <a:cs typeface="Times New Roman" pitchFamily="18" charset="0"/>
              </a:rPr>
              <a:t> </a:t>
            </a:r>
            <a:r>
              <a:rPr kumimoji="0" lang="en-US" sz="2600" b="1"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cs typeface="Times New Roman" pitchFamily="18" charset="0"/>
              </a:rPr>
              <a:t>Definition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solidFill>
                  <a:schemeClr val="accent3">
                    <a:lumMod val="75000"/>
                  </a:schemeClr>
                </a:solidFill>
                <a:latin typeface="Berlin Sans FB" panose="020E0602020502020306" pitchFamily="34" charset="0"/>
                <a:cs typeface="Times New Roman" pitchFamily="18" charset="0"/>
              </a:rPr>
              <a:t> </a:t>
            </a:r>
            <a:r>
              <a:rPr lang="en-US" sz="2600" b="1" dirty="0" smtClean="0">
                <a:solidFill>
                  <a:schemeClr val="accent3">
                    <a:lumMod val="75000"/>
                  </a:schemeClr>
                </a:solidFill>
                <a:latin typeface="Berlin Sans FB" panose="020E0602020502020306" pitchFamily="34" charset="0"/>
                <a:cs typeface="Times New Roman" pitchFamily="18" charset="0"/>
              </a:rPr>
              <a:t>                 </a:t>
            </a:r>
            <a:r>
              <a:rPr lang="en-US" sz="2400" b="1" dirty="0" smtClean="0">
                <a:solidFill>
                  <a:schemeClr val="accent3">
                    <a:lumMod val="75000"/>
                  </a:schemeClr>
                </a:solidFill>
                <a:latin typeface="Berlin Sans FB" panose="020E0602020502020306" pitchFamily="34" charset="0"/>
                <a:cs typeface="Times New Roman" pitchFamily="18" charset="0"/>
              </a:rPr>
              <a:t>  </a:t>
            </a:r>
            <a:r>
              <a:rPr lang="en-US" sz="2400" dirty="0" smtClean="0">
                <a:solidFill>
                  <a:schemeClr val="accent3">
                    <a:lumMod val="75000"/>
                  </a:schemeClr>
                </a:solidFill>
                <a:latin typeface="Berlin Sans FB" panose="020E0602020502020306" pitchFamily="34" charset="0"/>
                <a:cs typeface="Times New Roman" pitchFamily="18" charset="0"/>
              </a:rPr>
              <a:t>A Mechanical gear is a rotating part machine having cut like teeth or cogs which mesh with another toothed part in order to transmit torque</a:t>
            </a:r>
            <a:endParaRPr kumimoji="0" lang="en-US" sz="2400" i="0" u="none" strike="noStrike" kern="1200" cap="none" spc="0" normalizeH="0" baseline="0" noProof="0" dirty="0" smtClean="0">
              <a:ln>
                <a:noFill/>
              </a:ln>
              <a:solidFill>
                <a:schemeClr val="accent3">
                  <a:lumMod val="75000"/>
                </a:schemeClr>
              </a:solidFill>
              <a:effectLst/>
              <a:uLnTx/>
              <a:uFillTx/>
              <a:latin typeface="Berlin Sans FB" panose="020E0602020502020306" pitchFamily="34" charset="0"/>
              <a:cs typeface="Times New Roman"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Berlin Sans FB" panose="020E0602020502020306" pitchFamily="34" charset="0"/>
                <a:cs typeface="Times New Roman" pitchFamily="18" charset="0"/>
              </a:rPr>
              <a:t> 		</a:t>
            </a:r>
            <a:endParaRPr kumimoji="0" lang="en-US" sz="2000" b="1" i="0" u="none" strike="noStrike" kern="1200" cap="none" spc="0" normalizeH="0" baseline="0" noProof="0" dirty="0">
              <a:ln>
                <a:noFill/>
              </a:ln>
              <a:solidFill>
                <a:schemeClr val="tx1"/>
              </a:solidFill>
              <a:effectLst/>
              <a:uLnTx/>
              <a:uFillTx/>
              <a:latin typeface="Berlin Sans FB" panose="020E0602020502020306" pitchFamily="34"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105400" cy="609600"/>
          </a:xfrm>
        </p:spPr>
        <p:txBody>
          <a:bodyPr>
            <a:normAutofit/>
          </a:bodyPr>
          <a:lstStyle/>
          <a:p>
            <a:r>
              <a:rPr lang="en-US" sz="3200" b="1" dirty="0" smtClean="0">
                <a:solidFill>
                  <a:schemeClr val="accent6"/>
                </a:solidFill>
                <a:latin typeface="Lucida Bright" panose="02040602050505020304" pitchFamily="18" charset="0"/>
                <a:cs typeface="Times New Roman" pitchFamily="18" charset="0"/>
              </a:rPr>
              <a:t>Specific Requirements </a:t>
            </a:r>
            <a:endParaRPr lang="en-US" sz="3200" b="1" dirty="0">
              <a:solidFill>
                <a:schemeClr val="accent6"/>
              </a:solidFill>
              <a:latin typeface="Lucida Bright" panose="02040602050505020304" pitchFamily="18" charset="0"/>
              <a:cs typeface="Times New Roman" pitchFamily="18" charset="0"/>
            </a:endParaRPr>
          </a:p>
        </p:txBody>
      </p:sp>
      <p:sp>
        <p:nvSpPr>
          <p:cNvPr id="3" name="Content Placeholder 2"/>
          <p:cNvSpPr>
            <a:spLocks noGrp="1"/>
          </p:cNvSpPr>
          <p:nvPr>
            <p:ph idx="1"/>
          </p:nvPr>
        </p:nvSpPr>
        <p:spPr>
          <a:xfrm>
            <a:off x="457200" y="1295400"/>
            <a:ext cx="8229600" cy="4389120"/>
          </a:xfrm>
        </p:spPr>
        <p:txBody>
          <a:bodyPr>
            <a:noAutofit/>
          </a:bodyPr>
          <a:lstStyle/>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a:p>
            <a:pPr>
              <a:buNone/>
            </a:pPr>
            <a:endParaRPr lang="en-US" sz="2000" b="1" dirty="0">
              <a:latin typeface="Times New Roman" pitchFamily="18" charset="0"/>
              <a:cs typeface="Times New Roman" pitchFamily="18" charset="0"/>
            </a:endParaRPr>
          </a:p>
          <a:p>
            <a:pPr>
              <a:buNone/>
            </a:pPr>
            <a:r>
              <a:rPr lang="en-US" sz="2600" b="1" dirty="0" smtClean="0">
                <a:latin typeface="Berlin Sans FB" panose="020E0602020502020306" pitchFamily="34" charset="0"/>
                <a:cs typeface="Times New Roman" pitchFamily="18" charset="0"/>
              </a:rPr>
              <a:t>User Requirement:</a:t>
            </a:r>
          </a:p>
          <a:p>
            <a:pPr>
              <a:buNone/>
            </a:pPr>
            <a:endParaRPr lang="en-US" sz="2600" b="1" dirty="0" smtClean="0">
              <a:latin typeface="Berlin Sans FB" panose="020E0602020502020306" pitchFamily="34" charset="0"/>
              <a:cs typeface="Times New Roman" pitchFamily="18" charset="0"/>
            </a:endParaRPr>
          </a:p>
          <a:p>
            <a:pPr>
              <a:buNone/>
            </a:pPr>
            <a:r>
              <a:rPr lang="en-US" sz="2600" b="1" dirty="0" smtClean="0">
                <a:latin typeface="Berlin Sans FB" panose="020E0602020502020306" pitchFamily="34" charset="0"/>
                <a:cs typeface="Times New Roman" pitchFamily="18" charset="0"/>
              </a:rPr>
              <a:t>Software Requirements:</a:t>
            </a:r>
            <a:endParaRPr lang="en-US" sz="2600" dirty="0" smtClean="0">
              <a:latin typeface="Berlin Sans FB" panose="020E0602020502020306" pitchFamily="34" charset="0"/>
              <a:cs typeface="Times New Roman" pitchFamily="18" charset="0"/>
            </a:endParaRPr>
          </a:p>
          <a:p>
            <a:pPr>
              <a:buFont typeface="Wingdings" panose="05000000000000000000" pitchFamily="2" charset="2"/>
              <a:buChar char="Ø"/>
            </a:pPr>
            <a:endParaRPr lang="en-US" sz="2600" dirty="0" smtClean="0">
              <a:latin typeface="Berlin Sans FB" panose="020E0602020502020306" pitchFamily="34" charset="0"/>
              <a:cs typeface="Times New Roman" pitchFamily="18" charset="0"/>
            </a:endParaRPr>
          </a:p>
          <a:p>
            <a:pPr>
              <a:buNone/>
            </a:pPr>
            <a:r>
              <a:rPr lang="en-US" sz="2600" dirty="0" smtClean="0">
                <a:latin typeface="Berlin Sans FB" panose="020E0602020502020306" pitchFamily="34" charset="0"/>
                <a:cs typeface="Times New Roman" pitchFamily="18" charset="0"/>
              </a:rPr>
              <a:t> </a:t>
            </a:r>
            <a:r>
              <a:rPr lang="en-US" sz="2600" b="1" dirty="0" smtClean="0">
                <a:latin typeface="Berlin Sans FB" panose="020E0602020502020306" pitchFamily="34" charset="0"/>
                <a:cs typeface="Times New Roman" pitchFamily="18" charset="0"/>
              </a:rPr>
              <a:t>Hardware Requirements</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297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2972</Template>
  <TotalTime>297</TotalTime>
  <Words>326</Words>
  <Application>Microsoft Office PowerPoint</Application>
  <PresentationFormat>On-screen Show (4:3)</PresentationFormat>
  <Paragraphs>143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2972</vt:lpstr>
      <vt:lpstr>MECHANICAL GEAR</vt:lpstr>
      <vt:lpstr>Objectives</vt:lpstr>
      <vt:lpstr>Abstract </vt:lpstr>
      <vt:lpstr>Introduction </vt:lpstr>
      <vt:lpstr>Slide 5</vt:lpstr>
      <vt:lpstr>Slide 6</vt:lpstr>
      <vt:lpstr>Slide 7</vt:lpstr>
      <vt:lpstr> Requirements and specifications</vt:lpstr>
      <vt:lpstr>Specific Requirements </vt:lpstr>
      <vt:lpstr>Design </vt:lpstr>
      <vt:lpstr>Slide 11</vt:lpstr>
      <vt:lpstr>Implementation </vt:lpstr>
      <vt:lpstr>Slide 13</vt:lpstr>
      <vt:lpstr>CALL BACK FUNCTIONS</vt:lpstr>
      <vt:lpstr>Main Function</vt:lpstr>
      <vt:lpstr>Screen shots </vt:lpstr>
      <vt:lpstr>Slide 17</vt:lpstr>
      <vt:lpstr>Slide 18</vt:lpstr>
      <vt:lpstr> Bibliography</vt:lpstr>
      <vt:lpstr>Conclusion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Aeroplane crash</dc:title>
  <dc:creator>DELL LAPPY</dc:creator>
  <cp:lastModifiedBy>pachu</cp:lastModifiedBy>
  <cp:revision>70</cp:revision>
  <dcterms:created xsi:type="dcterms:W3CDTF">2016-05-04T03:29:44Z</dcterms:created>
  <dcterms:modified xsi:type="dcterms:W3CDTF">2018-05-16T16:35:18Z</dcterms:modified>
</cp:coreProperties>
</file>