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E556-BE64-F7F2-AE96-D3C87BFE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9056A-430E-7399-24A6-36FE3611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4BA4-FEF6-ED8B-420F-2AF69EA7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2392A-0FAD-603B-C939-F85D14A5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B6C88-C1D5-94AD-5FAE-BE01ECF4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87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0012-BE86-8F73-B88A-5693BEFB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03E0D-4789-87D0-D2E6-A060E4A5B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0EE17-9CC0-7514-3D44-C8F1C5D2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A5DC-1340-B4A2-EF92-666213AE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095D-5AEA-FC11-A873-CF9D70D0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09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185E7-8D46-D68A-8A7E-E8E65F1C5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4847C-F517-E63E-F98F-09FC2CB19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1CFA-B2AC-925C-209F-74C39254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B86A6-64A7-2E13-E659-E51F23CE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D921-8612-B8ED-D863-EF437576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37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3F5B-2983-586C-FB6B-2BC51BC2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127E-C55F-E487-41DC-251CB75F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0508-72A9-16A0-52F7-0B0DAEF3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F579-3C50-6D64-8FD4-9B7F0CE8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D8B89-4249-A69F-EDBA-6A6D31FB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4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F16F-1AB0-7A98-2D44-CCC06EEA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51CC-CCE2-3371-7CDD-690F0C9FA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E596-EF4A-AAF2-7497-5E026FE4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DBF1-8001-4BB2-1535-A999003A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FAE7C-7489-C621-A96A-0DC12F3E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0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1DD0-293D-6C26-7007-87E3D2A0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8390-C323-86AE-5616-AADEB4C5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B06CA-8400-C738-B165-A998485DB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321B-F31E-03E8-76E2-D886D9A2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114EC-F226-8A37-415D-2C15A56E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B11CF-060A-4D3E-7922-D9843DBA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1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351C-D416-E6BC-0DDC-470D4C5B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26347-8F4A-A9F6-CB75-406665BC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E4DAE-9AE7-0B04-E317-B1BED83EC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87028-5AC0-5D64-90E1-37053EA67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94BAA-E06A-26B2-4B09-FC0C08A0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5ABDE-C37D-29EF-4155-E306E76D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34E77-F02D-DFA5-4774-1C72CC86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C0559-C670-32FC-D6DB-766F5A0A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3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DF55-FC68-0D73-BCCF-BECFFB9A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D416F-6AB4-A6F6-EE7E-CC3333A5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6ADE7-D41C-2977-01AC-67C6D795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24693-CBEB-0511-0F03-BBE18BA9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1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4BA4C-4718-8BE0-2E8B-3052F860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8FB13-B838-FDC3-45EA-8C6C220D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61E7-CAE9-6B84-62FC-E8552849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30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2F2C-2D3F-F111-E1F8-29A5A6C5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3355A-9C69-97F9-3888-2452A7C4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EF42E-C34F-2899-7226-3BD8E0F58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94299-AC4D-7053-1F93-844C3174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9C8C8-C72E-A424-0608-AF80D64F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104EE-ED30-2ED3-F4F1-B5B80D0D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7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0E91-B1E9-456F-16EA-06F5741F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26454-1ACA-57A0-2D95-A62DF416C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1BBE4-4A96-2F20-C308-3E7EA6F77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DA78-44D6-2879-9AB8-E951ECFD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D29E3-6710-11F2-241B-19426BA4B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0E85B-52C8-16AF-6743-D448BF16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6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A2C35-19AC-BA44-F678-B1F26082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FE4F4-DF09-03EC-F55B-94C2B8E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51E2-5338-B668-18EB-DCDAAF4BA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8467-2700-4B32-B20D-A207B5956F2D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511F-0CAD-16ED-336E-84459C811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F8D4-89DC-5AF2-CA46-658CE0AD3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4B2D5-0794-4F14-A54F-717A6A5C7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9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1A684-0D20-CADB-CCF1-FAD94BD9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2C813-CF51-A0B2-A348-0B96E900B237}"/>
              </a:ext>
            </a:extLst>
          </p:cNvPr>
          <p:cNvSpPr txBox="1"/>
          <p:nvPr/>
        </p:nvSpPr>
        <p:spPr>
          <a:xfrm>
            <a:off x="886120" y="537328"/>
            <a:ext cx="10388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Algerian" panose="04020705040A02060702" pitchFamily="82" charset="0"/>
              </a:rPr>
              <a:t>Mobile Phone Price Prediction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80822-B776-114C-43B3-66E336C559EE}"/>
              </a:ext>
            </a:extLst>
          </p:cNvPr>
          <p:cNvSpPr txBox="1"/>
          <p:nvPr/>
        </p:nvSpPr>
        <p:spPr>
          <a:xfrm>
            <a:off x="791852" y="1866507"/>
            <a:ext cx="10576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Black" panose="020B0A04020102020204" pitchFamily="34" charset="0"/>
              </a:rPr>
              <a:t>Problem Statement:- </a:t>
            </a:r>
          </a:p>
          <a:p>
            <a:endParaRPr lang="en-IN" sz="2400" dirty="0">
              <a:latin typeface="Arial Black" panose="020B0A04020102020204" pitchFamily="34" charset="0"/>
            </a:endParaRPr>
          </a:p>
          <a:p>
            <a:r>
              <a:rPr lang="en-IN" sz="2400" dirty="0">
                <a:latin typeface="Arial Black" panose="020B0A04020102020204" pitchFamily="34" charset="0"/>
              </a:rPr>
              <a:t>		</a:t>
            </a:r>
            <a:r>
              <a:rPr lang="en-IN" sz="2400" dirty="0"/>
              <a:t>Predicting the price of a mobile phone  based on features of mobile.</a:t>
            </a:r>
          </a:p>
          <a:p>
            <a:r>
              <a:rPr lang="en-US" sz="2400" dirty="0"/>
              <a:t>Build a system that can predict pricing for a mobile phone using data on available phones in the market. Predict if the mobile can be priced low/med/high/very high. Explore the data to understand the features and figure out an approach.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216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3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FCA167-C3EF-2ECC-F2DE-62665CC96900}"/>
              </a:ext>
            </a:extLst>
          </p:cNvPr>
          <p:cNvSpPr txBox="1"/>
          <p:nvPr/>
        </p:nvSpPr>
        <p:spPr>
          <a:xfrm>
            <a:off x="622169" y="546755"/>
            <a:ext cx="109539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Dataset :</a:t>
            </a:r>
          </a:p>
          <a:p>
            <a:r>
              <a:rPr lang="en-IN" sz="2400" dirty="0"/>
              <a:t>	Description of columns: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battery_power</a:t>
            </a:r>
            <a:r>
              <a:rPr lang="en-IN" sz="1600" dirty="0"/>
              <a:t>: Battery Capacity in </a:t>
            </a:r>
            <a:r>
              <a:rPr lang="en-IN" sz="1600" dirty="0" err="1"/>
              <a:t>mAh</a:t>
            </a:r>
            <a:endParaRPr lang="en-IN" sz="1600" dirty="0"/>
          </a:p>
          <a:p>
            <a:pPr lvl="5"/>
            <a:r>
              <a:rPr lang="en-IN" sz="1600" dirty="0"/>
              <a:t>● blue: Has Bluetooth or not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clock_speed</a:t>
            </a:r>
            <a:r>
              <a:rPr lang="en-IN" sz="1600" dirty="0"/>
              <a:t>: Processor speed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dual_sim</a:t>
            </a:r>
            <a:r>
              <a:rPr lang="en-IN" sz="1600" dirty="0"/>
              <a:t>: Has dual sim support or not</a:t>
            </a:r>
          </a:p>
          <a:p>
            <a:pPr lvl="5"/>
            <a:r>
              <a:rPr lang="en-IN" sz="1600" dirty="0"/>
              <a:t>● fc: Front camera megapixels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four_g</a:t>
            </a:r>
            <a:r>
              <a:rPr lang="en-IN" sz="1600" dirty="0"/>
              <a:t>: Has 4G or not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int_memory</a:t>
            </a:r>
            <a:r>
              <a:rPr lang="en-IN" sz="1600" dirty="0"/>
              <a:t>: Internal Memory in GB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m_deep</a:t>
            </a:r>
            <a:r>
              <a:rPr lang="en-IN" sz="1600" dirty="0"/>
              <a:t>: Mobile depth in cm.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mobile_wt</a:t>
            </a:r>
            <a:r>
              <a:rPr lang="en-IN" sz="1600" dirty="0"/>
              <a:t>: Weight in gm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n_cores</a:t>
            </a:r>
            <a:r>
              <a:rPr lang="en-IN" sz="1600" dirty="0"/>
              <a:t>: Processor Core Count </a:t>
            </a:r>
          </a:p>
          <a:p>
            <a:pPr lvl="5"/>
            <a:r>
              <a:rPr lang="en-IN" sz="1600" dirty="0"/>
              <a:t>● pc: Primary Camera megapixels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px_height</a:t>
            </a:r>
            <a:r>
              <a:rPr lang="en-IN" sz="1600" dirty="0"/>
              <a:t>: Pixel Resolution height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px_width</a:t>
            </a:r>
            <a:r>
              <a:rPr lang="en-IN" sz="1600" dirty="0"/>
              <a:t>: Pixel Resolution width </a:t>
            </a:r>
          </a:p>
          <a:p>
            <a:pPr lvl="5"/>
            <a:r>
              <a:rPr lang="en-IN" sz="1600" dirty="0"/>
              <a:t>● ram: Ram in MB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sc_h</a:t>
            </a:r>
            <a:r>
              <a:rPr lang="en-IN" sz="1600" dirty="0"/>
              <a:t>: Mobile Screen height in cm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sc_w</a:t>
            </a:r>
            <a:r>
              <a:rPr lang="en-IN" sz="1600" dirty="0"/>
              <a:t>: Mobile Screen width in cm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talk_time</a:t>
            </a:r>
            <a:r>
              <a:rPr lang="en-IN" sz="1600" dirty="0"/>
              <a:t>: Time a single battery charge will last. In hours.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three_g</a:t>
            </a:r>
            <a:r>
              <a:rPr lang="en-IN" sz="1600" dirty="0"/>
              <a:t>: Has 3G or not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touch_screen</a:t>
            </a:r>
            <a:r>
              <a:rPr lang="en-IN" sz="1600" dirty="0"/>
              <a:t>: Has touch screen or not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wifi</a:t>
            </a:r>
            <a:r>
              <a:rPr lang="en-IN" sz="1600" dirty="0"/>
              <a:t>: Has </a:t>
            </a:r>
            <a:r>
              <a:rPr lang="en-IN" sz="1600" dirty="0" err="1"/>
              <a:t>WiFi</a:t>
            </a:r>
            <a:r>
              <a:rPr lang="en-IN" sz="1600" dirty="0"/>
              <a:t> or not </a:t>
            </a:r>
          </a:p>
          <a:p>
            <a:pPr lvl="5"/>
            <a:r>
              <a:rPr lang="en-IN" sz="1600" dirty="0"/>
              <a:t>● </a:t>
            </a:r>
            <a:r>
              <a:rPr lang="en-IN" sz="1600" dirty="0" err="1"/>
              <a:t>Price_range</a:t>
            </a:r>
            <a:r>
              <a:rPr lang="en-IN" sz="1600" dirty="0"/>
              <a:t>: This is the target ○ 0 = low cost ○ 1 = medium cost ○ 2 = high cost ○ 3 = very high cost</a:t>
            </a:r>
          </a:p>
        </p:txBody>
      </p:sp>
    </p:spTree>
    <p:extLst>
      <p:ext uri="{BB962C8B-B14F-4D97-AF65-F5344CB8AC3E}">
        <p14:creationId xmlns:p14="http://schemas.microsoft.com/office/powerpoint/2010/main" val="197397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13FA5-35F4-6E25-64C7-CD3A78B3C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3EF2D-1040-E87E-0BDD-19FD3F498F0C}"/>
              </a:ext>
            </a:extLst>
          </p:cNvPr>
          <p:cNvSpPr txBox="1"/>
          <p:nvPr/>
        </p:nvSpPr>
        <p:spPr>
          <a:xfrm>
            <a:off x="650449" y="622169"/>
            <a:ext cx="108031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Data Preprocessing:</a:t>
            </a:r>
          </a:p>
          <a:p>
            <a:r>
              <a:rPr lang="en-IN" sz="240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IN" sz="2400" dirty="0">
                <a:latin typeface="+mj-lt"/>
                <a:cs typeface="Aharoni" panose="02010803020104030203" pitchFamily="2" charset="-79"/>
              </a:rPr>
              <a:t>Step 1:- Load the dataset</a:t>
            </a:r>
          </a:p>
          <a:p>
            <a:r>
              <a:rPr lang="en-IN" sz="2400" dirty="0">
                <a:latin typeface="+mj-lt"/>
                <a:cs typeface="Aharoni" panose="02010803020104030203" pitchFamily="2" charset="-79"/>
              </a:rPr>
              <a:t>	=&gt;Use the pandas to read the CSV file</a:t>
            </a:r>
          </a:p>
          <a:p>
            <a:r>
              <a:rPr lang="en-IN" sz="2400" dirty="0">
                <a:latin typeface="+mj-lt"/>
                <a:cs typeface="Aharoni" panose="02010803020104030203" pitchFamily="2" charset="-79"/>
              </a:rPr>
              <a:t>	Ex:- </a:t>
            </a:r>
          </a:p>
          <a:p>
            <a:r>
              <a:rPr lang="en-IN" sz="2400" dirty="0">
                <a:latin typeface="+mj-lt"/>
                <a:cs typeface="Aharoni" panose="02010803020104030203" pitchFamily="2" charset="-79"/>
              </a:rPr>
              <a:t>	  import pandas as pd</a:t>
            </a:r>
          </a:p>
          <a:p>
            <a:r>
              <a:rPr lang="en-IN" sz="2400" dirty="0">
                <a:latin typeface="+mj-lt"/>
                <a:cs typeface="Aharoni" panose="02010803020104030203" pitchFamily="2" charset="-79"/>
              </a:rPr>
              <a:t>	  </a:t>
            </a:r>
            <a:r>
              <a:rPr lang="en-IN" sz="2400" dirty="0" err="1">
                <a:latin typeface="+mj-lt"/>
                <a:cs typeface="Aharoni" panose="02010803020104030203" pitchFamily="2" charset="-79"/>
              </a:rPr>
              <a:t>df</a:t>
            </a:r>
            <a:r>
              <a:rPr lang="en-IN" sz="2400" dirty="0">
                <a:latin typeface="+mj-lt"/>
                <a:cs typeface="Aharoni" panose="02010803020104030203" pitchFamily="2" charset="-79"/>
              </a:rPr>
              <a:t>=</a:t>
            </a:r>
            <a:r>
              <a:rPr lang="en-IN" sz="2400" dirty="0" err="1">
                <a:latin typeface="+mj-lt"/>
                <a:cs typeface="Aharoni" panose="02010803020104030203" pitchFamily="2" charset="-79"/>
              </a:rPr>
              <a:t>pd.read_csv</a:t>
            </a:r>
            <a:r>
              <a:rPr lang="en-IN" sz="2400" dirty="0">
                <a:latin typeface="+mj-lt"/>
                <a:cs typeface="Aharoni" panose="02010803020104030203" pitchFamily="2" charset="-79"/>
              </a:rPr>
              <a:t>(‘dataset.csv’)</a:t>
            </a:r>
          </a:p>
          <a:p>
            <a:r>
              <a:rPr lang="en-IN" sz="2400" dirty="0">
                <a:latin typeface="+mj-lt"/>
                <a:cs typeface="Aharoni" panose="02010803020104030203" pitchFamily="2" charset="-79"/>
              </a:rPr>
              <a:t>Step 2:=&gt;use df.info() to check data types and missing values</a:t>
            </a:r>
          </a:p>
          <a:p>
            <a:endParaRPr lang="en-IN" sz="2400" dirty="0">
              <a:latin typeface="+mj-lt"/>
              <a:cs typeface="Aharoni" panose="02010803020104030203" pitchFamily="2" charset="-79"/>
            </a:endParaRPr>
          </a:p>
          <a:p>
            <a:endParaRPr lang="en-IN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D397EF-1E32-B891-A7CC-CF41A26E9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376606"/>
              </p:ext>
            </p:extLst>
          </p:nvPr>
        </p:nvGraphicFramePr>
        <p:xfrm>
          <a:off x="442452" y="3280673"/>
          <a:ext cx="11238282" cy="3353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10831">
                  <a:extLst>
                    <a:ext uri="{9D8B030D-6E8A-4147-A177-3AD203B41FA5}">
                      <a16:colId xmlns:a16="http://schemas.microsoft.com/office/drawing/2014/main" val="4143481166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159989878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3975654358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507242817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3431709515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589122015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774479939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536443781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447953112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1777709658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3437161232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1354980140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1131769724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082373974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1541691127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1188059357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398579415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242767057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604112977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634768218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2537128587"/>
                    </a:ext>
                  </a:extLst>
                </a:gridCol>
                <a:gridCol w="510831">
                  <a:extLst>
                    <a:ext uri="{9D8B030D-6E8A-4147-A177-3AD203B41FA5}">
                      <a16:colId xmlns:a16="http://schemas.microsoft.com/office/drawing/2014/main" val="600333705"/>
                    </a:ext>
                  </a:extLst>
                </a:gridCol>
              </a:tblGrid>
              <a:tr h="838801">
                <a:tc>
                  <a:txBody>
                    <a:bodyPr/>
                    <a:lstStyle/>
                    <a:p>
                      <a:pPr algn="r" fontAlgn="ctr"/>
                      <a:br>
                        <a:rPr lang="en-IN" sz="1500" b="1" dirty="0">
                          <a:effectLst/>
                        </a:rPr>
                      </a:br>
                      <a:r>
                        <a:rPr lang="en-IN" sz="1500" b="1" dirty="0" err="1">
                          <a:effectLst/>
                        </a:rPr>
                        <a:t>battery_power</a:t>
                      </a:r>
                      <a:endParaRPr lang="en-IN" sz="1500" b="1" dirty="0">
                        <a:effectLst/>
                      </a:endParaRP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blue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clock_speed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dual_sim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fc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four_g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int_memory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m_dep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mobile_wt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n_cores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...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px_height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px_width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ram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sc_h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sc_w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talk_time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three_g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touch_screen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wifi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price_range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endParaRPr lang="en-IN" sz="1500" dirty="0"/>
                    </a:p>
                  </a:txBody>
                  <a:tcPr marL="76339" marR="76339" marT="38170" marB="38170"/>
                </a:tc>
                <a:extLst>
                  <a:ext uri="{0D108BD9-81ED-4DB2-BD59-A6C34878D82A}">
                    <a16:rowId xmlns:a16="http://schemas.microsoft.com/office/drawing/2014/main" val="8430481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 dirty="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842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2.2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188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...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756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2549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9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19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extLst>
                  <a:ext uri="{0D108BD9-81ED-4DB2-BD59-A6C34878D82A}">
                    <a16:rowId xmlns:a16="http://schemas.microsoft.com/office/drawing/2014/main" val="356548019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1021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0.5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53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0.7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136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...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905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1988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2631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17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3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7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76339" marR="76339" marT="38170" marB="38170" anchor="ctr"/>
                </a:tc>
                <a:extLst>
                  <a:ext uri="{0D108BD9-81ED-4DB2-BD59-A6C34878D82A}">
                    <a16:rowId xmlns:a16="http://schemas.microsoft.com/office/drawing/2014/main" val="21489226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2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563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0.5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41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0.9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145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5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...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1263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1716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2603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9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</a:t>
                      </a:r>
                    </a:p>
                  </a:txBody>
                  <a:tcPr marL="76339" marR="76339" marT="38170" marB="38170" anchor="ctr"/>
                </a:tc>
                <a:extLst>
                  <a:ext uri="{0D108BD9-81ED-4DB2-BD59-A6C34878D82A}">
                    <a16:rowId xmlns:a16="http://schemas.microsoft.com/office/drawing/2014/main" val="393057395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b="1">
                          <a:effectLst/>
                        </a:rPr>
                        <a:t>3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615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2.5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0.8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131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...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1216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1786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2769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16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8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1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>
                          <a:effectLst/>
                        </a:rPr>
                        <a:t>0</a:t>
                      </a:r>
                    </a:p>
                  </a:txBody>
                  <a:tcPr marL="76339" marR="76339" marT="38170" marB="3817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500" dirty="0">
                          <a:effectLst/>
                        </a:rPr>
                        <a:t>2</a:t>
                      </a:r>
                    </a:p>
                  </a:txBody>
                  <a:tcPr marL="76339" marR="76339" marT="38170" marB="38170" anchor="ctr"/>
                </a:tc>
                <a:extLst>
                  <a:ext uri="{0D108BD9-81ED-4DB2-BD59-A6C34878D82A}">
                    <a16:rowId xmlns:a16="http://schemas.microsoft.com/office/drawing/2014/main" val="343964211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C697F9D-11F1-0CCC-CBE0-84E9DD5C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6796" y="-611475"/>
            <a:ext cx="17181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FB016E0-6438-2763-FBBD-8AFEA1BB6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232139"/>
              </p:ext>
            </p:extLst>
          </p:nvPr>
        </p:nvGraphicFramePr>
        <p:xfrm>
          <a:off x="5786438" y="3332163"/>
          <a:ext cx="61753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17114" imgH="190469" progId="Excel.Sheet.12">
                  <p:embed/>
                </p:oleObj>
              </mc:Choice>
              <mc:Fallback>
                <p:oleObj name="Worksheet" r:id="rId2" imgW="617114" imgH="1904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86438" y="3332163"/>
                        <a:ext cx="617537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44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F0712-3CDA-4332-D640-5977F755B74C}"/>
              </a:ext>
            </a:extLst>
          </p:cNvPr>
          <p:cNvSpPr txBox="1"/>
          <p:nvPr/>
        </p:nvSpPr>
        <p:spPr>
          <a:xfrm>
            <a:off x="593889" y="575035"/>
            <a:ext cx="11048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Use </a:t>
            </a:r>
            <a:r>
              <a:rPr lang="en-US" dirty="0" err="1"/>
              <a:t>df.head</a:t>
            </a:r>
            <a:r>
              <a:rPr lang="en-US" dirty="0"/>
              <a:t>() to preview the data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Use </a:t>
            </a:r>
            <a:r>
              <a:rPr lang="en-US" dirty="0" err="1"/>
              <a:t>df.describe</a:t>
            </a:r>
            <a:r>
              <a:rPr lang="en-US" dirty="0"/>
              <a:t>() gives the min , max , count , std , 25% , 50% , 75% of all features data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r>
              <a:rPr lang="en-US" dirty="0"/>
              <a:t>Step3:- Check for missing values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IN" dirty="0"/>
              <a:t> use </a:t>
            </a:r>
            <a:r>
              <a:rPr lang="en-IN" dirty="0" err="1"/>
              <a:t>df.isnull</a:t>
            </a:r>
            <a:r>
              <a:rPr lang="en-IN" dirty="0"/>
              <a:t>().sum() to check the null values present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Handling missing values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Drop rows (</a:t>
            </a:r>
            <a:r>
              <a:rPr lang="en-US" dirty="0" err="1"/>
              <a:t>df.dropna</a:t>
            </a:r>
            <a:r>
              <a:rPr lang="en-US" dirty="0"/>
              <a:t>())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Imputing values  (</a:t>
            </a:r>
            <a:r>
              <a:rPr lang="en-US" dirty="0" err="1"/>
              <a:t>df.fillna</a:t>
            </a:r>
            <a:r>
              <a:rPr lang="en-US" dirty="0"/>
              <a:t>())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Step4:- Built the correlation </a:t>
            </a:r>
            <a:r>
              <a:rPr lang="en-US" dirty="0" err="1"/>
              <a:t>matriex</a:t>
            </a:r>
            <a:r>
              <a:rPr lang="en-US" dirty="0"/>
              <a:t> to understand the data more</a:t>
            </a:r>
          </a:p>
          <a:p>
            <a:r>
              <a:rPr lang="en-US" dirty="0"/>
              <a:t>Ex:</a:t>
            </a:r>
          </a:p>
          <a:p>
            <a:pPr lvl="1"/>
            <a:r>
              <a:rPr lang="en-US" dirty="0" err="1"/>
              <a:t>correlation_matrix</a:t>
            </a:r>
            <a:r>
              <a:rPr lang="en-US" dirty="0"/>
              <a:t> = </a:t>
            </a:r>
            <a:r>
              <a:rPr lang="en-US" dirty="0" err="1"/>
              <a:t>df.corr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8))</a:t>
            </a:r>
          </a:p>
          <a:p>
            <a:pPr lvl="1"/>
            <a:r>
              <a:rPr lang="en-US" dirty="0" err="1"/>
              <a:t>sns.heatmap</a:t>
            </a:r>
            <a:r>
              <a:rPr lang="en-US" dirty="0"/>
              <a:t>(</a:t>
            </a:r>
            <a:r>
              <a:rPr lang="en-US" dirty="0" err="1"/>
              <a:t>correlation_matrix</a:t>
            </a:r>
            <a:r>
              <a:rPr lang="en-US" dirty="0"/>
              <a:t>, </a:t>
            </a:r>
            <a:r>
              <a:rPr lang="en-US" dirty="0" err="1"/>
              <a:t>annot</a:t>
            </a:r>
            <a:r>
              <a:rPr lang="en-US" dirty="0"/>
              <a:t>=True, </a:t>
            </a:r>
            <a:r>
              <a:rPr lang="en-US" dirty="0" err="1"/>
              <a:t>cmap</a:t>
            </a:r>
            <a:r>
              <a:rPr lang="en-US" dirty="0"/>
              <a:t>="</a:t>
            </a:r>
            <a:r>
              <a:rPr lang="en-US" dirty="0" err="1"/>
              <a:t>coolwarm</a:t>
            </a:r>
            <a:r>
              <a:rPr lang="en-US" dirty="0"/>
              <a:t>")</a:t>
            </a:r>
          </a:p>
          <a:p>
            <a:pPr lvl="1"/>
            <a:r>
              <a:rPr lang="en-US" dirty="0" err="1"/>
              <a:t>plt.title</a:t>
            </a:r>
            <a:r>
              <a:rPr lang="en-US" dirty="0"/>
              <a:t>('Correlation Matrix’)</a:t>
            </a:r>
          </a:p>
          <a:p>
            <a:pPr lvl="1"/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316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D92CB-AD74-DB6E-C7D0-815B8AE55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79" y="0"/>
            <a:ext cx="7603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1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B0F15-A72D-8375-596D-7B44BBD4AD4C}"/>
              </a:ext>
            </a:extLst>
          </p:cNvPr>
          <p:cNvSpPr txBox="1"/>
          <p:nvPr/>
        </p:nvSpPr>
        <p:spPr>
          <a:xfrm>
            <a:off x="650240" y="426720"/>
            <a:ext cx="10718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Finding the correlation between the variables </a:t>
            </a:r>
          </a:p>
          <a:p>
            <a:endParaRPr lang="en-IN" dirty="0"/>
          </a:p>
          <a:p>
            <a:r>
              <a:rPr lang="en-IN" dirty="0"/>
              <a:t>Ex:</a:t>
            </a:r>
          </a:p>
          <a:p>
            <a:pPr lvl="1"/>
            <a:r>
              <a:rPr lang="en-US" dirty="0"/>
              <a:t>correlation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battery_power</a:t>
            </a:r>
            <a:r>
              <a:rPr lang="en-US" dirty="0"/>
              <a:t>'].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price_range</a:t>
            </a:r>
            <a:r>
              <a:rPr lang="en-US" dirty="0"/>
              <a:t>’])</a:t>
            </a:r>
          </a:p>
          <a:p>
            <a:pPr lvl="1"/>
            <a:r>
              <a:rPr lang="en-US" dirty="0"/>
              <a:t>print("Correlation between </a:t>
            </a:r>
            <a:r>
              <a:rPr lang="en-US" dirty="0" err="1"/>
              <a:t>battery_power</a:t>
            </a:r>
            <a:r>
              <a:rPr lang="en-US" dirty="0"/>
              <a:t> and </a:t>
            </a:r>
            <a:r>
              <a:rPr lang="en-US" dirty="0" err="1"/>
              <a:t>price_range</a:t>
            </a:r>
            <a:r>
              <a:rPr lang="en-US" dirty="0"/>
              <a:t>:", correlation)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Output:- Correlation between </a:t>
            </a:r>
            <a:r>
              <a:rPr lang="en-US" dirty="0" err="1"/>
              <a:t>battery_power</a:t>
            </a:r>
            <a:r>
              <a:rPr lang="en-US" dirty="0"/>
              <a:t> and </a:t>
            </a:r>
            <a:r>
              <a:rPr lang="en-US" dirty="0" err="1"/>
              <a:t>price_range</a:t>
            </a:r>
            <a:r>
              <a:rPr lang="en-US" dirty="0"/>
              <a:t>: 0.200</a:t>
            </a:r>
          </a:p>
          <a:p>
            <a:pPr lvl="1"/>
            <a:r>
              <a:rPr lang="en-US" dirty="0"/>
              <a:t>Has the strong positive correlation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correlation = 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price_range</a:t>
            </a:r>
            <a:r>
              <a:rPr lang="en-US" dirty="0"/>
              <a:t>'].</a:t>
            </a:r>
            <a:r>
              <a:rPr lang="en-US" dirty="0" err="1"/>
              <a:t>corr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n_cores</a:t>
            </a:r>
            <a:r>
              <a:rPr lang="en-US" dirty="0"/>
              <a:t>’])</a:t>
            </a:r>
          </a:p>
          <a:p>
            <a:pPr lvl="1"/>
            <a:r>
              <a:rPr lang="en-US" dirty="0"/>
              <a:t>print("Correlation between </a:t>
            </a:r>
            <a:r>
              <a:rPr lang="en-US" dirty="0" err="1"/>
              <a:t>battery_power</a:t>
            </a:r>
            <a:r>
              <a:rPr lang="en-US" dirty="0"/>
              <a:t> and ram:", correlation)</a:t>
            </a:r>
          </a:p>
          <a:p>
            <a:pPr lvl="1"/>
            <a:r>
              <a:rPr lang="en-US" dirty="0"/>
              <a:t>Output:- Correlation between </a:t>
            </a:r>
            <a:r>
              <a:rPr lang="en-US" dirty="0" err="1"/>
              <a:t>battery_power</a:t>
            </a:r>
            <a:r>
              <a:rPr lang="en-US" dirty="0"/>
              <a:t> and ram: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0.004399274799457284</a:t>
            </a:r>
          </a:p>
          <a:p>
            <a:pPr lvl="1"/>
            <a:endParaRPr lang="en-US" dirty="0">
              <a:latin typeface="menlo"/>
            </a:endParaRPr>
          </a:p>
          <a:p>
            <a:pPr lvl="1"/>
            <a:endParaRPr lang="en-US" dirty="0">
              <a:latin typeface="menlo"/>
            </a:endParaRPr>
          </a:p>
          <a:p>
            <a:pPr lvl="1"/>
            <a:endParaRPr lang="en-US" dirty="0">
              <a:latin typeface="menlo"/>
            </a:endParaRPr>
          </a:p>
          <a:p>
            <a:pPr lvl="1"/>
            <a:r>
              <a:rPr lang="en-US" dirty="0">
                <a:latin typeface="menlo"/>
              </a:rPr>
              <a:t>After finding this correlation between them creating some features and </a:t>
            </a:r>
            <a:r>
              <a:rPr lang="en-US" dirty="0" err="1">
                <a:latin typeface="menlo"/>
              </a:rPr>
              <a:t>and</a:t>
            </a:r>
            <a:r>
              <a:rPr lang="en-US" dirty="0">
                <a:latin typeface="menlo"/>
              </a:rPr>
              <a:t> merging them into the new feature like </a:t>
            </a:r>
          </a:p>
          <a:p>
            <a:pPr lvl="1"/>
            <a:r>
              <a:rPr lang="en-US" dirty="0">
                <a:latin typeface="menlo"/>
              </a:rPr>
              <a:t>Ex: </a:t>
            </a:r>
          </a:p>
          <a:p>
            <a:pPr lvl="1"/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screen_size</a:t>
            </a:r>
            <a:r>
              <a:rPr lang="en-US" dirty="0">
                <a:latin typeface="menlo"/>
              </a:rPr>
              <a:t>'] = </a:t>
            </a:r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px_height</a:t>
            </a:r>
            <a:r>
              <a:rPr lang="en-US" dirty="0">
                <a:latin typeface="menlo"/>
              </a:rPr>
              <a:t>'] / </a:t>
            </a:r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px_width</a:t>
            </a:r>
            <a:r>
              <a:rPr lang="en-US" dirty="0">
                <a:latin typeface="menlo"/>
              </a:rPr>
              <a:t>’]</a:t>
            </a:r>
          </a:p>
          <a:p>
            <a:pPr lvl="1"/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total_memory</a:t>
            </a:r>
            <a:r>
              <a:rPr lang="en-US" dirty="0">
                <a:latin typeface="menlo"/>
              </a:rPr>
              <a:t>'] = </a:t>
            </a:r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int_memory</a:t>
            </a:r>
            <a:r>
              <a:rPr lang="en-US" dirty="0">
                <a:latin typeface="menlo"/>
              </a:rPr>
              <a:t>'] + </a:t>
            </a:r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['ram’]</a:t>
            </a:r>
          </a:p>
          <a:p>
            <a:pPr lvl="1"/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camera_index</a:t>
            </a:r>
            <a:r>
              <a:rPr lang="en-US" dirty="0">
                <a:latin typeface="menlo"/>
              </a:rPr>
              <a:t>'] = </a:t>
            </a:r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['camara’]</a:t>
            </a:r>
          </a:p>
          <a:p>
            <a:pPr lvl="1"/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cores_battery</a:t>
            </a:r>
            <a:r>
              <a:rPr lang="en-US" dirty="0">
                <a:latin typeface="menlo"/>
              </a:rPr>
              <a:t>'] = </a:t>
            </a:r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n_cores</a:t>
            </a:r>
            <a:r>
              <a:rPr lang="en-US" dirty="0">
                <a:latin typeface="menlo"/>
              </a:rPr>
              <a:t>'] * </a:t>
            </a:r>
            <a:r>
              <a:rPr lang="en-US" dirty="0" err="1">
                <a:latin typeface="menlo"/>
              </a:rPr>
              <a:t>df</a:t>
            </a:r>
            <a:r>
              <a:rPr lang="en-US" dirty="0">
                <a:latin typeface="menlo"/>
              </a:rPr>
              <a:t>['</a:t>
            </a:r>
            <a:r>
              <a:rPr lang="en-US" dirty="0" err="1">
                <a:latin typeface="menlo"/>
              </a:rPr>
              <a:t>battery_power</a:t>
            </a:r>
            <a:r>
              <a:rPr lang="en-US" dirty="0">
                <a:latin typeface="menlo"/>
              </a:rPr>
              <a:t>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4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AA972-86D7-BC29-6F2B-330F9E33021B}"/>
              </a:ext>
            </a:extLst>
          </p:cNvPr>
          <p:cNvSpPr txBox="1"/>
          <p:nvPr/>
        </p:nvSpPr>
        <p:spPr>
          <a:xfrm>
            <a:off x="599440" y="619760"/>
            <a:ext cx="10993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Drop some unwanted features like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px_height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px_width</a:t>
            </a:r>
            <a:endParaRPr lang="en-IN" dirty="0"/>
          </a:p>
          <a:p>
            <a:r>
              <a:rPr lang="en-IN" dirty="0"/>
              <a:t>	ram</a:t>
            </a:r>
          </a:p>
          <a:p>
            <a:r>
              <a:rPr lang="en-IN" dirty="0"/>
              <a:t>	</a:t>
            </a:r>
            <a:r>
              <a:rPr lang="en-IN" dirty="0" err="1"/>
              <a:t>n_cores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battery_power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int_memory</a:t>
            </a:r>
            <a:endParaRPr lang="en-IN" dirty="0"/>
          </a:p>
          <a:p>
            <a:r>
              <a:rPr lang="en-IN" dirty="0"/>
              <a:t>	camara or pc</a:t>
            </a:r>
          </a:p>
          <a:p>
            <a:r>
              <a:rPr lang="en-IN" dirty="0"/>
              <a:t>Ex:</a:t>
            </a:r>
          </a:p>
          <a:p>
            <a:r>
              <a:rPr lang="en-IN" dirty="0" err="1"/>
              <a:t>df.drop</a:t>
            </a:r>
            <a:r>
              <a:rPr lang="en-IN" dirty="0"/>
              <a:t>(['px_height','px_width','ram','n_cores','battery_power','int_memory','camara'],axis=1,inplace = True)</a:t>
            </a:r>
          </a:p>
          <a:p>
            <a:endParaRPr lang="en-IN" dirty="0"/>
          </a:p>
          <a:p>
            <a:r>
              <a:rPr lang="en-IN" dirty="0"/>
              <a:t>-------------------------------------------------------------Data preprocessing is done-------------------------------------------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0297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0A5C0-E119-9A8B-11BC-01E4C18F680B}"/>
              </a:ext>
            </a:extLst>
          </p:cNvPr>
          <p:cNvSpPr txBox="1"/>
          <p:nvPr/>
        </p:nvSpPr>
        <p:spPr>
          <a:xfrm>
            <a:off x="955040" y="528320"/>
            <a:ext cx="104851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Model Development:</a:t>
            </a:r>
          </a:p>
          <a:p>
            <a:r>
              <a:rPr lang="en-IN" sz="2000" dirty="0"/>
              <a:t>Step 1: load the preprocess </a:t>
            </a:r>
            <a:r>
              <a:rPr lang="en-IN" sz="2000" dirty="0" err="1"/>
              <a:t>datasat</a:t>
            </a:r>
            <a:endParaRPr lang="en-IN" sz="2000" dirty="0"/>
          </a:p>
          <a:p>
            <a:r>
              <a:rPr lang="en-IN" sz="2000" dirty="0" err="1"/>
              <a:t>df</a:t>
            </a:r>
            <a:r>
              <a:rPr lang="en-IN" sz="2000" dirty="0"/>
              <a:t> = </a:t>
            </a:r>
            <a:r>
              <a:rPr lang="en-IN" sz="2000" dirty="0" err="1"/>
              <a:t>pd.read_csv</a:t>
            </a:r>
            <a:r>
              <a:rPr lang="en-IN" sz="2000" dirty="0"/>
              <a:t>(‘dataset_preprocess.csv’)</a:t>
            </a:r>
          </a:p>
          <a:p>
            <a:endParaRPr lang="en-IN" sz="2000" dirty="0"/>
          </a:p>
          <a:p>
            <a:r>
              <a:rPr lang="en-IN" sz="2000" dirty="0"/>
              <a:t>Step 2:Feature selection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IN" sz="2000" dirty="0"/>
              <a:t>Select the feature to be selected 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IN" sz="2000" dirty="0"/>
              <a:t>Based on the features</a:t>
            </a: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IN" sz="2000" dirty="0"/>
              <a:t>Ex:</a:t>
            </a:r>
          </a:p>
          <a:p>
            <a:pPr lvl="1"/>
            <a:r>
              <a:rPr lang="en-IN" sz="2000" dirty="0"/>
              <a:t>X = </a:t>
            </a:r>
            <a:r>
              <a:rPr lang="en-IN" sz="2000" dirty="0" err="1"/>
              <a:t>df</a:t>
            </a:r>
            <a:r>
              <a:rPr lang="en-IN" sz="2000" dirty="0"/>
              <a:t>[['</a:t>
            </a:r>
            <a:r>
              <a:rPr lang="en-IN" sz="2000" dirty="0" err="1"/>
              <a:t>dual_sim</a:t>
            </a:r>
            <a:r>
              <a:rPr lang="en-IN" sz="2000" dirty="0"/>
              <a:t>', '</a:t>
            </a:r>
            <a:r>
              <a:rPr lang="en-IN" sz="2000" dirty="0" err="1"/>
              <a:t>four_g</a:t>
            </a:r>
            <a:r>
              <a:rPr lang="en-IN" sz="2000" dirty="0"/>
              <a:t>', '</a:t>
            </a:r>
            <a:r>
              <a:rPr lang="en-IN" sz="2000" dirty="0" err="1"/>
              <a:t>three_g</a:t>
            </a:r>
            <a:r>
              <a:rPr lang="en-IN" sz="2000" dirty="0"/>
              <a:t>', '</a:t>
            </a:r>
            <a:r>
              <a:rPr lang="en-IN" sz="2000" dirty="0" err="1"/>
              <a:t>wifi</a:t>
            </a:r>
            <a:r>
              <a:rPr lang="en-IN" sz="2000" dirty="0"/>
              <a:t>', '</a:t>
            </a:r>
            <a:r>
              <a:rPr lang="en-IN" sz="2000" dirty="0" err="1"/>
              <a:t>screen_size</a:t>
            </a:r>
            <a:r>
              <a:rPr lang="en-IN" sz="2000" dirty="0"/>
              <a:t>', '</a:t>
            </a:r>
            <a:r>
              <a:rPr lang="en-IN" sz="2000" dirty="0" err="1"/>
              <a:t>total_memory</a:t>
            </a:r>
            <a:r>
              <a:rPr lang="en-IN" sz="2000" dirty="0"/>
              <a:t>', '</a:t>
            </a:r>
            <a:r>
              <a:rPr lang="en-IN" sz="2000" dirty="0" err="1"/>
              <a:t>camera_index</a:t>
            </a:r>
            <a:r>
              <a:rPr lang="en-IN" sz="2000" dirty="0"/>
              <a:t>', '</a:t>
            </a:r>
            <a:r>
              <a:rPr lang="en-IN" sz="2000" dirty="0" err="1"/>
              <a:t>cores_battery</a:t>
            </a:r>
            <a:r>
              <a:rPr lang="en-IN" sz="2000" dirty="0"/>
              <a:t>’]]</a:t>
            </a:r>
          </a:p>
          <a:p>
            <a:pPr lvl="1"/>
            <a:r>
              <a:rPr lang="en-IN" sz="2000" dirty="0"/>
              <a:t>y = </a:t>
            </a:r>
            <a:r>
              <a:rPr lang="en-IN" sz="2000" dirty="0" err="1"/>
              <a:t>df</a:t>
            </a:r>
            <a:r>
              <a:rPr lang="en-IN" sz="2000" dirty="0"/>
              <a:t>['</a:t>
            </a:r>
            <a:r>
              <a:rPr lang="en-IN" sz="2000" dirty="0" err="1"/>
              <a:t>price_range</a:t>
            </a:r>
            <a:r>
              <a:rPr lang="en-IN" sz="2000" dirty="0"/>
              <a:t>’]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60E91-831D-5AE4-B532-A08DC87AD7D9}"/>
              </a:ext>
            </a:extLst>
          </p:cNvPr>
          <p:cNvSpPr txBox="1"/>
          <p:nvPr/>
        </p:nvSpPr>
        <p:spPr>
          <a:xfrm>
            <a:off x="934720" y="4348480"/>
            <a:ext cx="1049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3: scale the features to perform in prediction </a:t>
            </a:r>
          </a:p>
          <a:p>
            <a:r>
              <a:rPr lang="en-IN" dirty="0"/>
              <a:t>Ex:</a:t>
            </a:r>
          </a:p>
          <a:p>
            <a:r>
              <a:rPr lang="en-IN" dirty="0"/>
              <a:t>scaler = </a:t>
            </a:r>
            <a:r>
              <a:rPr lang="en-IN" dirty="0" err="1"/>
              <a:t>StandardScaler</a:t>
            </a:r>
            <a:r>
              <a:rPr lang="en-IN" dirty="0"/>
              <a:t>()</a:t>
            </a:r>
          </a:p>
          <a:p>
            <a:r>
              <a:rPr lang="en-IN" dirty="0" err="1"/>
              <a:t>X_scaled</a:t>
            </a:r>
            <a:r>
              <a:rPr lang="en-IN" dirty="0"/>
              <a:t> = </a:t>
            </a:r>
            <a:r>
              <a:rPr lang="en-IN" dirty="0" err="1"/>
              <a:t>scaler.fit_transform</a:t>
            </a:r>
            <a:r>
              <a:rPr lang="en-IN" dirty="0"/>
              <a:t>(X)</a:t>
            </a:r>
          </a:p>
          <a:p>
            <a:endParaRPr lang="en-IN" dirty="0"/>
          </a:p>
          <a:p>
            <a:r>
              <a:rPr lang="en-IN" dirty="0"/>
              <a:t>Step 4: divide the data into two half for train and test</a:t>
            </a:r>
          </a:p>
          <a:p>
            <a:r>
              <a:rPr lang="en-IN" dirty="0"/>
              <a:t>Ex:   </a:t>
            </a:r>
            <a:r>
              <a:rPr lang="en-US" dirty="0"/>
              <a:t>X_train,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</a:t>
            </a:r>
            <a:r>
              <a:rPr lang="en-US" dirty="0" err="1"/>
              <a:t>X_scaled</a:t>
            </a:r>
            <a:r>
              <a:rPr lang="en-US" dirty="0"/>
              <a:t>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65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B79A1-85F9-D309-DEF6-596B5C01F426}"/>
              </a:ext>
            </a:extLst>
          </p:cNvPr>
          <p:cNvSpPr txBox="1"/>
          <p:nvPr/>
        </p:nvSpPr>
        <p:spPr>
          <a:xfrm>
            <a:off x="762000" y="518160"/>
            <a:ext cx="10840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5: Selecting the </a:t>
            </a:r>
            <a:r>
              <a:rPr lang="en-IN" dirty="0" err="1"/>
              <a:t>sutable</a:t>
            </a:r>
            <a:r>
              <a:rPr lang="en-IN" dirty="0"/>
              <a:t> model for prediction </a:t>
            </a:r>
          </a:p>
          <a:p>
            <a:r>
              <a:rPr lang="en-IN" dirty="0"/>
              <a:t>-&gt;</a:t>
            </a:r>
            <a:r>
              <a:rPr lang="en-IN" dirty="0" err="1"/>
              <a:t>RandomForest</a:t>
            </a:r>
            <a:endParaRPr lang="en-IN" dirty="0"/>
          </a:p>
          <a:p>
            <a:r>
              <a:rPr lang="en-IN" dirty="0"/>
              <a:t>Ex: </a:t>
            </a:r>
          </a:p>
          <a:p>
            <a:pPr lvl="1"/>
            <a:r>
              <a:rPr lang="en-IN" dirty="0"/>
              <a:t>model = </a:t>
            </a:r>
            <a:r>
              <a:rPr lang="en-IN" dirty="0" err="1"/>
              <a:t>RandomForestClassifier</a:t>
            </a:r>
            <a:r>
              <a:rPr lang="en-IN" dirty="0"/>
              <a:t>(</a:t>
            </a:r>
            <a:r>
              <a:rPr lang="en-IN" dirty="0" err="1"/>
              <a:t>n_estimators</a:t>
            </a:r>
            <a:r>
              <a:rPr lang="en-IN" dirty="0"/>
              <a:t>=100, </a:t>
            </a:r>
            <a:r>
              <a:rPr lang="en-IN" dirty="0" err="1"/>
              <a:t>max_depth</a:t>
            </a:r>
            <a:r>
              <a:rPr lang="en-IN" dirty="0"/>
              <a:t>=10, </a:t>
            </a:r>
            <a:r>
              <a:rPr lang="en-IN" dirty="0" err="1"/>
              <a:t>random_state</a:t>
            </a:r>
            <a:r>
              <a:rPr lang="en-IN" dirty="0"/>
              <a:t>=42)</a:t>
            </a:r>
          </a:p>
          <a:p>
            <a:pPr lvl="1"/>
            <a:r>
              <a:rPr lang="en-IN" dirty="0" err="1"/>
              <a:t>model.fit</a:t>
            </a:r>
            <a:r>
              <a:rPr lang="en-IN" dirty="0"/>
              <a:t>(X_train,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pPr lvl="1"/>
            <a:endParaRPr lang="en-IN" dirty="0"/>
          </a:p>
          <a:p>
            <a:r>
              <a:rPr lang="en-IN" dirty="0"/>
              <a:t>Step 5: Now after training the model start testing the model from the second half of the data </a:t>
            </a:r>
          </a:p>
          <a:p>
            <a:r>
              <a:rPr lang="en-IN" dirty="0"/>
              <a:t>	Ex: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endParaRPr lang="en-IN" dirty="0"/>
          </a:p>
          <a:p>
            <a:r>
              <a:rPr lang="en-IN" dirty="0"/>
              <a:t>Step 6: Testing the accuracy of the model  using </a:t>
            </a:r>
            <a:r>
              <a:rPr lang="en-IN" dirty="0" err="1"/>
              <a:t>Z_score</a:t>
            </a:r>
            <a:r>
              <a:rPr lang="en-IN" dirty="0"/>
              <a:t> Test</a:t>
            </a:r>
          </a:p>
          <a:p>
            <a:r>
              <a:rPr lang="en-IN" dirty="0"/>
              <a:t>Ex: </a:t>
            </a:r>
          </a:p>
          <a:p>
            <a:pPr lvl="1"/>
            <a:r>
              <a:rPr lang="en-US" dirty="0"/>
              <a:t>print("Accuracy:",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print("\</a:t>
            </a:r>
            <a:r>
              <a:rPr lang="en-US" dirty="0" err="1"/>
              <a:t>nClassification</a:t>
            </a:r>
            <a:r>
              <a:rPr lang="en-US" dirty="0"/>
              <a:t> Report:\n", 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9399F-B84B-1564-8673-3825C8AF3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15" y="4132022"/>
            <a:ext cx="7604046" cy="229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1176</Words>
  <Application>Microsoft Office PowerPoint</Application>
  <PresentationFormat>Widescreen</PresentationFormat>
  <Paragraphs>225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Aharoni</vt:lpstr>
      <vt:lpstr>Algerian</vt:lpstr>
      <vt:lpstr>Arial</vt:lpstr>
      <vt:lpstr>Arial Black</vt:lpstr>
      <vt:lpstr>Calibri</vt:lpstr>
      <vt:lpstr>Calibri Light</vt:lpstr>
      <vt:lpstr>menlo</vt:lpstr>
      <vt:lpstr>Symbol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Polishetty Prashanth</dc:creator>
  <cp:lastModifiedBy>Polishetty Prashanth</cp:lastModifiedBy>
  <cp:revision>1</cp:revision>
  <dcterms:created xsi:type="dcterms:W3CDTF">2025-05-04T04:54:49Z</dcterms:created>
  <dcterms:modified xsi:type="dcterms:W3CDTF">2025-05-27T12:41:41Z</dcterms:modified>
</cp:coreProperties>
</file>