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A137F3A-D446-47FF-827B-FFE2FCF27D99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224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50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03280" y="6886440"/>
            <a:ext cx="23284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2"/>
          <p:cNvSpPr/>
          <p:nvPr/>
        </p:nvSpPr>
        <p:spPr>
          <a:xfrm>
            <a:off x="3448080" y="6886440"/>
            <a:ext cx="31762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27040" cy="499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87E5062D-8DBF-448C-8C53-405248CF40EE}" type="slidenum">
              <a:rPr lang="en-US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78654-7E3C-9640-9ABC-C1F4B3FCFC52}"/>
              </a:ext>
            </a:extLst>
          </p:cNvPr>
          <p:cNvSpPr txBox="1"/>
          <p:nvPr/>
        </p:nvSpPr>
        <p:spPr>
          <a:xfrm>
            <a:off x="3684010" y="2212013"/>
            <a:ext cx="28264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BASICS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081CF4-0CC1-0D43-B75D-EC73E31D956F}"/>
              </a:ext>
            </a:extLst>
          </p:cNvPr>
          <p:cNvSpPr/>
          <p:nvPr/>
        </p:nvSpPr>
        <p:spPr>
          <a:xfrm>
            <a:off x="3553081" y="3166720"/>
            <a:ext cx="2843531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Version: 1.0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Date: 11-01-2019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7EF5542D-3488-0446-B417-57BF4CB95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31791-E34B-B64E-B9F5-963FB8CFEAA3}"/>
              </a:ext>
            </a:extLst>
          </p:cNvPr>
          <p:cNvSpPr txBox="1"/>
          <p:nvPr/>
        </p:nvSpPr>
        <p:spPr>
          <a:xfrm>
            <a:off x="3667179" y="239863"/>
            <a:ext cx="2746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BF8BB-2080-664C-8E27-F471D0FC361B}"/>
              </a:ext>
            </a:extLst>
          </p:cNvPr>
          <p:cNvSpPr/>
          <p:nvPr/>
        </p:nvSpPr>
        <p:spPr>
          <a:xfrm>
            <a:off x="368904" y="1624992"/>
            <a:ext cx="9358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Docker is a set of platform as a service products that use OS-level virtualization to deliver software in packages called containers. Containers are isolated from one another and bundle their own software, libraries and configuration files; they can communicate with each other through well-defined channels.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D77C93-D6AB-DC40-9AE8-A79A068D2FC0}"/>
              </a:ext>
            </a:extLst>
          </p:cNvPr>
          <p:cNvSpPr/>
          <p:nvPr/>
        </p:nvSpPr>
        <p:spPr>
          <a:xfrm>
            <a:off x="434713" y="1230406"/>
            <a:ext cx="91563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Docker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CB44F-9669-A24A-B515-9B43EE4602C3}"/>
              </a:ext>
            </a:extLst>
          </p:cNvPr>
          <p:cNvSpPr txBox="1"/>
          <p:nvPr/>
        </p:nvSpPr>
        <p:spPr>
          <a:xfrm>
            <a:off x="1266846" y="3245161"/>
            <a:ext cx="21723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Monolithic Systems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8908E-6F69-5045-A20E-C17FEE300CBD}"/>
              </a:ext>
            </a:extLst>
          </p:cNvPr>
          <p:cNvSpPr txBox="1"/>
          <p:nvPr/>
        </p:nvSpPr>
        <p:spPr>
          <a:xfrm>
            <a:off x="6144731" y="3245161"/>
            <a:ext cx="22365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Distributed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E0DC4-3AB6-FA46-A0B4-A1F644F3AA6D}"/>
              </a:ext>
            </a:extLst>
          </p:cNvPr>
          <p:cNvSpPr txBox="1"/>
          <p:nvPr/>
        </p:nvSpPr>
        <p:spPr>
          <a:xfrm>
            <a:off x="345992" y="3867666"/>
            <a:ext cx="4337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/>
              <a:t>All the layers are tightly coupled.</a:t>
            </a:r>
          </a:p>
          <a:p>
            <a:pPr marL="342900" indent="-342900" algn="just">
              <a:buAutoNum type="arabicPeriod"/>
            </a:pPr>
            <a:r>
              <a:rPr lang="en-US" dirty="0"/>
              <a:t>Even if there is a small change in any one of the layer, it will conclude to </a:t>
            </a:r>
            <a:r>
              <a:rPr lang="en-US" dirty="0" err="1"/>
              <a:t>redeployement</a:t>
            </a:r>
            <a:r>
              <a:rPr lang="en-US" dirty="0"/>
              <a:t> of all the layers.</a:t>
            </a:r>
          </a:p>
          <a:p>
            <a:pPr marL="342900" indent="-342900" algn="just">
              <a:buAutoNum type="arabicPeriod"/>
            </a:pPr>
            <a:r>
              <a:rPr lang="en-US" dirty="0"/>
              <a:t>Each layer depends on the other layers.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63DC5-E736-704C-9BBD-2748D664AEDF}"/>
              </a:ext>
            </a:extLst>
          </p:cNvPr>
          <p:cNvSpPr txBox="1"/>
          <p:nvPr/>
        </p:nvSpPr>
        <p:spPr>
          <a:xfrm>
            <a:off x="5041555" y="3867666"/>
            <a:ext cx="4717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Layers are divided individually without depending on each other.</a:t>
            </a:r>
          </a:p>
          <a:p>
            <a:pPr algn="just"/>
            <a:r>
              <a:rPr lang="en-US" dirty="0"/>
              <a:t>2. Every microservice/layer has a REST-API for interfacing purpose.</a:t>
            </a:r>
          </a:p>
          <a:p>
            <a:pPr algn="just"/>
            <a:r>
              <a:rPr lang="en-US" dirty="0"/>
              <a:t>3. Docker is used as a solution, dependencies and binary are coupled together.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6BAC5E-44E8-4E4E-8131-B1C7125C8177}"/>
              </a:ext>
            </a:extLst>
          </p:cNvPr>
          <p:cNvSpPr/>
          <p:nvPr/>
        </p:nvSpPr>
        <p:spPr>
          <a:xfrm>
            <a:off x="2456747" y="6511934"/>
            <a:ext cx="91563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Docker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E9978-A763-E74D-A78B-D87D84385F9D}"/>
              </a:ext>
            </a:extLst>
          </p:cNvPr>
          <p:cNvSpPr txBox="1"/>
          <p:nvPr/>
        </p:nvSpPr>
        <p:spPr>
          <a:xfrm>
            <a:off x="4164061" y="6511934"/>
            <a:ext cx="39613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Binary application  +   dependencies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35170-32AB-6E4C-A41E-8D21CB6FAAA4}"/>
              </a:ext>
            </a:extLst>
          </p:cNvPr>
          <p:cNvSpPr txBox="1"/>
          <p:nvPr/>
        </p:nvSpPr>
        <p:spPr>
          <a:xfrm>
            <a:off x="3611870" y="6511935"/>
            <a:ext cx="3193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16" name="Picture 15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38ACE490-8E81-FD4C-B0D6-3E38C0AE9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115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31791-E34B-B64E-B9F5-963FB8CFEAA3}"/>
              </a:ext>
            </a:extLst>
          </p:cNvPr>
          <p:cNvSpPr txBox="1"/>
          <p:nvPr/>
        </p:nvSpPr>
        <p:spPr>
          <a:xfrm>
            <a:off x="3479540" y="204258"/>
            <a:ext cx="40734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 DOCKER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94F96-038B-3847-B09F-6C7B46CAD902}"/>
              </a:ext>
            </a:extLst>
          </p:cNvPr>
          <p:cNvSpPr txBox="1"/>
          <p:nvPr/>
        </p:nvSpPr>
        <p:spPr>
          <a:xfrm>
            <a:off x="528344" y="2358036"/>
            <a:ext cx="12747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6881B-3E13-A848-B140-230CAE40B69B}"/>
              </a:ext>
            </a:extLst>
          </p:cNvPr>
          <p:cNvSpPr txBox="1"/>
          <p:nvPr/>
        </p:nvSpPr>
        <p:spPr>
          <a:xfrm>
            <a:off x="2792429" y="2358036"/>
            <a:ext cx="26971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a Docker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D834D-AC88-B54C-AE6C-931B2895EC36}"/>
              </a:ext>
            </a:extLst>
          </p:cNvPr>
          <p:cNvSpPr txBox="1"/>
          <p:nvPr/>
        </p:nvSpPr>
        <p:spPr>
          <a:xfrm>
            <a:off x="5653577" y="2358036"/>
            <a:ext cx="34291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Load the image to the container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381968-41A7-4643-8A2A-6DBB8DFE327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1803052" y="2542702"/>
            <a:ext cx="989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8566BD-4FF5-2B48-8BA2-A5860D4A9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02" y="3371519"/>
            <a:ext cx="2196619" cy="23241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6DB7C3-8E2D-264E-B4CC-0CC1056D754D}"/>
              </a:ext>
            </a:extLst>
          </p:cNvPr>
          <p:cNvSpPr txBox="1"/>
          <p:nvPr/>
        </p:nvSpPr>
        <p:spPr>
          <a:xfrm>
            <a:off x="2792429" y="3371519"/>
            <a:ext cx="272382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 build –t &lt;name&gt; 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B1F6F2-9D3F-6343-BFC4-834F4BC85DA8}"/>
              </a:ext>
            </a:extLst>
          </p:cNvPr>
          <p:cNvCxnSpPr>
            <a:cxnSpLocks/>
          </p:cNvCxnSpPr>
          <p:nvPr/>
        </p:nvCxnSpPr>
        <p:spPr>
          <a:xfrm flipV="1">
            <a:off x="3929446" y="3657601"/>
            <a:ext cx="389064" cy="111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217567-F281-7342-9421-E2DCB6B8EEF7}"/>
              </a:ext>
            </a:extLst>
          </p:cNvPr>
          <p:cNvSpPr txBox="1"/>
          <p:nvPr/>
        </p:nvSpPr>
        <p:spPr>
          <a:xfrm>
            <a:off x="3531243" y="4769709"/>
            <a:ext cx="55662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34DC73-A28B-6149-80C7-F0541A0A5E0F}"/>
              </a:ext>
            </a:extLst>
          </p:cNvPr>
          <p:cNvSpPr txBox="1"/>
          <p:nvPr/>
        </p:nvSpPr>
        <p:spPr>
          <a:xfrm>
            <a:off x="4626732" y="4769709"/>
            <a:ext cx="915635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 files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0AA491-155D-4E44-A676-86537A99BB43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5084550" y="3657601"/>
            <a:ext cx="303291" cy="111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C7A1A02-3504-594C-80C6-B621CD31AE4F}"/>
              </a:ext>
            </a:extLst>
          </p:cNvPr>
          <p:cNvSpPr txBox="1"/>
          <p:nvPr/>
        </p:nvSpPr>
        <p:spPr>
          <a:xfrm>
            <a:off x="5734446" y="3371519"/>
            <a:ext cx="309571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 run –it &lt;name&gt; bash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82FBDE-EF30-CB4C-B644-DB2FE0FD27F6}"/>
              </a:ext>
            </a:extLst>
          </p:cNvPr>
          <p:cNvSpPr txBox="1"/>
          <p:nvPr/>
        </p:nvSpPr>
        <p:spPr>
          <a:xfrm>
            <a:off x="5734445" y="3891189"/>
            <a:ext cx="309571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 run –d &lt;name&gt; bash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AC1693-B246-7D45-B2D0-BAA64EC10E9C}"/>
              </a:ext>
            </a:extLst>
          </p:cNvPr>
          <p:cNvSpPr txBox="1"/>
          <p:nvPr/>
        </p:nvSpPr>
        <p:spPr>
          <a:xfrm>
            <a:off x="5734445" y="4420197"/>
            <a:ext cx="4262705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 run –d –p 80:8080&lt;name&gt; bash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01FBB9-5D44-7846-845B-CA379FB4290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489591" y="2542702"/>
            <a:ext cx="16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659AF0-6DE6-0F40-ADC1-3A6E7A0EEEF0}"/>
              </a:ext>
            </a:extLst>
          </p:cNvPr>
          <p:cNvCxnSpPr/>
          <p:nvPr/>
        </p:nvCxnSpPr>
        <p:spPr>
          <a:xfrm flipV="1">
            <a:off x="6413157" y="3657601"/>
            <a:ext cx="679621" cy="17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9BF1B00-4B11-4244-A02B-C038958C894B}"/>
              </a:ext>
            </a:extLst>
          </p:cNvPr>
          <p:cNvSpPr txBox="1"/>
          <p:nvPr/>
        </p:nvSpPr>
        <p:spPr>
          <a:xfrm>
            <a:off x="5387841" y="5440795"/>
            <a:ext cx="124906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Interactive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434C42-5B6A-7142-9BEB-C6D2002EF004}"/>
              </a:ext>
            </a:extLst>
          </p:cNvPr>
          <p:cNvSpPr txBox="1"/>
          <p:nvPr/>
        </p:nvSpPr>
        <p:spPr>
          <a:xfrm>
            <a:off x="5387840" y="5947649"/>
            <a:ext cx="1236235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Deteched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16DF551-9272-7240-8702-9EB7C2AA67A5}"/>
              </a:ext>
            </a:extLst>
          </p:cNvPr>
          <p:cNvCxnSpPr>
            <a:stCxn id="45" idx="3"/>
          </p:cNvCxnSpPr>
          <p:nvPr/>
        </p:nvCxnSpPr>
        <p:spPr>
          <a:xfrm flipV="1">
            <a:off x="6624075" y="4151873"/>
            <a:ext cx="567557" cy="198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33033A-5547-F648-824A-150E05CEF594}"/>
              </a:ext>
            </a:extLst>
          </p:cNvPr>
          <p:cNvCxnSpPr>
            <a:stCxn id="45" idx="3"/>
          </p:cNvCxnSpPr>
          <p:nvPr/>
        </p:nvCxnSpPr>
        <p:spPr>
          <a:xfrm flipV="1">
            <a:off x="6624075" y="4658501"/>
            <a:ext cx="555201" cy="147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0A057D-8F95-4341-AE16-00E819DB9C05}"/>
              </a:ext>
            </a:extLst>
          </p:cNvPr>
          <p:cNvSpPr txBox="1"/>
          <p:nvPr/>
        </p:nvSpPr>
        <p:spPr>
          <a:xfrm>
            <a:off x="5387839" y="6434069"/>
            <a:ext cx="1236235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2D9190-F3DE-D145-977C-399E15985F58}"/>
              </a:ext>
            </a:extLst>
          </p:cNvPr>
          <p:cNvCxnSpPr>
            <a:stCxn id="50" idx="3"/>
          </p:cNvCxnSpPr>
          <p:nvPr/>
        </p:nvCxnSpPr>
        <p:spPr>
          <a:xfrm flipV="1">
            <a:off x="6624074" y="4769709"/>
            <a:ext cx="839407" cy="184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BF40F29-FDFE-1448-8415-3A5349075910}"/>
              </a:ext>
            </a:extLst>
          </p:cNvPr>
          <p:cNvSpPr txBox="1"/>
          <p:nvPr/>
        </p:nvSpPr>
        <p:spPr>
          <a:xfrm>
            <a:off x="6845365" y="6434069"/>
            <a:ext cx="134716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Host’s port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48AAB2-F43A-1D4E-8120-39608768D513}"/>
              </a:ext>
            </a:extLst>
          </p:cNvPr>
          <p:cNvSpPr txBox="1"/>
          <p:nvPr/>
        </p:nvSpPr>
        <p:spPr>
          <a:xfrm>
            <a:off x="8319938" y="6434069"/>
            <a:ext cx="14419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Docker port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14E017E-CABB-4548-8C47-503F211C6B87}"/>
              </a:ext>
            </a:extLst>
          </p:cNvPr>
          <p:cNvCxnSpPr>
            <a:stCxn id="53" idx="0"/>
          </p:cNvCxnSpPr>
          <p:nvPr/>
        </p:nvCxnSpPr>
        <p:spPr>
          <a:xfrm flipV="1">
            <a:off x="7518948" y="4769709"/>
            <a:ext cx="191668" cy="166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175116-2084-D248-866B-7758778CC29C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8257687" y="4769709"/>
            <a:ext cx="783201" cy="166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close up of a sign&#10;&#10;Description automatically generated">
            <a:extLst>
              <a:ext uri="{FF2B5EF4-FFF2-40B4-BE49-F238E27FC236}">
                <a16:creationId xmlns:a16="http://schemas.microsoft.com/office/drawing/2014/main" id="{904516B2-D8CE-C844-9BC1-2EE3F22567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9" t="6201" r="13811" b="36237"/>
          <a:stretch/>
        </p:blipFill>
        <p:spPr>
          <a:xfrm>
            <a:off x="6666892" y="1194215"/>
            <a:ext cx="1402513" cy="1000418"/>
          </a:xfrm>
          <a:prstGeom prst="rect">
            <a:avLst/>
          </a:prstGeom>
        </p:spPr>
      </p:pic>
      <p:pic>
        <p:nvPicPr>
          <p:cNvPr id="62" name="Picture 61" descr="A picture containing sitting, drawing&#10;&#10;Description automatically generated">
            <a:extLst>
              <a:ext uri="{FF2B5EF4-FFF2-40B4-BE49-F238E27FC236}">
                <a16:creationId xmlns:a16="http://schemas.microsoft.com/office/drawing/2014/main" id="{996F2163-1D31-C348-A287-2A3374471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81" y="1325463"/>
            <a:ext cx="1075151" cy="663242"/>
          </a:xfrm>
          <a:prstGeom prst="rect">
            <a:avLst/>
          </a:prstGeom>
        </p:spPr>
      </p:pic>
      <p:sp>
        <p:nvSpPr>
          <p:cNvPr id="63" name="U-Turn Arrow 62">
            <a:extLst>
              <a:ext uri="{FF2B5EF4-FFF2-40B4-BE49-F238E27FC236}">
                <a16:creationId xmlns:a16="http://schemas.microsoft.com/office/drawing/2014/main" id="{D641E879-04F9-9E4A-8124-F18B9D8FE60B}"/>
              </a:ext>
            </a:extLst>
          </p:cNvPr>
          <p:cNvSpPr/>
          <p:nvPr/>
        </p:nvSpPr>
        <p:spPr>
          <a:xfrm>
            <a:off x="4318510" y="947996"/>
            <a:ext cx="2959620" cy="377467"/>
          </a:xfrm>
          <a:prstGeom prst="uturnArrow">
            <a:avLst>
              <a:gd name="adj1" fmla="val 25000"/>
              <a:gd name="adj2" fmla="val 8632"/>
              <a:gd name="adj3" fmla="val 25000"/>
              <a:gd name="adj4" fmla="val 33929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335187-520F-B344-9293-027B452C2F15}"/>
              </a:ext>
            </a:extLst>
          </p:cNvPr>
          <p:cNvSpPr txBox="1"/>
          <p:nvPr/>
        </p:nvSpPr>
        <p:spPr>
          <a:xfrm>
            <a:off x="4519574" y="98725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image to container</a:t>
            </a:r>
          </a:p>
        </p:txBody>
      </p:sp>
      <p:pic>
        <p:nvPicPr>
          <p:cNvPr id="36" name="Picture 35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A5EF2B0A-4866-CF4D-BFE4-09E66DD66F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43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BA32126-525B-5340-8FA3-5437876BCD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3" t="6900" r="13027" b="10074"/>
          <a:stretch/>
        </p:blipFill>
        <p:spPr>
          <a:xfrm>
            <a:off x="858220" y="1092262"/>
            <a:ext cx="7093259" cy="31633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B55498-80D5-4943-AB19-CBCD5A16B988}"/>
              </a:ext>
            </a:extLst>
          </p:cNvPr>
          <p:cNvSpPr txBox="1"/>
          <p:nvPr/>
        </p:nvSpPr>
        <p:spPr>
          <a:xfrm>
            <a:off x="3830595" y="222419"/>
            <a:ext cx="2364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8AF60-E6D4-694D-BEC1-8242B5C52DA7}"/>
              </a:ext>
            </a:extLst>
          </p:cNvPr>
          <p:cNvSpPr txBox="1"/>
          <p:nvPr/>
        </p:nvSpPr>
        <p:spPr>
          <a:xfrm>
            <a:off x="998650" y="4485503"/>
            <a:ext cx="72891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Open source docker images can be fund at docker-hub.</a:t>
            </a:r>
          </a:p>
          <a:p>
            <a:r>
              <a:rPr lang="en-US" dirty="0"/>
              <a:t>2. Docker images can be pushed and pulled using simple commands:</a:t>
            </a:r>
          </a:p>
          <a:p>
            <a:r>
              <a:rPr lang="en-US" dirty="0"/>
              <a:t>	“$ docker push &lt;</a:t>
            </a:r>
            <a:r>
              <a:rPr lang="en-US" dirty="0" err="1"/>
              <a:t>image_name</a:t>
            </a:r>
            <a:r>
              <a:rPr lang="en-US" dirty="0"/>
              <a:t>&gt;”</a:t>
            </a:r>
          </a:p>
          <a:p>
            <a:r>
              <a:rPr lang="en-US" dirty="0"/>
              <a:t>	“$ docker pull &lt;</a:t>
            </a:r>
            <a:r>
              <a:rPr lang="en-US" dirty="0" err="1"/>
              <a:t>image_name</a:t>
            </a:r>
            <a:r>
              <a:rPr lang="en-US" dirty="0"/>
              <a:t>&gt;”</a:t>
            </a:r>
          </a:p>
          <a:p>
            <a:r>
              <a:rPr lang="en-US" dirty="0"/>
              <a:t>	ex: “$ docker pull </a:t>
            </a:r>
            <a:r>
              <a:rPr lang="en-US" dirty="0" err="1"/>
              <a:t>nginx</a:t>
            </a:r>
            <a:r>
              <a:rPr lang="en-US" dirty="0"/>
              <a:t>”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C8C536-D2D3-454D-A903-5B94A98DDC5B}"/>
              </a:ext>
            </a:extLst>
          </p:cNvPr>
          <p:cNvSpPr txBox="1"/>
          <p:nvPr/>
        </p:nvSpPr>
        <p:spPr>
          <a:xfrm>
            <a:off x="5140296" y="5593499"/>
            <a:ext cx="387798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Pulls the image from the docker hub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B6BB4B-CC6E-3544-A5DA-FEC88F4F163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696691" y="5778165"/>
            <a:ext cx="443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C8F203-8712-444E-833D-CF5C4E439444}"/>
              </a:ext>
            </a:extLst>
          </p:cNvPr>
          <p:cNvCxnSpPr>
            <a:cxnSpLocks/>
          </p:cNvCxnSpPr>
          <p:nvPr/>
        </p:nvCxnSpPr>
        <p:spPr>
          <a:xfrm>
            <a:off x="8474488" y="3779837"/>
            <a:ext cx="0" cy="1558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CBB9B9-E97D-6843-A448-04CE75D23A71}"/>
              </a:ext>
            </a:extLst>
          </p:cNvPr>
          <p:cNvCxnSpPr>
            <a:cxnSpLocks/>
          </p:cNvCxnSpPr>
          <p:nvPr/>
        </p:nvCxnSpPr>
        <p:spPr>
          <a:xfrm flipH="1">
            <a:off x="5888182" y="5338119"/>
            <a:ext cx="2586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B00408-BA84-A643-A508-1E905913E91D}"/>
              </a:ext>
            </a:extLst>
          </p:cNvPr>
          <p:cNvCxnSpPr>
            <a:cxnSpLocks/>
          </p:cNvCxnSpPr>
          <p:nvPr/>
        </p:nvCxnSpPr>
        <p:spPr>
          <a:xfrm flipH="1">
            <a:off x="4384403" y="5338119"/>
            <a:ext cx="1503779" cy="44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CD801E-C835-794E-8252-797F94236BE3}"/>
              </a:ext>
            </a:extLst>
          </p:cNvPr>
          <p:cNvCxnSpPr>
            <a:cxnSpLocks/>
          </p:cNvCxnSpPr>
          <p:nvPr/>
        </p:nvCxnSpPr>
        <p:spPr>
          <a:xfrm flipH="1">
            <a:off x="7550727" y="3770101"/>
            <a:ext cx="923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0516880C-6970-C44D-9B4D-F15D9D1F9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892CBA-9572-0042-A489-C4F4ADB5DE0C}"/>
              </a:ext>
            </a:extLst>
          </p:cNvPr>
          <p:cNvSpPr txBox="1"/>
          <p:nvPr/>
        </p:nvSpPr>
        <p:spPr>
          <a:xfrm>
            <a:off x="3226354" y="293265"/>
            <a:ext cx="36279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COMMANDS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6F75E-F514-E642-83EE-B4E5A56DCBAB}"/>
              </a:ext>
            </a:extLst>
          </p:cNvPr>
          <p:cNvSpPr txBox="1"/>
          <p:nvPr/>
        </p:nvSpPr>
        <p:spPr>
          <a:xfrm>
            <a:off x="374073" y="1246909"/>
            <a:ext cx="516038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“$ docker </a:t>
            </a:r>
            <a:r>
              <a:rPr lang="en-US" dirty="0" err="1"/>
              <a:t>ps</a:t>
            </a:r>
            <a:r>
              <a:rPr lang="en-US" dirty="0"/>
              <a:t>”</a:t>
            </a:r>
          </a:p>
          <a:p>
            <a:pPr marL="342900" indent="-342900">
              <a:buAutoNum type="arabicPeriod"/>
            </a:pPr>
            <a:r>
              <a:rPr lang="en-US" dirty="0"/>
              <a:t>“$ docker info”</a:t>
            </a:r>
          </a:p>
          <a:p>
            <a:pPr marL="342900" indent="-342900">
              <a:buAutoNum type="arabicPeriod"/>
            </a:pPr>
            <a:r>
              <a:rPr lang="en-US" dirty="0"/>
              <a:t>“$ docker version”</a:t>
            </a:r>
          </a:p>
          <a:p>
            <a:pPr marL="342900" indent="-342900">
              <a:buAutoNum type="arabicPeriod"/>
            </a:pPr>
            <a:r>
              <a:rPr lang="en-US" dirty="0"/>
              <a:t>“$ docker pull &lt;</a:t>
            </a:r>
            <a:r>
              <a:rPr lang="en-US" dirty="0" err="1"/>
              <a:t>image_name</a:t>
            </a:r>
            <a:r>
              <a:rPr lang="en-US" dirty="0"/>
              <a:t>&gt;”</a:t>
            </a:r>
          </a:p>
          <a:p>
            <a:pPr marL="342900" indent="-342900">
              <a:buAutoNum type="arabicPeriod"/>
            </a:pPr>
            <a:r>
              <a:rPr lang="en-US" dirty="0"/>
              <a:t>“$ docker push &lt;</a:t>
            </a:r>
            <a:r>
              <a:rPr lang="en-US" dirty="0" err="1"/>
              <a:t>image_name</a:t>
            </a:r>
            <a:r>
              <a:rPr lang="en-US" dirty="0"/>
              <a:t>&gt;”</a:t>
            </a:r>
          </a:p>
          <a:p>
            <a:pPr marL="342900" indent="-342900">
              <a:buAutoNum type="arabicPeriod"/>
            </a:pPr>
            <a:r>
              <a:rPr lang="en-US" dirty="0"/>
              <a:t>“$ docker images”</a:t>
            </a:r>
          </a:p>
          <a:p>
            <a:pPr marL="342900" indent="-342900">
              <a:buAutoNum type="arabicPeriod"/>
            </a:pPr>
            <a:r>
              <a:rPr lang="en-US" dirty="0"/>
              <a:t>“$ docker </a:t>
            </a:r>
            <a:r>
              <a:rPr lang="en-US" dirty="0" err="1"/>
              <a:t>ps</a:t>
            </a:r>
            <a:r>
              <a:rPr lang="en-US" dirty="0"/>
              <a:t> -a”</a:t>
            </a:r>
          </a:p>
          <a:p>
            <a:pPr marL="342900" indent="-342900">
              <a:buAutoNum type="arabicPeriod"/>
            </a:pPr>
            <a:r>
              <a:rPr lang="en-US" dirty="0"/>
              <a:t>“$ docker build –t &lt;</a:t>
            </a:r>
            <a:r>
              <a:rPr lang="en-US" dirty="0" err="1"/>
              <a:t>image_name</a:t>
            </a:r>
            <a:r>
              <a:rPr lang="en-US" dirty="0"/>
              <a:t>&gt; .”</a:t>
            </a:r>
          </a:p>
          <a:p>
            <a:pPr marL="342900" indent="-342900">
              <a:buAutoNum type="arabicPeriod"/>
            </a:pPr>
            <a:r>
              <a:rPr lang="en-US" dirty="0"/>
              <a:t>“$ docker run –it &lt;</a:t>
            </a:r>
            <a:r>
              <a:rPr lang="en-US" dirty="0" err="1"/>
              <a:t>image_name</a:t>
            </a:r>
            <a:r>
              <a:rPr lang="en-US" dirty="0"/>
              <a:t>&gt; bash”</a:t>
            </a:r>
          </a:p>
          <a:p>
            <a:pPr marL="342900" indent="-342900">
              <a:buAutoNum type="arabicPeriod"/>
            </a:pPr>
            <a:r>
              <a:rPr lang="en-US" dirty="0"/>
              <a:t>“# docker run –it –p 80:8080 &lt;</a:t>
            </a:r>
            <a:r>
              <a:rPr lang="en-US" dirty="0" err="1"/>
              <a:t>image_name</a:t>
            </a:r>
            <a:r>
              <a:rPr lang="en-US" dirty="0"/>
              <a:t>&gt;”</a:t>
            </a:r>
          </a:p>
          <a:p>
            <a:pPr marL="342900" indent="-342900">
              <a:buAutoNum type="arabicPeriod"/>
            </a:pPr>
            <a:r>
              <a:rPr lang="en-US" dirty="0"/>
              <a:t>“$ docker run –d &lt;</a:t>
            </a:r>
            <a:r>
              <a:rPr lang="en-US" dirty="0" err="1"/>
              <a:t>image_name</a:t>
            </a:r>
            <a:r>
              <a:rPr lang="en-US" dirty="0"/>
              <a:t>&gt;”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“$ docker run –d –p 80:8080&lt;</a:t>
            </a:r>
            <a:r>
              <a:rPr lang="en-US" dirty="0" err="1"/>
              <a:t>image_name</a:t>
            </a:r>
            <a:r>
              <a:rPr lang="en-US" dirty="0"/>
              <a:t>&gt;”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Docker stop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0" name="Picture 9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7A927AFC-5347-6A48-8C3F-0D2182C36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5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587C9F-8940-F54F-B0A6-D5B619834CAF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C6CCED-CC65-3843-8BAD-077A041D7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75" y="3574726"/>
            <a:ext cx="2183901" cy="388249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E98BD5-F02A-6D42-B366-CAE6B3F7801B}"/>
              </a:ext>
            </a:extLst>
          </p:cNvPr>
          <p:cNvSpPr txBox="1"/>
          <p:nvPr/>
        </p:nvSpPr>
        <p:spPr>
          <a:xfrm>
            <a:off x="3117128" y="293265"/>
            <a:ext cx="46479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HANDSON IMPLEMETATION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7AADE0-305F-4C4B-95B2-AADCB0DD3ABA}"/>
              </a:ext>
            </a:extLst>
          </p:cNvPr>
          <p:cNvSpPr/>
          <p:nvPr/>
        </p:nvSpPr>
        <p:spPr>
          <a:xfrm>
            <a:off x="519075" y="1484617"/>
            <a:ext cx="7691778" cy="36933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git clone </a:t>
            </a:r>
            <a:r>
              <a:rPr lang="en-US" dirty="0">
                <a:solidFill>
                  <a:srgbClr val="8B008B"/>
                </a:solidFill>
              </a:rPr>
              <a:t>-b</a:t>
            </a:r>
            <a:r>
              <a:rPr lang="en-US" dirty="0"/>
              <a:t> v1 https://</a:t>
            </a:r>
            <a:r>
              <a:rPr lang="en-US" dirty="0" err="1"/>
              <a:t>github.com</a:t>
            </a:r>
            <a:r>
              <a:rPr lang="en-US" dirty="0"/>
              <a:t>/docker-training/node-bulletin-board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6C5A50-05A4-974F-805D-0FA25ABF732E}"/>
              </a:ext>
            </a:extLst>
          </p:cNvPr>
          <p:cNvSpPr txBox="1"/>
          <p:nvPr/>
        </p:nvSpPr>
        <p:spPr>
          <a:xfrm>
            <a:off x="457199" y="1123402"/>
            <a:ext cx="903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Cloning and running the sample docker program provided in the repo mentioned below.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8E0CD-8E68-E346-83BE-A4F9F514C822}"/>
              </a:ext>
            </a:extLst>
          </p:cNvPr>
          <p:cNvSpPr txBox="1"/>
          <p:nvPr/>
        </p:nvSpPr>
        <p:spPr>
          <a:xfrm>
            <a:off x="457199" y="2129862"/>
            <a:ext cx="3782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Running docker program on </a:t>
            </a:r>
            <a:r>
              <a:rPr lang="en-US" dirty="0" err="1"/>
              <a:t>macbook</a:t>
            </a:r>
            <a:r>
              <a:rPr lang="en-US" dirty="0"/>
              <a:t> air and browsing the application using the </a:t>
            </a:r>
            <a:r>
              <a:rPr lang="en-US" dirty="0" err="1"/>
              <a:t>mobilephone</a:t>
            </a:r>
            <a:r>
              <a:rPr lang="en-US" dirty="0"/>
              <a:t> connected to the same local network.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204981-F2CC-154F-B6F0-1B8DF1C5584E}"/>
              </a:ext>
            </a:extLst>
          </p:cNvPr>
          <p:cNvSpPr txBox="1"/>
          <p:nvPr/>
        </p:nvSpPr>
        <p:spPr>
          <a:xfrm>
            <a:off x="4890655" y="2129862"/>
            <a:ext cx="473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Running the docker </a:t>
            </a:r>
            <a:r>
              <a:rPr lang="en-US" dirty="0" err="1"/>
              <a:t>rgram</a:t>
            </a:r>
            <a:r>
              <a:rPr lang="en-US" dirty="0"/>
              <a:t> in the amazon EC2 instance and browsing the application using </a:t>
            </a:r>
            <a:r>
              <a:rPr lang="en-US" dirty="0" err="1"/>
              <a:t>macbook</a:t>
            </a:r>
            <a:r>
              <a:rPr lang="en-US" dirty="0"/>
              <a:t> air’s browser. (add security rule to allow incoming at port 80 on the ec2 instance.)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8F0E81-47AF-564B-8D12-61CA9FE1B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366" y="3567488"/>
            <a:ext cx="6211985" cy="388249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19" name="Picture 1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FFDD0584-9F82-6242-8E3F-6E3D22A82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5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E98BD5-F02A-6D42-B366-CAE6B3F7801B}"/>
              </a:ext>
            </a:extLst>
          </p:cNvPr>
          <p:cNvSpPr txBox="1"/>
          <p:nvPr/>
        </p:nvSpPr>
        <p:spPr>
          <a:xfrm>
            <a:off x="4232238" y="3084592"/>
            <a:ext cx="16161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pic>
        <p:nvPicPr>
          <p:cNvPr id="11" name="Picture 10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9721B8F4-2BDF-234E-BA01-3CC23E213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9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11597</TotalTime>
  <Words>476</Words>
  <Application>Microsoft Macintosh PowerPoint</Application>
  <PresentationFormat>Custom</PresentationFormat>
  <Paragraphs>67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Copperplate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PRASHANTH RAJASEKAR</cp:lastModifiedBy>
  <cp:revision>240</cp:revision>
  <dcterms:modified xsi:type="dcterms:W3CDTF">2019-12-10T19:29:18Z</dcterms:modified>
</cp:coreProperties>
</file>