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9" r:id="rId3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/>
    <p:restoredTop sz="96296"/>
  </p:normalViewPr>
  <p:slideViewPr>
    <p:cSldViewPr snapToGrid="0" snapToObjects="1">
      <p:cViewPr varScale="1">
        <p:scale>
          <a:sx n="112" d="100"/>
          <a:sy n="112" d="100"/>
        </p:scale>
        <p:origin x="1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A137F3A-D446-47FF-827B-FFE2FCF27D99}" type="slidenum">
              <a:rPr lang="en-US" sz="1400" smtClean="0">
                <a:latin typeface="Times New Roman"/>
              </a:r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55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1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1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11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328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93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A137F3A-D446-47FF-827B-FFE2FCF27D99}" type="slidenum">
              <a:rPr lang="en-US" sz="1400" smtClean="0">
                <a:latin typeface="Times New Roman"/>
              </a:r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2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A137F3A-D446-47FF-827B-FFE2FCF27D99}" type="slidenum">
              <a:rPr lang="en-US" sz="1400" smtClean="0">
                <a:latin typeface="Times New Roman"/>
              </a:r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sublimetext.com/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081CF4-0CC1-0D43-B75D-EC73E31D956F}"/>
              </a:ext>
            </a:extLst>
          </p:cNvPr>
          <p:cNvSpPr/>
          <p:nvPr/>
        </p:nvSpPr>
        <p:spPr>
          <a:xfrm>
            <a:off x="3553081" y="3166720"/>
            <a:ext cx="2843531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Version: 1.0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Date: 11-02-2019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DCFD3-FED8-0F40-B22D-EC2580D93AC8}"/>
              </a:ext>
            </a:extLst>
          </p:cNvPr>
          <p:cNvSpPr txBox="1"/>
          <p:nvPr/>
        </p:nvSpPr>
        <p:spPr>
          <a:xfrm>
            <a:off x="395416" y="6672649"/>
            <a:ext cx="25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Note: A Very Deep Dive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3D17D4-9059-A34D-80ED-25D2A536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03" y="947996"/>
            <a:ext cx="4361936" cy="2180968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920BD2A0-E6CF-2D46-A36B-3D31E2159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D6021D-AEEB-C649-B025-486283A95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1654" t="5158" r="1654"/>
          <a:stretch/>
        </p:blipFill>
        <p:spPr>
          <a:xfrm>
            <a:off x="6891273" y="2100598"/>
            <a:ext cx="3010180" cy="1679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4AA50-1B1D-154E-A8F9-7C64E378B469}"/>
              </a:ext>
            </a:extLst>
          </p:cNvPr>
          <p:cNvSpPr txBox="1"/>
          <p:nvPr/>
        </p:nvSpPr>
        <p:spPr>
          <a:xfrm>
            <a:off x="179172" y="1125511"/>
            <a:ext cx="97222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We can move to the previous state using the checkout command like “</a:t>
            </a:r>
            <a:r>
              <a:rPr lang="en-US" dirty="0">
                <a:highlight>
                  <a:srgbClr val="FFFF00"/>
                </a:highlight>
              </a:rPr>
              <a:t>$ git checkout HEAD~1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”.</a:t>
            </a:r>
          </a:p>
          <a:p>
            <a:r>
              <a:rPr lang="en-US" dirty="0"/>
              <a:t>4. What is actually happening is, we are picking the head pointer and placing it to the one of the previous state.</a:t>
            </a:r>
          </a:p>
          <a:p>
            <a:r>
              <a:rPr lang="en-US" dirty="0"/>
              <a:t>5. It is done using “DAG” i.e., Directed Acyclic Graph.</a:t>
            </a:r>
          </a:p>
          <a:p>
            <a:r>
              <a:rPr lang="en-US" dirty="0"/>
              <a:t>6. Git actually takes the previous state and commits to the current state.</a:t>
            </a:r>
          </a:p>
          <a:p>
            <a:r>
              <a:rPr lang="en-US" dirty="0"/>
              <a:t>7. Lets say the file got accidently deleted.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8. We can still get the lost file using the command “</a:t>
            </a:r>
            <a:r>
              <a:rPr lang="en-US" dirty="0">
                <a:highlight>
                  <a:srgbClr val="FFFF00"/>
                </a:highlight>
              </a:rPr>
              <a:t>$ git checkout master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BF824-FBB4-A34C-99C6-B545426DBFE8}"/>
              </a:ext>
            </a:extLst>
          </p:cNvPr>
          <p:cNvSpPr txBox="1"/>
          <p:nvPr/>
        </p:nvSpPr>
        <p:spPr>
          <a:xfrm>
            <a:off x="3732934" y="372370"/>
            <a:ext cx="38795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AROUND -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2" name="Picture 11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375142D4-8586-C44F-A501-497BB2BD4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7" y="3212628"/>
            <a:ext cx="6400800" cy="219710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E9289B-1FD8-D245-A4F2-4F8556D6D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6" y="5959069"/>
            <a:ext cx="7150100" cy="77470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0EA88B-AE33-7546-BCD1-EC9AC7DB5C67}"/>
              </a:ext>
            </a:extLst>
          </p:cNvPr>
          <p:cNvSpPr txBox="1"/>
          <p:nvPr/>
        </p:nvSpPr>
        <p:spPr>
          <a:xfrm>
            <a:off x="179172" y="6813950"/>
            <a:ext cx="965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We can remove the file from the staging area using the command “</a:t>
            </a:r>
            <a:r>
              <a:rPr lang="en-US" dirty="0">
                <a:highlight>
                  <a:srgbClr val="FFFF00"/>
                </a:highlight>
              </a:rPr>
              <a:t>$ git reset HEAD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”.</a:t>
            </a:r>
          </a:p>
        </p:txBody>
      </p:sp>
      <p:pic>
        <p:nvPicPr>
          <p:cNvPr id="13" name="Picture 1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D1A24D0-6EC7-5740-9237-9FC2F49BC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6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F05919-6C87-7B4C-B9A6-DBAC6750F2C5}"/>
              </a:ext>
            </a:extLst>
          </p:cNvPr>
          <p:cNvSpPr txBox="1"/>
          <p:nvPr/>
        </p:nvSpPr>
        <p:spPr>
          <a:xfrm>
            <a:off x="3732934" y="372370"/>
            <a:ext cx="33970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UNDOING CHANGES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22F23-796B-4941-A540-0FEE25195D6B}"/>
              </a:ext>
            </a:extLst>
          </p:cNvPr>
          <p:cNvSpPr txBox="1"/>
          <p:nvPr/>
        </p:nvSpPr>
        <p:spPr>
          <a:xfrm>
            <a:off x="208186" y="2963223"/>
            <a:ext cx="9267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Lets say we accidently made some changes to the file. And after the modification we decide to move backward.</a:t>
            </a:r>
          </a:p>
          <a:p>
            <a:pPr marL="342900" indent="-342900" algn="just">
              <a:buAutoNum type="arabicPeriod"/>
            </a:pPr>
            <a:r>
              <a:rPr lang="en-US" dirty="0"/>
              <a:t>To do that we have a panic option “</a:t>
            </a:r>
            <a:r>
              <a:rPr lang="en-US" dirty="0">
                <a:highlight>
                  <a:srgbClr val="FFFF00"/>
                </a:highlight>
              </a:rPr>
              <a:t>$ git reset --hard</a:t>
            </a:r>
            <a:r>
              <a:rPr lang="en-US" dirty="0"/>
              <a:t>”.</a:t>
            </a:r>
          </a:p>
          <a:p>
            <a:pPr marL="342900" indent="-342900" algn="just">
              <a:buAutoNum type="arabicPeriod"/>
            </a:pPr>
            <a:r>
              <a:rPr lang="en-US" dirty="0"/>
              <a:t>This deletes the current state and moves back to the previous state by deleting the added line in the file.</a:t>
            </a:r>
          </a:p>
          <a:p>
            <a:pPr marL="342900" indent="-342900" algn="just">
              <a:buAutoNum type="arabicPeriod"/>
            </a:pPr>
            <a:r>
              <a:rPr lang="en-US" dirty="0"/>
              <a:t>We can remove the file from the staging area using the command “</a:t>
            </a:r>
            <a:r>
              <a:rPr lang="en-US" dirty="0">
                <a:highlight>
                  <a:srgbClr val="FFFF00"/>
                </a:highlight>
              </a:rPr>
              <a:t>$ git reset HEAD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”.</a:t>
            </a:r>
          </a:p>
          <a:p>
            <a:pPr marL="342900" indent="-342900" algn="just"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BF903-773A-484E-9803-7E827A693212}"/>
              </a:ext>
            </a:extLst>
          </p:cNvPr>
          <p:cNvSpPr txBox="1"/>
          <p:nvPr/>
        </p:nvSpPr>
        <p:spPr>
          <a:xfrm>
            <a:off x="208186" y="1133666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dirty="0"/>
              <a:t>Track changes</a:t>
            </a:r>
          </a:p>
          <a:p>
            <a:pPr marL="342900" indent="-342900">
              <a:buAutoNum type="arabicPeriod"/>
            </a:pPr>
            <a:r>
              <a:rPr lang="en-US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dirty="0"/>
              <a:t>Look around</a:t>
            </a:r>
          </a:p>
          <a:p>
            <a:pPr marL="342900" indent="-342900">
              <a:buAutoNum type="arabicPeriod"/>
            </a:pPr>
            <a:r>
              <a:rPr lang="en-US" u="sng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dirty="0"/>
              <a:t>Ignore things in Git</a:t>
            </a:r>
          </a:p>
        </p:txBody>
      </p:sp>
      <p:pic>
        <p:nvPicPr>
          <p:cNvPr id="12" name="Picture 1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02FEED94-B2F0-7746-8BC3-469AF5DE6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8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F05919-6C87-7B4C-B9A6-DBAC6750F2C5}"/>
              </a:ext>
            </a:extLst>
          </p:cNvPr>
          <p:cNvSpPr txBox="1"/>
          <p:nvPr/>
        </p:nvSpPr>
        <p:spPr>
          <a:xfrm>
            <a:off x="3238664" y="354115"/>
            <a:ext cx="43034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IGNORING THINGS IN 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BF903-773A-484E-9803-7E827A693212}"/>
              </a:ext>
            </a:extLst>
          </p:cNvPr>
          <p:cNvSpPr txBox="1"/>
          <p:nvPr/>
        </p:nvSpPr>
        <p:spPr>
          <a:xfrm>
            <a:off x="208186" y="1133666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dirty="0"/>
              <a:t>Track changes</a:t>
            </a:r>
          </a:p>
          <a:p>
            <a:pPr marL="342900" indent="-342900">
              <a:buAutoNum type="arabicPeriod"/>
            </a:pPr>
            <a:r>
              <a:rPr lang="en-US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dirty="0"/>
              <a:t>Look around</a:t>
            </a:r>
          </a:p>
          <a:p>
            <a:pPr marL="342900" indent="-342900">
              <a:buAutoNum type="arabicPeriod"/>
            </a:pPr>
            <a:r>
              <a:rPr lang="en-US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u="sng" dirty="0"/>
              <a:t>Ignore things in Git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FB3A90-A937-9047-84CB-C5B36791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78" y="1133666"/>
            <a:ext cx="6819900" cy="33528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F68EE-80B2-7F47-8696-108ECA47037A}"/>
              </a:ext>
            </a:extLst>
          </p:cNvPr>
          <p:cNvSpPr txBox="1"/>
          <p:nvPr/>
        </p:nvSpPr>
        <p:spPr>
          <a:xfrm>
            <a:off x="259493" y="3274541"/>
            <a:ext cx="2441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create a hidden .</a:t>
            </a:r>
            <a:r>
              <a:rPr lang="en-US" dirty="0" err="1"/>
              <a:t>gitkeep</a:t>
            </a:r>
            <a:r>
              <a:rPr lang="en-US" dirty="0"/>
              <a:t> file to help git to keep a track of the folders.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BE870-E0C1-104A-8110-4FED6EBF59CB}"/>
              </a:ext>
            </a:extLst>
          </p:cNvPr>
          <p:cNvSpPr txBox="1"/>
          <p:nvPr/>
        </p:nvSpPr>
        <p:spPr>
          <a:xfrm>
            <a:off x="246877" y="4526204"/>
            <a:ext cx="9638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Unrequired files can be ignored by putting the filename to be ignored into the ”.</a:t>
            </a:r>
            <a:r>
              <a:rPr lang="en-US" dirty="0" err="1"/>
              <a:t>gitignore</a:t>
            </a:r>
            <a:r>
              <a:rPr lang="en-US" dirty="0"/>
              <a:t>” file.</a:t>
            </a:r>
          </a:p>
          <a:p>
            <a:pPr marL="342900" indent="-342900" algn="just">
              <a:buAutoNum type="arabicPeriod"/>
            </a:pPr>
            <a:r>
              <a:rPr lang="en-US" dirty="0"/>
              <a:t>By doing this, we can find the “git status” command to be clean.</a:t>
            </a:r>
          </a:p>
          <a:p>
            <a:pPr marL="342900" indent="-342900" algn="just">
              <a:buAutoNum type="arabicPeriod"/>
            </a:pPr>
            <a:r>
              <a:rPr lang="en-US" dirty="0"/>
              <a:t>“.</a:t>
            </a:r>
            <a:r>
              <a:rPr lang="en-US" dirty="0" err="1"/>
              <a:t>gitignore</a:t>
            </a:r>
            <a:r>
              <a:rPr lang="en-US" dirty="0"/>
              <a:t>” file has to be created at the root directory. </a:t>
            </a:r>
          </a:p>
          <a:p>
            <a:pPr marL="342900" indent="-342900" algn="just">
              <a:buAutoNum type="arabicPeriod"/>
            </a:pPr>
            <a:r>
              <a:rPr lang="en-US" dirty="0"/>
              <a:t>We can also mention something like “*.log, *.txt” to ignore file that contains these text pattern in it.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35C0E6-84D2-4948-B578-C60148B98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3" y="6231863"/>
            <a:ext cx="5803900" cy="12827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43F2CC-F49F-4E43-BD89-7968B181A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85"/>
          <a:stretch/>
        </p:blipFill>
        <p:spPr>
          <a:xfrm>
            <a:off x="6254191" y="6231863"/>
            <a:ext cx="3141408" cy="9398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F8484E-D69B-F14A-ACAB-5D18E14CE6BA}"/>
              </a:ext>
            </a:extLst>
          </p:cNvPr>
          <p:cNvCxnSpPr/>
          <p:nvPr/>
        </p:nvCxnSpPr>
        <p:spPr>
          <a:xfrm flipH="1" flipV="1">
            <a:off x="1742303" y="5634681"/>
            <a:ext cx="5251621" cy="139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00D591D-2CC3-5542-8559-6FE7CC48EC23}"/>
              </a:ext>
            </a:extLst>
          </p:cNvPr>
          <p:cNvSpPr/>
          <p:nvPr/>
        </p:nvSpPr>
        <p:spPr>
          <a:xfrm>
            <a:off x="6993924" y="6914782"/>
            <a:ext cx="963827" cy="293951"/>
          </a:xfrm>
          <a:prstGeom prst="rect">
            <a:avLst/>
          </a:prstGeom>
          <a:solidFill>
            <a:schemeClr val="dk1">
              <a:alpha val="2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1C6212CF-67F1-D143-90EA-346EB9FC7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0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F05919-6C87-7B4C-B9A6-DBAC6750F2C5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A60F-1381-4741-9FB4-C8C22E68183D}"/>
              </a:ext>
            </a:extLst>
          </p:cNvPr>
          <p:cNvSpPr txBox="1"/>
          <p:nvPr/>
        </p:nvSpPr>
        <p:spPr>
          <a:xfrm>
            <a:off x="247135" y="1186249"/>
            <a:ext cx="54553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Understanding what GitHub is and how its used.</a:t>
            </a:r>
          </a:p>
          <a:p>
            <a:pPr marL="342900" indent="-342900">
              <a:buAutoNum type="arabicPeriod"/>
            </a:pPr>
            <a:r>
              <a:rPr lang="en-US" dirty="0"/>
              <a:t>Use remotes with Https.</a:t>
            </a:r>
          </a:p>
          <a:p>
            <a:pPr marL="342900" indent="-342900">
              <a:buAutoNum type="arabicPeriod"/>
            </a:pPr>
            <a:r>
              <a:rPr lang="en-US" dirty="0"/>
              <a:t>Use remotes with SSH.</a:t>
            </a:r>
          </a:p>
          <a:p>
            <a:pPr marL="342900" indent="-342900">
              <a:buAutoNum type="arabicPeriod"/>
            </a:pPr>
            <a:r>
              <a:rPr lang="en-US" dirty="0"/>
              <a:t>Utilize self collaboration.</a:t>
            </a:r>
          </a:p>
          <a:p>
            <a:pPr marL="342900" indent="-342900">
              <a:buAutoNum type="arabicPeriod"/>
            </a:pPr>
            <a:r>
              <a:rPr lang="en-US" dirty="0"/>
              <a:t>Use git for project management.</a:t>
            </a:r>
          </a:p>
          <a:p>
            <a:pPr marL="342900" indent="-342900">
              <a:buAutoNum type="arabicPeriod"/>
            </a:pPr>
            <a:r>
              <a:rPr lang="en-US" dirty="0"/>
              <a:t>Use branches on your own.</a:t>
            </a:r>
          </a:p>
          <a:p>
            <a:pPr marL="342900" indent="-342900">
              <a:buAutoNum type="arabicPeriod"/>
            </a:pPr>
            <a:r>
              <a:rPr lang="en-US" dirty="0"/>
              <a:t>Understanding git flows and workflows.</a:t>
            </a:r>
          </a:p>
          <a:p>
            <a:pPr marL="342900" indent="-342900">
              <a:buAutoNum type="arabicPeriod"/>
            </a:pPr>
            <a:r>
              <a:rPr lang="en-US" dirty="0"/>
              <a:t>Incorporating changes after you branch.</a:t>
            </a:r>
          </a:p>
          <a:p>
            <a:pPr marL="342900" indent="-342900">
              <a:buAutoNum type="arabicPeriod"/>
            </a:pPr>
            <a:r>
              <a:rPr lang="en-US" dirty="0"/>
              <a:t>Use Git GUIs.</a:t>
            </a:r>
          </a:p>
        </p:txBody>
      </p:sp>
      <p:pic>
        <p:nvPicPr>
          <p:cNvPr id="8" name="Picture 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DFCEB1B-FA66-4B4B-8E3E-6550645C0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A1BD44-843A-8948-86DE-881C6D4E1BD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05919-6C87-7B4C-B9A6-DBAC6750F2C5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F287E-D545-9146-A2FA-5001F8AB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4" y="1305282"/>
            <a:ext cx="5080505" cy="2429049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02F647-91E0-2245-9F84-9CADA6E1BC20}"/>
              </a:ext>
            </a:extLst>
          </p:cNvPr>
          <p:cNvSpPr/>
          <p:nvPr/>
        </p:nvSpPr>
        <p:spPr>
          <a:xfrm>
            <a:off x="110826" y="1002307"/>
            <a:ext cx="559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Understanding what GitHub is and how its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92228-5C82-FE41-BAEA-897ED155A3D8}"/>
              </a:ext>
            </a:extLst>
          </p:cNvPr>
          <p:cNvSpPr txBox="1"/>
          <p:nvPr/>
        </p:nvSpPr>
        <p:spPr>
          <a:xfrm>
            <a:off x="150994" y="3810354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 Use remotes with Https.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146F6-1B9F-9043-A37D-0552AA246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7" y="4160159"/>
            <a:ext cx="9774195" cy="1178915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C0A78E00-DA68-5146-A849-00008B8E3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7" y="5349698"/>
            <a:ext cx="7239000" cy="1244600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1D11A5-F8C0-9F4A-9502-A72C67C1D952}"/>
              </a:ext>
            </a:extLst>
          </p:cNvPr>
          <p:cNvCxnSpPr/>
          <p:nvPr/>
        </p:nvCxnSpPr>
        <p:spPr>
          <a:xfrm flipH="1">
            <a:off x="7485877" y="4963188"/>
            <a:ext cx="2065896" cy="6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7738A1-3032-F34F-BF00-5B2EFFEB76FE}"/>
              </a:ext>
            </a:extLst>
          </p:cNvPr>
          <p:cNvSpPr txBox="1"/>
          <p:nvPr/>
        </p:nvSpPr>
        <p:spPr>
          <a:xfrm>
            <a:off x="162122" y="6594298"/>
            <a:ext cx="985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 We can store the pull the file from one place and push the file to a different place also. Most of the time fetch and push will be same.</a:t>
            </a:r>
          </a:p>
        </p:txBody>
      </p:sp>
      <p:pic>
        <p:nvPicPr>
          <p:cNvPr id="15" name="Picture 1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73F0E27-1EE7-7340-A067-F79609BD9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6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F05919-6C87-7B4C-B9A6-DBAC6750F2C5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173FD-9E15-0743-A939-DAACEE4BE9A6}"/>
              </a:ext>
            </a:extLst>
          </p:cNvPr>
          <p:cNvSpPr txBox="1"/>
          <p:nvPr/>
        </p:nvSpPr>
        <p:spPr>
          <a:xfrm>
            <a:off x="110826" y="974798"/>
            <a:ext cx="312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to push the file: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$ git push &lt;where&gt; &lt;what&gt;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$ git push origin master</a:t>
            </a:r>
            <a:r>
              <a:rPr lang="en-US" dirty="0"/>
              <a:t>”</a:t>
            </a:r>
          </a:p>
        </p:txBody>
      </p:sp>
      <p:pic>
        <p:nvPicPr>
          <p:cNvPr id="13" name="Picture 12" descr="A picture containing photo, table, holding, bird&#10;&#10;Description automatically generated">
            <a:extLst>
              <a:ext uri="{FF2B5EF4-FFF2-40B4-BE49-F238E27FC236}">
                <a16:creationId xmlns:a16="http://schemas.microsoft.com/office/drawing/2014/main" id="{A7691FC0-5D1E-1345-9547-61D8A937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94" y="875942"/>
            <a:ext cx="6451600" cy="21590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9C4CBF-7317-A846-8268-F434E0D18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7" y="3072472"/>
            <a:ext cx="9500527" cy="2339203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66D794-C316-1D46-B2D7-211CFAC81F45}"/>
              </a:ext>
            </a:extLst>
          </p:cNvPr>
          <p:cNvSpPr txBox="1"/>
          <p:nvPr/>
        </p:nvSpPr>
        <p:spPr>
          <a:xfrm>
            <a:off x="110826" y="2399164"/>
            <a:ext cx="291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file gets uploaded to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2642BE-ADB0-4749-BB52-5A2D2299877C}"/>
              </a:ext>
            </a:extLst>
          </p:cNvPr>
          <p:cNvCxnSpPr/>
          <p:nvPr/>
        </p:nvCxnSpPr>
        <p:spPr>
          <a:xfrm>
            <a:off x="2840863" y="1173892"/>
            <a:ext cx="390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1EABB8-11FE-BB45-BD83-D5E2BFC5A751}"/>
              </a:ext>
            </a:extLst>
          </p:cNvPr>
          <p:cNvCxnSpPr>
            <a:cxnSpLocks/>
          </p:cNvCxnSpPr>
          <p:nvPr/>
        </p:nvCxnSpPr>
        <p:spPr>
          <a:xfrm flipH="1">
            <a:off x="826723" y="2866961"/>
            <a:ext cx="1547882" cy="44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498B14-B257-0941-BC6B-9BF7880A30D5}"/>
              </a:ext>
            </a:extLst>
          </p:cNvPr>
          <p:cNvSpPr txBox="1"/>
          <p:nvPr/>
        </p:nvSpPr>
        <p:spPr>
          <a:xfrm>
            <a:off x="85306" y="5407958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REMOTES WITH SSH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BA52B368-AF97-434C-9177-4357BFE4D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7" y="5731123"/>
            <a:ext cx="4737100" cy="7747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093E9-32E0-AE47-8EB5-B161A6946F45}"/>
              </a:ext>
            </a:extLst>
          </p:cNvPr>
          <p:cNvSpPr txBox="1"/>
          <p:nvPr/>
        </p:nvSpPr>
        <p:spPr>
          <a:xfrm>
            <a:off x="85306" y="6498275"/>
            <a:ext cx="999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3.1 Go through all the process, and finally we reach here, 2 files gets generated “</a:t>
            </a:r>
            <a:r>
              <a:rPr lang="en-US" dirty="0" err="1"/>
              <a:t>id_rsa</a:t>
            </a:r>
            <a:r>
              <a:rPr lang="en-US" dirty="0"/>
              <a:t>”, “</a:t>
            </a:r>
            <a:r>
              <a:rPr lang="en-US" dirty="0" err="1"/>
              <a:t>id_rsa.pub</a:t>
            </a:r>
            <a:r>
              <a:rPr lang="en-US" dirty="0"/>
              <a:t>”.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6D2B0C-6C07-A944-B0EC-AB1B9F91D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7" y="7118350"/>
            <a:ext cx="4013200" cy="355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9" name="Picture 1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034093D0-1F84-AC46-834B-5DF4E933D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7B6A83-6CFE-214D-82E0-DA44E631FBA9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46DEB-FAE0-4040-BB3D-45968FCA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757414"/>
            <a:ext cx="7226300" cy="106984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B48B63-A1A2-3146-AF96-5DE8FE21BCB1}"/>
              </a:ext>
            </a:extLst>
          </p:cNvPr>
          <p:cNvSpPr txBox="1"/>
          <p:nvPr/>
        </p:nvSpPr>
        <p:spPr>
          <a:xfrm>
            <a:off x="110826" y="1111083"/>
            <a:ext cx="963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3.2 Copy the contents from inside the </a:t>
            </a:r>
            <a:r>
              <a:rPr lang="en-US" dirty="0" err="1"/>
              <a:t>id_rsa.pub</a:t>
            </a:r>
            <a:r>
              <a:rPr lang="en-US" dirty="0"/>
              <a:t> file to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addkey</a:t>
            </a:r>
            <a:r>
              <a:rPr lang="en-US" dirty="0"/>
              <a:t> section. The pages are shown below.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DBBE9-051E-9D41-A40D-DFDB52A6F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6" y="2879417"/>
            <a:ext cx="7434486" cy="392432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6B8394CC-1933-6749-A8D9-E8EC67BA43D9}"/>
              </a:ext>
            </a:extLst>
          </p:cNvPr>
          <p:cNvSpPr/>
          <p:nvPr/>
        </p:nvSpPr>
        <p:spPr>
          <a:xfrm>
            <a:off x="7239760" y="1920501"/>
            <a:ext cx="304056" cy="10698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10613-87C4-A44B-A240-A4CEE8F5232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7543816" y="2455422"/>
            <a:ext cx="9885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09470A-1D22-EF4C-B988-625869242A41}"/>
              </a:ext>
            </a:extLst>
          </p:cNvPr>
          <p:cNvCxnSpPr/>
          <p:nvPr/>
        </p:nvCxnSpPr>
        <p:spPr>
          <a:xfrm flipH="1">
            <a:off x="2669059" y="2455422"/>
            <a:ext cx="4973613" cy="236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33B73AB-9CCE-294C-848E-67C7357EDE46}"/>
              </a:ext>
            </a:extLst>
          </p:cNvPr>
          <p:cNvSpPr/>
          <p:nvPr/>
        </p:nvSpPr>
        <p:spPr>
          <a:xfrm>
            <a:off x="6166021" y="2843676"/>
            <a:ext cx="420130" cy="4075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9FD0EF-D4DA-2645-B8FE-5D029F265FB5}"/>
              </a:ext>
            </a:extLst>
          </p:cNvPr>
          <p:cNvSpPr/>
          <p:nvPr/>
        </p:nvSpPr>
        <p:spPr>
          <a:xfrm>
            <a:off x="1008096" y="4951171"/>
            <a:ext cx="372939" cy="3745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DDECAE-255B-4E46-9257-D5FBB1E3CBC4}"/>
              </a:ext>
            </a:extLst>
          </p:cNvPr>
          <p:cNvSpPr/>
          <p:nvPr/>
        </p:nvSpPr>
        <p:spPr>
          <a:xfrm>
            <a:off x="2840863" y="6429147"/>
            <a:ext cx="372939" cy="3745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10B0EB-A994-3045-AC81-79467FF307A5}"/>
              </a:ext>
            </a:extLst>
          </p:cNvPr>
          <p:cNvSpPr txBox="1"/>
          <p:nvPr/>
        </p:nvSpPr>
        <p:spPr>
          <a:xfrm>
            <a:off x="110827" y="6839480"/>
            <a:ext cx="984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3.3 Follow the steps shown in slide14 by adding </a:t>
            </a:r>
            <a:r>
              <a:rPr lang="en-US" dirty="0" err="1"/>
              <a:t>ssh</a:t>
            </a:r>
            <a:r>
              <a:rPr lang="en-US" dirty="0"/>
              <a:t> link to the “</a:t>
            </a:r>
            <a:r>
              <a:rPr lang="en-US" dirty="0">
                <a:highlight>
                  <a:srgbClr val="FFFF00"/>
                </a:highlight>
              </a:rPr>
              <a:t>$ git remote add origin &lt;</a:t>
            </a:r>
            <a:r>
              <a:rPr lang="en-US" dirty="0" err="1">
                <a:highlight>
                  <a:srgbClr val="FFFF00"/>
                </a:highlight>
              </a:rPr>
              <a:t>ssh</a:t>
            </a:r>
            <a:r>
              <a:rPr lang="en-US" dirty="0">
                <a:highlight>
                  <a:srgbClr val="FFFF00"/>
                </a:highlight>
              </a:rPr>
              <a:t> link&gt;</a:t>
            </a:r>
            <a:r>
              <a:rPr lang="en-US" dirty="0"/>
              <a:t>” cmd.  </a:t>
            </a:r>
          </a:p>
        </p:txBody>
      </p:sp>
      <p:pic>
        <p:nvPicPr>
          <p:cNvPr id="17" name="Picture 1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862DB55A-323B-9240-8DAE-CD3F25E26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0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566DA0-CD61-5542-A8B8-EF85DFF4EC8E}"/>
              </a:ext>
            </a:extLst>
          </p:cNvPr>
          <p:cNvSpPr txBox="1"/>
          <p:nvPr/>
        </p:nvSpPr>
        <p:spPr>
          <a:xfrm>
            <a:off x="2708684" y="422437"/>
            <a:ext cx="594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SELF COLLABORATION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E1E28-F331-6244-958D-74B94BAE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555421"/>
            <a:ext cx="6858000" cy="1244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74CBB0-6A33-FC4C-9198-A7DA0D691C1C}"/>
              </a:ext>
            </a:extLst>
          </p:cNvPr>
          <p:cNvSpPr txBox="1"/>
          <p:nvPr/>
        </p:nvSpPr>
        <p:spPr>
          <a:xfrm>
            <a:off x="110826" y="1202579"/>
            <a:ext cx="557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4.1 Create a simple python file inside the “</a:t>
            </a:r>
            <a:r>
              <a:rPr lang="en-US" dirty="0" err="1"/>
              <a:t>src</a:t>
            </a:r>
            <a:r>
              <a:rPr lang="en-US" dirty="0"/>
              <a:t>” folder.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ADB23-137D-9D4D-8F41-FDED22BD703B}"/>
              </a:ext>
            </a:extLst>
          </p:cNvPr>
          <p:cNvSpPr txBox="1"/>
          <p:nvPr/>
        </p:nvSpPr>
        <p:spPr>
          <a:xfrm>
            <a:off x="110826" y="2826223"/>
            <a:ext cx="6143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4.2 Stage the file and commit it.</a:t>
            </a:r>
          </a:p>
          <a:p>
            <a:r>
              <a:rPr lang="en-US" dirty="0"/>
              <a:t>4.3 Type “</a:t>
            </a:r>
            <a:r>
              <a:rPr lang="en-US" dirty="0">
                <a:highlight>
                  <a:srgbClr val="FFFF00"/>
                </a:highlight>
              </a:rPr>
              <a:t>$ git push origin master</a:t>
            </a:r>
            <a:r>
              <a:rPr lang="en-US" dirty="0"/>
              <a:t>” to add the file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4.4 Once done, we can see the file in the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82A88-BAAF-2648-B2CF-4D271FB61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6" y="3749553"/>
            <a:ext cx="9650511" cy="1401601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D67B61-9E6B-4D42-81BA-DE09EC44E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86" y="5248565"/>
            <a:ext cx="9650510" cy="1273623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9966FC-A9C4-5D42-AC7E-D72918995245}"/>
              </a:ext>
            </a:extLst>
          </p:cNvPr>
          <p:cNvSpPr txBox="1"/>
          <p:nvPr/>
        </p:nvSpPr>
        <p:spPr>
          <a:xfrm>
            <a:off x="3483417" y="5333930"/>
            <a:ext cx="3265830" cy="29238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/>
              <a:t>We can see the source in raw text format.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CDEDB-BFB5-3A4E-9351-12A3045556B6}"/>
              </a:ext>
            </a:extLst>
          </p:cNvPr>
          <p:cNvCxnSpPr/>
          <p:nvPr/>
        </p:nvCxnSpPr>
        <p:spPr>
          <a:xfrm>
            <a:off x="6749247" y="5487442"/>
            <a:ext cx="395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FB6B85-6215-D64F-B060-32C3D39C89C7}"/>
              </a:ext>
            </a:extLst>
          </p:cNvPr>
          <p:cNvSpPr txBox="1"/>
          <p:nvPr/>
        </p:nvSpPr>
        <p:spPr>
          <a:xfrm>
            <a:off x="4191871" y="5894550"/>
            <a:ext cx="3918060" cy="29238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/>
              <a:t>Shows which programmer wrote what line of code.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E4C68-334E-C44A-A4D8-FEAE2A6584C1}"/>
              </a:ext>
            </a:extLst>
          </p:cNvPr>
          <p:cNvSpPr txBox="1"/>
          <p:nvPr/>
        </p:nvSpPr>
        <p:spPr>
          <a:xfrm>
            <a:off x="7834183" y="6217416"/>
            <a:ext cx="1418978" cy="29238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/>
              <a:t>Similar to git log.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BE5AD9-F9F0-0C45-9C80-169960D48595}"/>
              </a:ext>
            </a:extLst>
          </p:cNvPr>
          <p:cNvCxnSpPr/>
          <p:nvPr/>
        </p:nvCxnSpPr>
        <p:spPr>
          <a:xfrm flipV="1">
            <a:off x="7858897" y="5626318"/>
            <a:ext cx="0" cy="26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B6D4D3-CE9B-0449-B887-A5F1C7B6437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532472" y="5638676"/>
            <a:ext cx="11200" cy="5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DCD5C0-CB9B-6945-A017-373A3C1C6E36}"/>
              </a:ext>
            </a:extLst>
          </p:cNvPr>
          <p:cNvSpPr txBox="1"/>
          <p:nvPr/>
        </p:nvSpPr>
        <p:spPr>
          <a:xfrm>
            <a:off x="110826" y="6501526"/>
            <a:ext cx="9683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 We can modify the code using the online interface, and pull the code back to the machine.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$ git pull origin master</a:t>
            </a:r>
            <a:r>
              <a:rPr lang="en-US" dirty="0"/>
              <a:t>” – The newly modified file will replace the old file from your machine.</a:t>
            </a:r>
          </a:p>
        </p:txBody>
      </p:sp>
      <p:pic>
        <p:nvPicPr>
          <p:cNvPr id="19" name="Picture 1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185BD8F4-1793-D443-A040-D42DD4BD5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98ADE3-50AA-2840-BBD6-411FD5AED34F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C353C-BD5B-214B-88ED-BB5BEFC52560}"/>
              </a:ext>
            </a:extLst>
          </p:cNvPr>
          <p:cNvSpPr txBox="1"/>
          <p:nvPr/>
        </p:nvSpPr>
        <p:spPr>
          <a:xfrm>
            <a:off x="247135" y="1112108"/>
            <a:ext cx="94405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4.6 If the code is being edited in the local machine as well as via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4.7 If we try to commit the file, it will return “</a:t>
            </a:r>
            <a:r>
              <a:rPr lang="en-US" dirty="0">
                <a:highlight>
                  <a:srgbClr val="FFFF00"/>
                </a:highlight>
              </a:rPr>
              <a:t>commit rejected</a:t>
            </a:r>
            <a:r>
              <a:rPr lang="en-US" dirty="0"/>
              <a:t>”.</a:t>
            </a:r>
          </a:p>
          <a:p>
            <a:pPr algn="just"/>
            <a:r>
              <a:rPr lang="en-US" dirty="0"/>
              <a:t>4.8 We need to pull the edited file from </a:t>
            </a:r>
            <a:r>
              <a:rPr lang="en-US" dirty="0" err="1"/>
              <a:t>github</a:t>
            </a:r>
            <a:r>
              <a:rPr lang="en-US" dirty="0"/>
              <a:t> to the local machine. Once the file is downloaded we can see that file both the edited part in it. </a:t>
            </a:r>
          </a:p>
          <a:p>
            <a:pPr algn="just"/>
            <a:r>
              <a:rPr lang="en-US" dirty="0"/>
              <a:t>4.9 Then again we can push the file to the </a:t>
            </a:r>
            <a:r>
              <a:rPr lang="en-US" dirty="0" err="1"/>
              <a:t>github</a:t>
            </a:r>
            <a:r>
              <a:rPr lang="en-US" dirty="0"/>
              <a:t> via the push command.</a:t>
            </a:r>
          </a:p>
          <a:p>
            <a:pPr algn="just"/>
            <a:r>
              <a:rPr lang="en-US" dirty="0"/>
              <a:t>4.10 </a:t>
            </a:r>
            <a:r>
              <a:rPr lang="en-US" dirty="0">
                <a:highlight>
                  <a:srgbClr val="FFFF00"/>
                </a:highlight>
              </a:rPr>
              <a:t>Merge conflict </a:t>
            </a:r>
            <a:r>
              <a:rPr lang="en-US" dirty="0"/>
              <a:t>occurs when the changes have been made at the same location.</a:t>
            </a:r>
          </a:p>
          <a:p>
            <a:pPr algn="just"/>
            <a:r>
              <a:rPr lang="en-US" dirty="0"/>
              <a:t>	- a small demo, lets edit the same character in the same location in local machine 	as well as </a:t>
            </a:r>
            <a:r>
              <a:rPr lang="en-US" dirty="0" err="1"/>
              <a:t>github</a:t>
            </a:r>
            <a:r>
              <a:rPr lang="en-US" dirty="0"/>
              <a:t> and try the command as shown below.</a:t>
            </a:r>
          </a:p>
          <a:p>
            <a:pPr algn="just"/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git push origin master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	- It will return an error saying there was a conflict.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- so do “</a:t>
            </a:r>
            <a:r>
              <a:rPr lang="en-US" dirty="0">
                <a:highlight>
                  <a:srgbClr val="FFFF00"/>
                </a:highlight>
              </a:rPr>
              <a:t>$ git pull origin master</a:t>
            </a:r>
            <a:r>
              <a:rPr lang="en-US" dirty="0"/>
              <a:t>” and visualize the file, it will look similar to what is 	shown in the </a:t>
            </a:r>
            <a:r>
              <a:rPr lang="en-US" dirty="0" err="1"/>
              <a:t>nextslide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5BEC66-6596-7C4C-991A-403F73DED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1"/>
          <a:stretch/>
        </p:blipFill>
        <p:spPr>
          <a:xfrm>
            <a:off x="1261496" y="4004978"/>
            <a:ext cx="7175500" cy="2019943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71DDBFC-138F-0145-BE91-6E8020766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7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98ADE3-50AA-2840-BBD6-411FD5AED34F}"/>
              </a:ext>
            </a:extLst>
          </p:cNvPr>
          <p:cNvSpPr txBox="1"/>
          <p:nvPr/>
        </p:nvSpPr>
        <p:spPr>
          <a:xfrm>
            <a:off x="2840863" y="372370"/>
            <a:ext cx="4398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6B0E7-8C54-7543-8056-DF3456D9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7" y="1002307"/>
            <a:ext cx="5943600" cy="23368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46C1EC-5F0A-F444-9067-B81A281DEFF3}"/>
              </a:ext>
            </a:extLst>
          </p:cNvPr>
          <p:cNvSpPr txBox="1"/>
          <p:nvPr/>
        </p:nvSpPr>
        <p:spPr>
          <a:xfrm>
            <a:off x="171488" y="341050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Lets visualize the python script file.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959BD-35D2-1543-B14C-EB7B6A489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7" y="3779837"/>
            <a:ext cx="5194300" cy="215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975A7E-575D-C34B-8AEA-DDA181393884}"/>
              </a:ext>
            </a:extLst>
          </p:cNvPr>
          <p:cNvSpPr txBox="1"/>
          <p:nvPr/>
        </p:nvSpPr>
        <p:spPr>
          <a:xfrm>
            <a:off x="222422" y="6030097"/>
            <a:ext cx="850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need to manually edit the file to get rid of the comments.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Once edited, push the code to the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the conflicts will be fixed and the code will be successfully pushed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pic>
        <p:nvPicPr>
          <p:cNvPr id="13" name="Picture 1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813895F-6A9B-7944-9064-D39FA9437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FB9D5-2143-9744-AB02-BE0FFB76C1BC}"/>
              </a:ext>
            </a:extLst>
          </p:cNvPr>
          <p:cNvSpPr txBox="1"/>
          <p:nvPr/>
        </p:nvSpPr>
        <p:spPr>
          <a:xfrm>
            <a:off x="4354547" y="293265"/>
            <a:ext cx="13715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78D23-6482-8C40-A80E-2316AFCB9701}"/>
              </a:ext>
            </a:extLst>
          </p:cNvPr>
          <p:cNvSpPr txBox="1"/>
          <p:nvPr/>
        </p:nvSpPr>
        <p:spPr>
          <a:xfrm>
            <a:off x="360948" y="1828800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Git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using Git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Remotes and 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8635C-C44F-3B49-A0DB-5F36D07F5E5C}"/>
              </a:ext>
            </a:extLst>
          </p:cNvPr>
          <p:cNvSpPr txBox="1"/>
          <p:nvPr/>
        </p:nvSpPr>
        <p:spPr>
          <a:xfrm>
            <a:off x="433137" y="1431758"/>
            <a:ext cx="7489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D07C0-7692-D04D-8322-2457952F467C}"/>
              </a:ext>
            </a:extLst>
          </p:cNvPr>
          <p:cNvSpPr txBox="1"/>
          <p:nvPr/>
        </p:nvSpPr>
        <p:spPr>
          <a:xfrm>
            <a:off x="420200" y="2995743"/>
            <a:ext cx="7489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3EF0B-8124-2344-8253-4A9D3DB5BFC1}"/>
              </a:ext>
            </a:extLst>
          </p:cNvPr>
          <p:cNvSpPr txBox="1"/>
          <p:nvPr/>
        </p:nvSpPr>
        <p:spPr>
          <a:xfrm>
            <a:off x="360948" y="3518410"/>
            <a:ext cx="4076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collaborator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Forking workflows of collaboration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Flow workflows of collaboration</a:t>
            </a:r>
          </a:p>
        </p:txBody>
      </p:sp>
      <p:pic>
        <p:nvPicPr>
          <p:cNvPr id="13" name="Picture 1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1AB704E3-C150-4143-A920-2599B6861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7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FC65F3-30EB-8E44-A152-A10C7FECD5AD}"/>
              </a:ext>
            </a:extLst>
          </p:cNvPr>
          <p:cNvSpPr txBox="1"/>
          <p:nvPr/>
        </p:nvSpPr>
        <p:spPr>
          <a:xfrm>
            <a:off x="2209078" y="362052"/>
            <a:ext cx="703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FOR PROJECT MANAGEMENT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AB3E7-4B69-2345-A9B9-C3FCA917DD03}"/>
              </a:ext>
            </a:extLst>
          </p:cNvPr>
          <p:cNvSpPr txBox="1"/>
          <p:nvPr/>
        </p:nvSpPr>
        <p:spPr>
          <a:xfrm>
            <a:off x="107804" y="1002307"/>
            <a:ext cx="7080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5.1 We can write </a:t>
            </a:r>
            <a:r>
              <a:rPr lang="en-US" dirty="0">
                <a:highlight>
                  <a:srgbClr val="FFFF00"/>
                </a:highlight>
              </a:rPr>
              <a:t>issues</a:t>
            </a:r>
            <a:r>
              <a:rPr lang="en-US" dirty="0"/>
              <a:t> mentioning the improvements needed to the project or file.</a:t>
            </a:r>
          </a:p>
          <a:p>
            <a:pPr algn="just"/>
            <a:r>
              <a:rPr lang="en-US" dirty="0"/>
              <a:t>5.2 We can provide </a:t>
            </a:r>
            <a:r>
              <a:rPr lang="en-US" dirty="0">
                <a:highlight>
                  <a:srgbClr val="FFFF00"/>
                </a:highlight>
              </a:rPr>
              <a:t>labels</a:t>
            </a:r>
            <a:r>
              <a:rPr lang="en-US" dirty="0"/>
              <a:t> mentioning the sensitivity of the issue.</a:t>
            </a:r>
          </a:p>
          <a:p>
            <a:pPr algn="just"/>
            <a:r>
              <a:rPr lang="en-US" dirty="0"/>
              <a:t>5.3 We can write a brief description using the </a:t>
            </a:r>
            <a:r>
              <a:rPr lang="en-US" dirty="0">
                <a:highlight>
                  <a:srgbClr val="FFFF00"/>
                </a:highlight>
              </a:rPr>
              <a:t>WIKI</a:t>
            </a:r>
            <a:r>
              <a:rPr lang="en-US" dirty="0"/>
              <a:t> tab. A well described documentation can be generated here.</a:t>
            </a:r>
          </a:p>
          <a:p>
            <a:pPr algn="just"/>
            <a:r>
              <a:rPr lang="en-US" dirty="0"/>
              <a:t>5.4 We can add </a:t>
            </a:r>
            <a:r>
              <a:rPr lang="en-US" dirty="0">
                <a:highlight>
                  <a:srgbClr val="FFFF00"/>
                </a:highlight>
              </a:rPr>
              <a:t>milestones</a:t>
            </a:r>
            <a:r>
              <a:rPr lang="en-US" dirty="0"/>
              <a:t> that provides the information of the stages of your project and we can link the </a:t>
            </a:r>
            <a:r>
              <a:rPr lang="en-US" dirty="0">
                <a:highlight>
                  <a:srgbClr val="FFFF00"/>
                </a:highlight>
              </a:rPr>
              <a:t>issue</a:t>
            </a:r>
            <a:r>
              <a:rPr lang="en-US" dirty="0"/>
              <a:t> with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5FCD38-4259-0742-9954-FFEDFE13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60" y="1123613"/>
            <a:ext cx="2733061" cy="5130214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5930A-4D6A-4544-B607-9FE5C68D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6" y="3052383"/>
            <a:ext cx="2799907" cy="3201444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3" name="Picture 1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CF58346-12B8-0245-AF56-9A8B4CFC3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9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FC65F3-30EB-8E44-A152-A10C7FECD5AD}"/>
              </a:ext>
            </a:extLst>
          </p:cNvPr>
          <p:cNvSpPr txBox="1"/>
          <p:nvPr/>
        </p:nvSpPr>
        <p:spPr>
          <a:xfrm>
            <a:off x="2433090" y="331032"/>
            <a:ext cx="58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BRANCHES ON YOUR OWN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9BF82-C967-2F49-B2DF-5AABCE01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361150"/>
            <a:ext cx="4744996" cy="1743559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71CB4B-303C-F44D-B364-0AA76DB0117A}"/>
              </a:ext>
            </a:extLst>
          </p:cNvPr>
          <p:cNvSpPr txBox="1"/>
          <p:nvPr/>
        </p:nvSpPr>
        <p:spPr>
          <a:xfrm>
            <a:off x="110826" y="3309112"/>
            <a:ext cx="94115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 We can create the branch using the command:</a:t>
            </a:r>
          </a:p>
          <a:p>
            <a:r>
              <a:rPr lang="en-US" dirty="0"/>
              <a:t>      “</a:t>
            </a:r>
            <a:r>
              <a:rPr lang="en-US" dirty="0">
                <a:highlight>
                  <a:srgbClr val="FFFF00"/>
                </a:highlight>
              </a:rPr>
              <a:t>$ git branch &lt;</a:t>
            </a:r>
            <a:r>
              <a:rPr lang="en-US" dirty="0" err="1">
                <a:highlight>
                  <a:srgbClr val="FFFF00"/>
                </a:highlight>
              </a:rPr>
              <a:t>branch_name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”</a:t>
            </a:r>
          </a:p>
          <a:p>
            <a:r>
              <a:rPr lang="en-US" dirty="0"/>
              <a:t>6.2 To see all the branches, we can type:</a:t>
            </a:r>
          </a:p>
          <a:p>
            <a:r>
              <a:rPr lang="en-US" dirty="0"/>
              <a:t>      “</a:t>
            </a:r>
            <a:r>
              <a:rPr lang="en-US" dirty="0">
                <a:highlight>
                  <a:srgbClr val="FFFF00"/>
                </a:highlight>
              </a:rPr>
              <a:t>$ git branch -a</a:t>
            </a:r>
            <a:r>
              <a:rPr lang="en-US" dirty="0"/>
              <a:t>”</a:t>
            </a:r>
          </a:p>
          <a:p>
            <a:r>
              <a:rPr lang="en-US" dirty="0"/>
              <a:t>6.3 We can see that the same branch gets added to </a:t>
            </a:r>
            <a:r>
              <a:rPr lang="en-US" dirty="0" err="1"/>
              <a:t>github</a:t>
            </a:r>
            <a:r>
              <a:rPr lang="en-US" dirty="0"/>
              <a:t> also.</a:t>
            </a:r>
          </a:p>
          <a:p>
            <a:r>
              <a:rPr lang="en-US" dirty="0"/>
              <a:t>6.4 We can switch between branches using the command:</a:t>
            </a:r>
          </a:p>
          <a:p>
            <a:r>
              <a:rPr lang="en-US" dirty="0"/>
              <a:t>      “</a:t>
            </a:r>
            <a:r>
              <a:rPr lang="en-US" dirty="0">
                <a:highlight>
                  <a:srgbClr val="FFFF00"/>
                </a:highlight>
              </a:rPr>
              <a:t>$ git checkout branch-1</a:t>
            </a:r>
            <a:r>
              <a:rPr lang="en-US" dirty="0"/>
              <a:t>”</a:t>
            </a:r>
          </a:p>
          <a:p>
            <a:r>
              <a:rPr lang="en-US" dirty="0"/>
              <a:t>      “</a:t>
            </a:r>
            <a:r>
              <a:rPr lang="en-US" dirty="0">
                <a:highlight>
                  <a:srgbClr val="FFFF00"/>
                </a:highlight>
              </a:rPr>
              <a:t>$ git checkout –b branch-1</a:t>
            </a:r>
            <a:r>
              <a:rPr lang="en-US" dirty="0"/>
              <a:t>” </a:t>
            </a:r>
            <a:r>
              <a:rPr lang="en-US" dirty="0">
                <a:highlight>
                  <a:srgbClr val="FFFF00"/>
                </a:highlight>
              </a:rPr>
              <a:t>this creates the branch as well as moves to that branch.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2433B7-FBDF-2F45-851E-FE2ACC860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02" y="3602071"/>
            <a:ext cx="5486400" cy="86669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32CD00-A32A-5443-BCFB-54D989BB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86" y="5687781"/>
            <a:ext cx="5651500" cy="18034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1" name="Picture 10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74A69AA6-99B4-8843-92DB-62C93ABA8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2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FB99D-F77C-3243-983D-410931782254}"/>
              </a:ext>
            </a:extLst>
          </p:cNvPr>
          <p:cNvSpPr txBox="1"/>
          <p:nvPr/>
        </p:nvSpPr>
        <p:spPr>
          <a:xfrm>
            <a:off x="110826" y="935954"/>
            <a:ext cx="678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We can also delete the branch using the following command:</a:t>
            </a:r>
          </a:p>
          <a:p>
            <a:r>
              <a:rPr lang="en-US" dirty="0"/>
              <a:t>      “$ </a:t>
            </a:r>
            <a:r>
              <a:rPr lang="en-US" dirty="0">
                <a:highlight>
                  <a:srgbClr val="FFFF00"/>
                </a:highlight>
              </a:rPr>
              <a:t>git branch –d &lt;</a:t>
            </a:r>
            <a:r>
              <a:rPr lang="en-US" dirty="0" err="1">
                <a:highlight>
                  <a:srgbClr val="FFFF00"/>
                </a:highlight>
              </a:rPr>
              <a:t>branch_name</a:t>
            </a:r>
            <a:r>
              <a:rPr lang="en-US" dirty="0">
                <a:highlight>
                  <a:srgbClr val="FFFF00"/>
                </a:highlight>
              </a:rPr>
              <a:t>&gt;”</a:t>
            </a:r>
          </a:p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E20BEA-64F3-D248-A957-3F78DF0B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561109"/>
            <a:ext cx="5636560" cy="202101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5ABB70-1E19-8341-8944-4AE38083398A}"/>
              </a:ext>
            </a:extLst>
          </p:cNvPr>
          <p:cNvSpPr txBox="1"/>
          <p:nvPr/>
        </p:nvSpPr>
        <p:spPr>
          <a:xfrm>
            <a:off x="110826" y="3608167"/>
            <a:ext cx="971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6.6 We cannot delete the branch by hopping on the branch that we want to delete. It will throw out an error.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1963F6-E336-6347-AB1B-8673BBC8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8" y="4242141"/>
            <a:ext cx="7226300" cy="609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AA9F52-D762-B84D-97AE-C37E73F1465F}"/>
              </a:ext>
            </a:extLst>
          </p:cNvPr>
          <p:cNvSpPr txBox="1"/>
          <p:nvPr/>
        </p:nvSpPr>
        <p:spPr>
          <a:xfrm>
            <a:off x="110826" y="4888472"/>
            <a:ext cx="9712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6.7 In order to delete the branch, we need to move to the other branch and then perform the delete activity.</a:t>
            </a:r>
          </a:p>
          <a:p>
            <a:pPr algn="just"/>
            <a:r>
              <a:rPr lang="en-US" dirty="0"/>
              <a:t>6.8 We can now switch to branch-1 and try to make some changes, the changes made will not be visible in other branches. </a:t>
            </a:r>
          </a:p>
          <a:p>
            <a:pPr algn="just"/>
            <a:r>
              <a:rPr lang="en-US" dirty="0"/>
              <a:t>The output has been visualized in the next slide.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FFA360-69F7-4844-92E7-AE12DA5FF4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67"/>
          <a:stretch/>
        </p:blipFill>
        <p:spPr>
          <a:xfrm>
            <a:off x="181618" y="6439099"/>
            <a:ext cx="4858694" cy="1041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4DDE26-B120-5A44-819A-7661C2E34672}"/>
              </a:ext>
            </a:extLst>
          </p:cNvPr>
          <p:cNvSpPr txBox="1"/>
          <p:nvPr/>
        </p:nvSpPr>
        <p:spPr>
          <a:xfrm>
            <a:off x="4143855" y="637122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master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E9E591-BA33-244E-B228-D634024C9E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04"/>
          <a:stretch/>
        </p:blipFill>
        <p:spPr>
          <a:xfrm>
            <a:off x="5129964" y="6083499"/>
            <a:ext cx="4839835" cy="139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E21157-685D-2942-9231-E1F369675AB1}"/>
              </a:ext>
            </a:extLst>
          </p:cNvPr>
          <p:cNvSpPr txBox="1"/>
          <p:nvPr/>
        </p:nvSpPr>
        <p:spPr>
          <a:xfrm>
            <a:off x="8786164" y="60211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branch-2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11E19-A8BD-0F4B-8824-0B96858D5B14}"/>
              </a:ext>
            </a:extLst>
          </p:cNvPr>
          <p:cNvSpPr txBox="1"/>
          <p:nvPr/>
        </p:nvSpPr>
        <p:spPr>
          <a:xfrm>
            <a:off x="2433090" y="331032"/>
            <a:ext cx="58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BRANCHES ON YOUR OWN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BC9D56-602A-C648-92DD-336095A29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9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948F5F-DEBF-2941-93E1-93DD446C74F1}"/>
              </a:ext>
            </a:extLst>
          </p:cNvPr>
          <p:cNvSpPr txBox="1"/>
          <p:nvPr/>
        </p:nvSpPr>
        <p:spPr>
          <a:xfrm>
            <a:off x="210065" y="1099751"/>
            <a:ext cx="9489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6.9 As we have 2 branches, we can merge one branch to another using the command:</a:t>
            </a:r>
          </a:p>
          <a:p>
            <a:pPr algn="just"/>
            <a:r>
              <a:rPr lang="en-US" dirty="0"/>
              <a:t>      ”</a:t>
            </a:r>
            <a:r>
              <a:rPr lang="en-US" dirty="0">
                <a:highlight>
                  <a:srgbClr val="FFFF00"/>
                </a:highlight>
              </a:rPr>
              <a:t>$ git merge &lt;branch name&gt;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“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Say we are currently in master branch and we want to incorporate the changes from        branch-2 to the master branch then we need to use.</a:t>
            </a:r>
          </a:p>
          <a:p>
            <a:pPr algn="just"/>
            <a:r>
              <a:rPr lang="en-US" dirty="0"/>
              <a:t>      Ex- “</a:t>
            </a:r>
            <a:r>
              <a:rPr lang="en-US" dirty="0">
                <a:highlight>
                  <a:srgbClr val="FFFF00"/>
                </a:highlight>
              </a:rPr>
              <a:t>$ git merge branch-2</a:t>
            </a:r>
            <a:r>
              <a:rPr lang="en-US" dirty="0"/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F5EE4D-3BF8-7F42-8BF4-78E66ABF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7" y="2776876"/>
            <a:ext cx="5372100" cy="16891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FE97A8-63CF-F640-BA75-09AB425AE246}"/>
              </a:ext>
            </a:extLst>
          </p:cNvPr>
          <p:cNvSpPr txBox="1"/>
          <p:nvPr/>
        </p:nvSpPr>
        <p:spPr>
          <a:xfrm>
            <a:off x="5618977" y="2686296"/>
            <a:ext cx="4214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Now we incorporated branch-2 changes into master branch.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 can now push the changes made to </a:t>
            </a:r>
            <a:r>
              <a:rPr lang="en-US" dirty="0" err="1"/>
              <a:t>github</a:t>
            </a:r>
            <a:r>
              <a:rPr lang="en-US" dirty="0"/>
              <a:t> also. And the changes </a:t>
            </a:r>
            <a:r>
              <a:rPr lang="en-US" dirty="0" err="1"/>
              <a:t>mae</a:t>
            </a:r>
            <a:r>
              <a:rPr lang="en-US" dirty="0"/>
              <a:t> will will replicated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D2885-8F62-C049-A9E7-18C75943A993}"/>
              </a:ext>
            </a:extLst>
          </p:cNvPr>
          <p:cNvSpPr txBox="1"/>
          <p:nvPr/>
        </p:nvSpPr>
        <p:spPr>
          <a:xfrm>
            <a:off x="2433090" y="331032"/>
            <a:ext cx="58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BRANCHES ON YOUR OWN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722B9-0C08-1F4E-8770-AC566971EFAE}"/>
              </a:ext>
            </a:extLst>
          </p:cNvPr>
          <p:cNvSpPr txBox="1"/>
          <p:nvPr/>
        </p:nvSpPr>
        <p:spPr>
          <a:xfrm>
            <a:off x="695076" y="4440622"/>
            <a:ext cx="702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push the changed to </a:t>
            </a:r>
            <a:r>
              <a:rPr lang="en-US" dirty="0" err="1"/>
              <a:t>github</a:t>
            </a:r>
            <a:r>
              <a:rPr lang="en-US" dirty="0"/>
              <a:t> on a different branch also.</a:t>
            </a:r>
          </a:p>
          <a:p>
            <a:r>
              <a:rPr lang="en-US" dirty="0"/>
              <a:t>“$ </a:t>
            </a:r>
            <a:r>
              <a:rPr lang="en-US" dirty="0">
                <a:highlight>
                  <a:srgbClr val="FFFF00"/>
                </a:highlight>
              </a:rPr>
              <a:t>git push origin &lt;new-branch&gt;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DA0CC-C105-3149-8726-594E9CE1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7" y="5070507"/>
            <a:ext cx="6602990" cy="23511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6548AF-0253-A14E-B796-DFEC05197A9C}"/>
              </a:ext>
            </a:extLst>
          </p:cNvPr>
          <p:cNvSpPr txBox="1"/>
          <p:nvPr/>
        </p:nvSpPr>
        <p:spPr>
          <a:xfrm>
            <a:off x="6849867" y="4952820"/>
            <a:ext cx="2983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“$ git fetch --prune</a:t>
            </a:r>
            <a:r>
              <a:rPr lang="en-US" dirty="0"/>
              <a:t>”  -&gt;  updates the branch changes made in </a:t>
            </a:r>
            <a:r>
              <a:rPr lang="en-US" dirty="0" err="1"/>
              <a:t>github</a:t>
            </a:r>
            <a:r>
              <a:rPr lang="en-US" dirty="0"/>
              <a:t> to the </a:t>
            </a:r>
            <a:r>
              <a:rPr lang="en-US" dirty="0" err="1"/>
              <a:t>localmachine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627DD-3A23-3340-A7D2-AEB7B1DA1805}"/>
              </a:ext>
            </a:extLst>
          </p:cNvPr>
          <p:cNvSpPr txBox="1"/>
          <p:nvPr/>
        </p:nvSpPr>
        <p:spPr>
          <a:xfrm>
            <a:off x="6849867" y="6152768"/>
            <a:ext cx="3194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delete the branch by”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$ git branch –d &lt;branch&gt;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FFFF00"/>
                </a:highlight>
              </a:rPr>
              <a:t>$ git branch –D &lt;branch&gt;</a:t>
            </a:r>
            <a:r>
              <a:rPr lang="en-US" dirty="0"/>
              <a:t>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57699-B88D-2B4A-8A4D-9F1554003B46}"/>
              </a:ext>
            </a:extLst>
          </p:cNvPr>
          <p:cNvSpPr txBox="1"/>
          <p:nvPr/>
        </p:nvSpPr>
        <p:spPr>
          <a:xfrm>
            <a:off x="6874739" y="7060143"/>
            <a:ext cx="1467068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Force delete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035CEE-B60E-234F-8180-46847F75ADAF}"/>
              </a:ext>
            </a:extLst>
          </p:cNvPr>
          <p:cNvCxnSpPr/>
          <p:nvPr/>
        </p:nvCxnSpPr>
        <p:spPr>
          <a:xfrm flipV="1">
            <a:off x="8341807" y="6942221"/>
            <a:ext cx="105132" cy="27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EDF4984B-62B3-F241-AD2F-3B9618ED3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2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8C344F-A7EF-6B44-9AF7-85C7808A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037810"/>
            <a:ext cx="6029293" cy="226214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5C4FE3-1C68-3D4C-A213-42717E0C00A0}"/>
              </a:ext>
            </a:extLst>
          </p:cNvPr>
          <p:cNvSpPr txBox="1"/>
          <p:nvPr/>
        </p:nvSpPr>
        <p:spPr>
          <a:xfrm>
            <a:off x="1725718" y="331032"/>
            <a:ext cx="6629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GIT WORKFLOWS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A2E87-7BA5-7D41-A8A0-664764AAB236}"/>
              </a:ext>
            </a:extLst>
          </p:cNvPr>
          <p:cNvSpPr txBox="1"/>
          <p:nvPr/>
        </p:nvSpPr>
        <p:spPr>
          <a:xfrm>
            <a:off x="110825" y="3299956"/>
            <a:ext cx="98753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We can crate new branched and incorporate the changes to any of the branch – it is like a side job and integration.</a:t>
            </a:r>
          </a:p>
          <a:p>
            <a:pPr algn="just"/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git checkout –b feature/</a:t>
            </a:r>
            <a:r>
              <a:rPr lang="en-US" dirty="0" err="1">
                <a:highlight>
                  <a:srgbClr val="FFFF00"/>
                </a:highlight>
              </a:rPr>
              <a:t>document_docs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cd docs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sublime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 – insert some comments to the readme.</a:t>
            </a:r>
          </a:p>
          <a:p>
            <a:pPr algn="just"/>
            <a:r>
              <a:rPr lang="en-US" dirty="0"/>
              <a:t>	- push the feature/</a:t>
            </a:r>
            <a:r>
              <a:rPr lang="en-US" dirty="0" err="1"/>
              <a:t>document_docs</a:t>
            </a:r>
            <a:r>
              <a:rPr lang="en-US" dirty="0"/>
              <a:t> branch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	- click on compare and pull request.</a:t>
            </a:r>
          </a:p>
          <a:p>
            <a:pPr algn="just"/>
            <a:r>
              <a:rPr lang="en-US" dirty="0"/>
              <a:t>	- select the branch where the feature/</a:t>
            </a:r>
            <a:r>
              <a:rPr lang="en-US" dirty="0" err="1"/>
              <a:t>document_docs</a:t>
            </a:r>
            <a:r>
              <a:rPr lang="en-US" dirty="0"/>
              <a:t> branch needs to merge and create the pull request.</a:t>
            </a:r>
          </a:p>
          <a:p>
            <a:pPr algn="just"/>
            <a:r>
              <a:rPr lang="en-US" dirty="0"/>
              <a:t>	- Once created, merge the pull request – this incorporated the changes into the current branch.</a:t>
            </a:r>
          </a:p>
          <a:p>
            <a:pPr algn="just"/>
            <a:r>
              <a:rPr lang="en-US" dirty="0"/>
              <a:t>	- We can also delete the branch if needed.</a:t>
            </a:r>
          </a:p>
          <a:p>
            <a:pPr algn="just"/>
            <a:r>
              <a:rPr lang="en-US" dirty="0"/>
              <a:t>	- We created the </a:t>
            </a:r>
            <a:r>
              <a:rPr lang="en-US" dirty="0" err="1"/>
              <a:t>README.md</a:t>
            </a:r>
            <a:r>
              <a:rPr lang="en-US" dirty="0"/>
              <a:t> file in the feature/</a:t>
            </a:r>
            <a:r>
              <a:rPr lang="en-US" dirty="0" err="1"/>
              <a:t>docment_docs</a:t>
            </a:r>
            <a:r>
              <a:rPr lang="en-US" dirty="0"/>
              <a:t> branch and merged into some other branch. We can see the that the </a:t>
            </a:r>
            <a:r>
              <a:rPr lang="en-US" dirty="0" err="1"/>
              <a:t>README.md</a:t>
            </a:r>
            <a:r>
              <a:rPr lang="en-US" dirty="0"/>
              <a:t> file is visible in the other branch , but not in the master branch.</a:t>
            </a:r>
          </a:p>
          <a:p>
            <a:pPr algn="just"/>
            <a:r>
              <a:rPr lang="en-US" dirty="0"/>
              <a:t>	</a:t>
            </a:r>
          </a:p>
        </p:txBody>
      </p:sp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C604A2A-8506-7B4E-96E3-4D5A6E0AB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36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61AB4A-C09D-6340-87E0-67C584C813D7}"/>
              </a:ext>
            </a:extLst>
          </p:cNvPr>
          <p:cNvSpPr txBox="1"/>
          <p:nvPr/>
        </p:nvSpPr>
        <p:spPr>
          <a:xfrm>
            <a:off x="1725718" y="331032"/>
            <a:ext cx="6629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GIT WORKFLOWS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BFF54-011B-C04F-B3D2-CEB77A1628A0}"/>
              </a:ext>
            </a:extLst>
          </p:cNvPr>
          <p:cNvSpPr txBox="1"/>
          <p:nvPr/>
        </p:nvSpPr>
        <p:spPr>
          <a:xfrm>
            <a:off x="1070811" y="989558"/>
            <a:ext cx="87020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We can update the branch that was updated in </a:t>
            </a:r>
            <a:r>
              <a:rPr lang="en-US" dirty="0" err="1"/>
              <a:t>github</a:t>
            </a:r>
            <a:r>
              <a:rPr lang="en-US" dirty="0"/>
              <a:t> in our current system also.</a:t>
            </a:r>
          </a:p>
          <a:p>
            <a:pPr algn="just"/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git pull origin &lt;</a:t>
            </a:r>
            <a:r>
              <a:rPr lang="en-US" dirty="0" err="1">
                <a:highlight>
                  <a:srgbClr val="FFFF00"/>
                </a:highlight>
              </a:rPr>
              <a:t>merged_branch</a:t>
            </a:r>
            <a:r>
              <a:rPr lang="en-US" dirty="0">
                <a:highlight>
                  <a:srgbClr val="FFFF00"/>
                </a:highlight>
              </a:rPr>
              <a:t>&gt;”</a:t>
            </a: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algn="just"/>
            <a:endParaRPr lang="en-US" dirty="0">
              <a:highlight>
                <a:srgbClr val="FFFF00"/>
              </a:highlight>
            </a:endParaRPr>
          </a:p>
          <a:p>
            <a:pPr marL="285750" indent="-285750" algn="just">
              <a:buFontTx/>
              <a:buChar char="-"/>
            </a:pPr>
            <a:r>
              <a:rPr lang="en-US" dirty="0"/>
              <a:t>So the changes gets updated to the branch in our local system also.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8812C-A0E0-5943-8020-82458BA3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76" y="1612139"/>
            <a:ext cx="5981700" cy="16129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A7452A-D1E1-FC4C-B520-467F66AEB1E7}"/>
              </a:ext>
            </a:extLst>
          </p:cNvPr>
          <p:cNvSpPr txBox="1"/>
          <p:nvPr/>
        </p:nvSpPr>
        <p:spPr>
          <a:xfrm>
            <a:off x="208186" y="3759010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Now lets add </a:t>
            </a:r>
            <a:r>
              <a:rPr lang="en-US" dirty="0" err="1"/>
              <a:t>README.md</a:t>
            </a:r>
            <a:r>
              <a:rPr lang="en-US" dirty="0"/>
              <a:t> files in all the directories with some details in it.</a:t>
            </a:r>
          </a:p>
          <a:p>
            <a:r>
              <a:rPr lang="en-US" dirty="0"/>
              <a:t>	“</a:t>
            </a:r>
            <a:r>
              <a:rPr lang="en-US" dirty="0">
                <a:highlight>
                  <a:srgbClr val="FFFF00"/>
                </a:highlight>
              </a:rPr>
              <a:t>$ git status</a:t>
            </a:r>
            <a:r>
              <a:rPr lang="en-US" dirty="0"/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13A30A-638A-7C46-B37B-6E61BB6D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76" y="4524408"/>
            <a:ext cx="5791200" cy="13208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1289CE-20F0-D041-8B9B-4EC1590D73A8}"/>
              </a:ext>
            </a:extLst>
          </p:cNvPr>
          <p:cNvSpPr txBox="1"/>
          <p:nvPr/>
        </p:nvSpPr>
        <p:spPr>
          <a:xfrm>
            <a:off x="1070811" y="5808211"/>
            <a:ext cx="8653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  Now we are inside the “</a:t>
            </a:r>
            <a:r>
              <a:rPr lang="en-US" dirty="0" err="1"/>
              <a:t>src</a:t>
            </a:r>
            <a:r>
              <a:rPr lang="en-US" dirty="0"/>
              <a:t>” directory, so we can stage only the “</a:t>
            </a:r>
            <a:r>
              <a:rPr lang="en-US" dirty="0" err="1"/>
              <a:t>README.md</a:t>
            </a:r>
            <a:r>
              <a:rPr lang="en-US" dirty="0"/>
              <a:t>” file inside the “</a:t>
            </a:r>
            <a:r>
              <a:rPr lang="en-US" dirty="0" err="1"/>
              <a:t>src</a:t>
            </a:r>
            <a:r>
              <a:rPr lang="en-US" dirty="0"/>
              <a:t>” directory.</a:t>
            </a:r>
          </a:p>
          <a:p>
            <a:pPr algn="just"/>
            <a:r>
              <a:rPr lang="en-US" dirty="0"/>
              <a:t>-   To stage all the files, get to the previous directory and type “</a:t>
            </a:r>
            <a:r>
              <a:rPr lang="en-US" dirty="0">
                <a:highlight>
                  <a:srgbClr val="FFFF00"/>
                </a:highlight>
              </a:rPr>
              <a:t>$ git add -al</a:t>
            </a:r>
            <a:r>
              <a:rPr lang="en-US" dirty="0"/>
              <a:t>l”.</a:t>
            </a:r>
          </a:p>
          <a:p>
            <a:pPr algn="just"/>
            <a:r>
              <a:rPr lang="en-US" dirty="0"/>
              <a:t>-    Once done, merge the current branch to the master branch after </a:t>
            </a:r>
            <a:r>
              <a:rPr lang="en-US" dirty="0" err="1"/>
              <a:t>switchin</a:t>
            </a:r>
            <a:r>
              <a:rPr lang="en-US" dirty="0"/>
              <a:t> </a:t>
            </a:r>
            <a:r>
              <a:rPr lang="en-US" dirty="0" err="1"/>
              <a:t>gto</a:t>
            </a:r>
            <a:r>
              <a:rPr lang="en-US" dirty="0"/>
              <a:t> the master branch “</a:t>
            </a:r>
            <a:r>
              <a:rPr lang="en-US" dirty="0">
                <a:highlight>
                  <a:srgbClr val="FFFF00"/>
                </a:highlight>
              </a:rPr>
              <a:t>$ git merge branch-2</a:t>
            </a:r>
            <a:r>
              <a:rPr lang="en-US" dirty="0"/>
              <a:t>”. “</a:t>
            </a:r>
            <a:r>
              <a:rPr lang="en-US" dirty="0">
                <a:highlight>
                  <a:srgbClr val="FFFF00"/>
                </a:highlight>
              </a:rPr>
              <a:t>$ git rebase master</a:t>
            </a:r>
            <a:r>
              <a:rPr lang="en-US" dirty="0"/>
              <a:t>” can bring all the </a:t>
            </a:r>
            <a:r>
              <a:rPr lang="en-US" dirty="0" err="1"/>
              <a:t>brances</a:t>
            </a:r>
            <a:r>
              <a:rPr lang="en-US" dirty="0"/>
              <a:t> to the same state.</a:t>
            </a:r>
          </a:p>
        </p:txBody>
      </p:sp>
      <p:pic>
        <p:nvPicPr>
          <p:cNvPr id="15" name="Picture 1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25D17E5-92EC-7C4F-AF8A-B4D326234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9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0251F2-61FE-7045-B7A2-21CF6E49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497488"/>
            <a:ext cx="5646349" cy="3787031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F85377-8111-9747-8953-8E75428E26D1}"/>
              </a:ext>
            </a:extLst>
          </p:cNvPr>
          <p:cNvSpPr txBox="1"/>
          <p:nvPr/>
        </p:nvSpPr>
        <p:spPr>
          <a:xfrm>
            <a:off x="3844343" y="331032"/>
            <a:ext cx="239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GUI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39FA7-5131-2E41-BF55-D32C6F22671D}"/>
              </a:ext>
            </a:extLst>
          </p:cNvPr>
          <p:cNvSpPr txBox="1"/>
          <p:nvPr/>
        </p:nvSpPr>
        <p:spPr>
          <a:xfrm>
            <a:off x="106877" y="112815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“</a:t>
            </a:r>
            <a:r>
              <a:rPr lang="en-US" dirty="0">
                <a:highlight>
                  <a:srgbClr val="FFFF00"/>
                </a:highlight>
              </a:rPr>
              <a:t>$ </a:t>
            </a:r>
            <a:r>
              <a:rPr lang="en-US" dirty="0" err="1">
                <a:highlight>
                  <a:srgbClr val="FFFF00"/>
                </a:highlight>
              </a:rPr>
              <a:t>gitk</a:t>
            </a:r>
            <a:r>
              <a:rPr lang="en-US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A04BF-3A9E-1045-9375-B7616EC6EBC3}"/>
              </a:ext>
            </a:extLst>
          </p:cNvPr>
          <p:cNvSpPr txBox="1"/>
          <p:nvPr/>
        </p:nvSpPr>
        <p:spPr>
          <a:xfrm>
            <a:off x="106877" y="5284519"/>
            <a:ext cx="360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Start the GUI as shown below.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8ECDB3-C747-2448-ABD1-1652A431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6" y="5684137"/>
            <a:ext cx="2273300" cy="1752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1AA8D0-8973-5244-8167-4D54520B5B59}"/>
              </a:ext>
            </a:extLst>
          </p:cNvPr>
          <p:cNvCxnSpPr/>
          <p:nvPr/>
        </p:nvCxnSpPr>
        <p:spPr>
          <a:xfrm>
            <a:off x="3550722" y="5516685"/>
            <a:ext cx="0" cy="176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1E1BA-23BC-0C4E-9C45-942EA78F2461}"/>
              </a:ext>
            </a:extLst>
          </p:cNvPr>
          <p:cNvCxnSpPr/>
          <p:nvPr/>
        </p:nvCxnSpPr>
        <p:spPr>
          <a:xfrm flipH="1">
            <a:off x="1542619" y="7279574"/>
            <a:ext cx="199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0932E444-141C-CC4E-9753-2C993A576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49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F85377-8111-9747-8953-8E75428E26D1}"/>
              </a:ext>
            </a:extLst>
          </p:cNvPr>
          <p:cNvSpPr txBox="1"/>
          <p:nvPr/>
        </p:nvSpPr>
        <p:spPr>
          <a:xfrm>
            <a:off x="3844343" y="331032"/>
            <a:ext cx="239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GUI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DB0B-746F-BD44-ACD4-25A870F35F7C}"/>
              </a:ext>
            </a:extLst>
          </p:cNvPr>
          <p:cNvSpPr txBox="1"/>
          <p:nvPr/>
        </p:nvSpPr>
        <p:spPr>
          <a:xfrm>
            <a:off x="146451" y="878774"/>
            <a:ext cx="95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Lets make some changes to the </a:t>
            </a:r>
            <a:r>
              <a:rPr lang="en-US" dirty="0" err="1"/>
              <a:t>README.md</a:t>
            </a:r>
            <a:r>
              <a:rPr lang="en-US" dirty="0"/>
              <a:t> file in the root directory and open git </a:t>
            </a:r>
            <a:r>
              <a:rPr lang="en-US" dirty="0" err="1"/>
              <a:t>gui</a:t>
            </a:r>
            <a:r>
              <a:rPr lang="en-US" dirty="0"/>
              <a:t> again.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AC1CE-0DDB-9841-8DBB-D3B9AAC4F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69" y="1240098"/>
            <a:ext cx="6858849" cy="3614799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9C52A0-2412-0B46-96B8-F5E2DA80EC14}"/>
              </a:ext>
            </a:extLst>
          </p:cNvPr>
          <p:cNvSpPr txBox="1"/>
          <p:nvPr/>
        </p:nvSpPr>
        <p:spPr>
          <a:xfrm>
            <a:off x="208186" y="1494581"/>
            <a:ext cx="2236510" cy="2031325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1. Unstaged area</a:t>
            </a:r>
          </a:p>
          <a:p>
            <a:endParaRPr lang="en-US" dirty="0"/>
          </a:p>
          <a:p>
            <a:r>
              <a:rPr lang="en-US" dirty="0"/>
              <a:t>2. Staging area</a:t>
            </a:r>
          </a:p>
          <a:p>
            <a:endParaRPr lang="en-US" dirty="0"/>
          </a:p>
          <a:p>
            <a:r>
              <a:rPr lang="en-US" dirty="0"/>
              <a:t>3. Commit message</a:t>
            </a:r>
          </a:p>
          <a:p>
            <a:endParaRPr lang="en-US" dirty="0"/>
          </a:p>
          <a:p>
            <a:r>
              <a:rPr lang="en-US" dirty="0"/>
              <a:t>4. File diffs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0B016E-CF47-1148-A334-25E2A5561A28}"/>
              </a:ext>
            </a:extLst>
          </p:cNvPr>
          <p:cNvSpPr/>
          <p:nvPr/>
        </p:nvSpPr>
        <p:spPr>
          <a:xfrm>
            <a:off x="2950169" y="1579419"/>
            <a:ext cx="1562454" cy="1468078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0E167EB-EAF7-B248-87A2-E96787CCE1DC}"/>
              </a:ext>
            </a:extLst>
          </p:cNvPr>
          <p:cNvSpPr/>
          <p:nvPr/>
        </p:nvSpPr>
        <p:spPr>
          <a:xfrm>
            <a:off x="2950169" y="3157783"/>
            <a:ext cx="1562454" cy="1468078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CB9C7D-B281-B047-93DC-4D9D0B1C665F}"/>
              </a:ext>
            </a:extLst>
          </p:cNvPr>
          <p:cNvSpPr/>
          <p:nvPr/>
        </p:nvSpPr>
        <p:spPr>
          <a:xfrm>
            <a:off x="5598366" y="3610744"/>
            <a:ext cx="4095846" cy="1103762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BFA4DAD-CCA8-C442-BEF0-6A1DF02A91D3}"/>
              </a:ext>
            </a:extLst>
          </p:cNvPr>
          <p:cNvSpPr/>
          <p:nvPr/>
        </p:nvSpPr>
        <p:spPr>
          <a:xfrm>
            <a:off x="4586984" y="1566208"/>
            <a:ext cx="5107227" cy="1818259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192EF8-99B4-1C4F-8ACD-4C1373EA9FE0}"/>
              </a:ext>
            </a:extLst>
          </p:cNvPr>
          <p:cNvCxnSpPr/>
          <p:nvPr/>
        </p:nvCxnSpPr>
        <p:spPr>
          <a:xfrm>
            <a:off x="2066306" y="1721923"/>
            <a:ext cx="883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25A113-767D-0C4A-86F6-B164363D7C90}"/>
              </a:ext>
            </a:extLst>
          </p:cNvPr>
          <p:cNvCxnSpPr>
            <a:cxnSpLocks/>
          </p:cNvCxnSpPr>
          <p:nvPr/>
        </p:nvCxnSpPr>
        <p:spPr>
          <a:xfrm>
            <a:off x="1922944" y="2268509"/>
            <a:ext cx="1027225" cy="100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9FE49-BBB7-F54C-8B78-ED0497629238}"/>
              </a:ext>
            </a:extLst>
          </p:cNvPr>
          <p:cNvCxnSpPr>
            <a:cxnSpLocks/>
          </p:cNvCxnSpPr>
          <p:nvPr/>
        </p:nvCxnSpPr>
        <p:spPr>
          <a:xfrm>
            <a:off x="2303813" y="2855285"/>
            <a:ext cx="3264190" cy="83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28744-6CB4-CA41-B10A-638EEC4DF277}"/>
              </a:ext>
            </a:extLst>
          </p:cNvPr>
          <p:cNvCxnSpPr>
            <a:cxnSpLocks/>
          </p:cNvCxnSpPr>
          <p:nvPr/>
        </p:nvCxnSpPr>
        <p:spPr>
          <a:xfrm flipV="1">
            <a:off x="1445260" y="2589427"/>
            <a:ext cx="3141724" cy="73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6937E00-DB94-2D46-BC3F-86C35290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7" y="3562386"/>
            <a:ext cx="2236510" cy="230424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D80952-74E9-0941-A512-E0C67CFE10B7}"/>
              </a:ext>
            </a:extLst>
          </p:cNvPr>
          <p:cNvSpPr txBox="1"/>
          <p:nvPr/>
        </p:nvSpPr>
        <p:spPr>
          <a:xfrm>
            <a:off x="2848247" y="4966480"/>
            <a:ext cx="673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the “</a:t>
            </a:r>
            <a:r>
              <a:rPr lang="en-US" dirty="0">
                <a:highlight>
                  <a:srgbClr val="FFFF00"/>
                </a:highlight>
              </a:rPr>
              <a:t>Commit</a:t>
            </a:r>
            <a:r>
              <a:rPr lang="en-US" dirty="0"/>
              <a:t>” tab located on the task bar.</a:t>
            </a:r>
          </a:p>
          <a:p>
            <a:r>
              <a:rPr lang="en-US" dirty="0"/>
              <a:t>Click “</a:t>
            </a:r>
            <a:r>
              <a:rPr lang="en-US" dirty="0">
                <a:highlight>
                  <a:srgbClr val="FFFF00"/>
                </a:highlight>
              </a:rPr>
              <a:t>Stage to Commit</a:t>
            </a:r>
            <a:r>
              <a:rPr lang="en-US" dirty="0"/>
              <a:t>” – </a:t>
            </a:r>
            <a:r>
              <a:rPr lang="en-US" dirty="0">
                <a:highlight>
                  <a:srgbClr val="FFFF00"/>
                </a:highlight>
              </a:rPr>
              <a:t>the file get pushed to the staging area</a:t>
            </a:r>
            <a:r>
              <a:rPr lang="en-US" dirty="0"/>
              <a:t>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DC8FF7-EDAB-EF43-B34C-1F494DFD7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86" y="5878116"/>
            <a:ext cx="5406111" cy="1613065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9B97D-68FB-6F46-AAB5-9E7D86F34305}"/>
              </a:ext>
            </a:extLst>
          </p:cNvPr>
          <p:cNvCxnSpPr/>
          <p:nvPr/>
        </p:nvCxnSpPr>
        <p:spPr>
          <a:xfrm flipH="1" flipV="1">
            <a:off x="1350348" y="4453247"/>
            <a:ext cx="1599821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C64BD-08CC-8D49-B3EE-E66251FD535E}"/>
              </a:ext>
            </a:extLst>
          </p:cNvPr>
          <p:cNvCxnSpPr>
            <a:cxnSpLocks/>
          </p:cNvCxnSpPr>
          <p:nvPr/>
        </p:nvCxnSpPr>
        <p:spPr>
          <a:xfrm flipH="1" flipV="1">
            <a:off x="748400" y="3705318"/>
            <a:ext cx="2155376" cy="140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9DA933-D460-214C-8A2A-7C8E56A4F159}"/>
              </a:ext>
            </a:extLst>
          </p:cNvPr>
          <p:cNvCxnSpPr/>
          <p:nvPr/>
        </p:nvCxnSpPr>
        <p:spPr>
          <a:xfrm flipH="1">
            <a:off x="1350348" y="5540322"/>
            <a:ext cx="4248018" cy="60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E28C0F9E-41FD-874E-A70E-A9737FB0C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3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C1933B-1D87-984E-A892-DC851277D0A2}"/>
              </a:ext>
            </a:extLst>
          </p:cNvPr>
          <p:cNvSpPr txBox="1"/>
          <p:nvPr/>
        </p:nvSpPr>
        <p:spPr>
          <a:xfrm>
            <a:off x="2490896" y="331032"/>
            <a:ext cx="5098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COLLABORATOR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12AC7-5064-0F48-BE45-F24C0AF48A6C}"/>
              </a:ext>
            </a:extLst>
          </p:cNvPr>
          <p:cNvSpPr txBox="1"/>
          <p:nvPr/>
        </p:nvSpPr>
        <p:spPr>
          <a:xfrm>
            <a:off x="273132" y="1306286"/>
            <a:ext cx="5814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Adding a collaborator, push and pull down changes.</a:t>
            </a:r>
          </a:p>
          <a:p>
            <a:pPr marL="342900" indent="-342900">
              <a:buAutoNum type="arabicPeriod"/>
            </a:pPr>
            <a:r>
              <a:rPr lang="en-US" dirty="0"/>
              <a:t>Push/Pull with branches and request a pull.</a:t>
            </a:r>
          </a:p>
          <a:p>
            <a:pPr marL="342900" indent="-342900">
              <a:buAutoNum type="arabicPeriod"/>
            </a:pPr>
            <a:r>
              <a:rPr lang="en-US" dirty="0"/>
              <a:t>Incorporate changes in existing branches.  </a:t>
            </a:r>
          </a:p>
        </p:txBody>
      </p:sp>
      <p:pic>
        <p:nvPicPr>
          <p:cNvPr id="8" name="Picture 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CBB468C-33FB-FF46-B4B2-744CE89A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2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C1933B-1D87-984E-A892-DC851277D0A2}"/>
              </a:ext>
            </a:extLst>
          </p:cNvPr>
          <p:cNvSpPr txBox="1"/>
          <p:nvPr/>
        </p:nvSpPr>
        <p:spPr>
          <a:xfrm>
            <a:off x="1678670" y="331032"/>
            <a:ext cx="8202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COLLABORATOR, PUSH AND PULL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CHANGES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A4D38-7D8D-274F-85BB-B6656206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" y="1198682"/>
            <a:ext cx="4408250" cy="2504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A54829-F2BB-8344-9639-23ECA7C1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0" y="4150333"/>
            <a:ext cx="7481456" cy="3273693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67BA0-C434-2948-AF99-19E6C60ABE52}"/>
              </a:ext>
            </a:extLst>
          </p:cNvPr>
          <p:cNvSpPr txBox="1"/>
          <p:nvPr/>
        </p:nvSpPr>
        <p:spPr>
          <a:xfrm>
            <a:off x="190005" y="3728852"/>
            <a:ext cx="96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Go to ”</a:t>
            </a:r>
            <a:r>
              <a:rPr lang="en-US" dirty="0">
                <a:highlight>
                  <a:srgbClr val="FFFF00"/>
                </a:highlight>
              </a:rPr>
              <a:t>settings</a:t>
            </a:r>
            <a:r>
              <a:rPr lang="en-US" dirty="0"/>
              <a:t>” then “</a:t>
            </a:r>
            <a:r>
              <a:rPr lang="en-US" dirty="0">
                <a:highlight>
                  <a:srgbClr val="FFFF00"/>
                </a:highlight>
              </a:rPr>
              <a:t>Collaborators</a:t>
            </a:r>
            <a:r>
              <a:rPr lang="en-US" dirty="0"/>
              <a:t>”, then enter the email address and send the invitation.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3836103-5295-AC42-BD71-2820446EA7B3}"/>
              </a:ext>
            </a:extLst>
          </p:cNvPr>
          <p:cNvSpPr/>
          <p:nvPr/>
        </p:nvSpPr>
        <p:spPr>
          <a:xfrm>
            <a:off x="246877" y="2826327"/>
            <a:ext cx="1771928" cy="87645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359E2A8-9B75-794C-944E-EBC3A3042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FB9D5-2143-9744-AB02-BE0FFB76C1BC}"/>
              </a:ext>
            </a:extLst>
          </p:cNvPr>
          <p:cNvSpPr txBox="1"/>
          <p:nvPr/>
        </p:nvSpPr>
        <p:spPr>
          <a:xfrm>
            <a:off x="3934417" y="293265"/>
            <a:ext cx="27654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67D7A-F74D-2F44-8156-E8A04D3AE00F}"/>
              </a:ext>
            </a:extLst>
          </p:cNvPr>
          <p:cNvSpPr txBox="1"/>
          <p:nvPr/>
        </p:nvSpPr>
        <p:spPr>
          <a:xfrm>
            <a:off x="358346" y="1334530"/>
            <a:ext cx="2832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can git do for you?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 Git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Configure Git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EC4FE-6100-B846-B871-73C365C32354}"/>
              </a:ext>
            </a:extLst>
          </p:cNvPr>
          <p:cNvCxnSpPr/>
          <p:nvPr/>
        </p:nvCxnSpPr>
        <p:spPr>
          <a:xfrm>
            <a:off x="3389945" y="1532238"/>
            <a:ext cx="1107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991DFA-21A4-EA4B-A1DD-273572563888}"/>
              </a:ext>
            </a:extLst>
          </p:cNvPr>
          <p:cNvCxnSpPr/>
          <p:nvPr/>
        </p:nvCxnSpPr>
        <p:spPr>
          <a:xfrm>
            <a:off x="4485502" y="1532238"/>
            <a:ext cx="0" cy="197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4BA14F-64F4-584F-8E88-FA15C2D60926}"/>
              </a:ext>
            </a:extLst>
          </p:cNvPr>
          <p:cNvSpPr txBox="1"/>
          <p:nvPr/>
        </p:nvSpPr>
        <p:spPr>
          <a:xfrm>
            <a:off x="358346" y="3727190"/>
            <a:ext cx="8723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is a version control system which can not only track individual files, but can track folders also.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Collaborator can simultaneously edit the same file.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of the version control, we can switch back and forth to the previous and next states.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people participating in code changes can work independently and can track their work using the revision history.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B6AD17-DB0B-4549-B163-82558D40BE9E}"/>
              </a:ext>
            </a:extLst>
          </p:cNvPr>
          <p:cNvSpPr txBox="1"/>
          <p:nvPr/>
        </p:nvSpPr>
        <p:spPr>
          <a:xfrm>
            <a:off x="5317135" y="1611529"/>
            <a:ext cx="323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Source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https://git-scm.com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CD4807-5AC5-FD4B-B670-70B0653E30F3}"/>
              </a:ext>
            </a:extLst>
          </p:cNvPr>
          <p:cNvCxnSpPr/>
          <p:nvPr/>
        </p:nvCxnSpPr>
        <p:spPr>
          <a:xfrm>
            <a:off x="3389945" y="1796195"/>
            <a:ext cx="1824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A5F8EB-DCC4-FA41-87C5-5277FE8B90B9}"/>
              </a:ext>
            </a:extLst>
          </p:cNvPr>
          <p:cNvSpPr txBox="1"/>
          <p:nvPr/>
        </p:nvSpPr>
        <p:spPr>
          <a:xfrm>
            <a:off x="5317135" y="1922172"/>
            <a:ext cx="472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Subime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Source: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www.sublimetext.com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9157C-C14F-3940-8018-02FE62F870B0}"/>
              </a:ext>
            </a:extLst>
          </p:cNvPr>
          <p:cNvSpPr txBox="1"/>
          <p:nvPr/>
        </p:nvSpPr>
        <p:spPr>
          <a:xfrm>
            <a:off x="226012" y="935950"/>
            <a:ext cx="7489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</a:p>
        </p:txBody>
      </p:sp>
      <p:pic>
        <p:nvPicPr>
          <p:cNvPr id="17" name="Picture 1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F83AF0D-2DE3-9440-B0E0-E5658728A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7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B80E2C-1F27-3E4B-93A7-DE25DC560E53}"/>
              </a:ext>
            </a:extLst>
          </p:cNvPr>
          <p:cNvSpPr txBox="1"/>
          <p:nvPr/>
        </p:nvSpPr>
        <p:spPr>
          <a:xfrm>
            <a:off x="1678670" y="331032"/>
            <a:ext cx="8202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COLLABORATOR, PUSH AND PULL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CHANGES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38C4DD-115B-F74C-AA0E-CAEFD587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98" y="1514037"/>
            <a:ext cx="3814484" cy="1384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A0EE5F-41BF-774F-8ED6-22E731FFCF83}"/>
              </a:ext>
            </a:extLst>
          </p:cNvPr>
          <p:cNvSpPr txBox="1"/>
          <p:nvPr/>
        </p:nvSpPr>
        <p:spPr>
          <a:xfrm>
            <a:off x="122701" y="1197260"/>
            <a:ext cx="249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Accept the invitation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CE9C8-CAF2-7249-9CE9-7002CE6821A9}"/>
              </a:ext>
            </a:extLst>
          </p:cNvPr>
          <p:cNvSpPr txBox="1"/>
          <p:nvPr/>
        </p:nvSpPr>
        <p:spPr>
          <a:xfrm>
            <a:off x="134576" y="3126951"/>
            <a:ext cx="9559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 Now the collaborator has the access to all the files.</a:t>
            </a:r>
          </a:p>
          <a:p>
            <a:pPr algn="just"/>
            <a:r>
              <a:rPr lang="en-US" dirty="0"/>
              <a:t>4.  Now as a collaborator, clone the complete files.</a:t>
            </a:r>
          </a:p>
          <a:p>
            <a:pPr algn="just"/>
            <a:r>
              <a:rPr lang="en-US" dirty="0"/>
              <a:t>5. Modify the changes on the downloaded and commit the changes and then push the changes to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pPr algn="just"/>
            <a:r>
              <a:rPr lang="en-US" dirty="0"/>
              <a:t>6.  Now the blame section get updated with 2 collaborators.</a:t>
            </a:r>
          </a:p>
          <a:p>
            <a:pPr algn="just"/>
            <a:r>
              <a:rPr lang="en-US" dirty="0"/>
              <a:t>7. Now when the main collaborator pulls the branch from the </a:t>
            </a:r>
            <a:r>
              <a:rPr lang="en-US" dirty="0" err="1"/>
              <a:t>github</a:t>
            </a:r>
            <a:r>
              <a:rPr lang="en-US" dirty="0"/>
              <a:t>, the repo has all the updates carried out by the new collaborator.</a:t>
            </a:r>
          </a:p>
          <a:p>
            <a:pPr algn="just"/>
            <a:r>
              <a:rPr lang="en-US" dirty="0"/>
              <a:t>8. The collaborator from his point of view will perform the same commands as we did till now.</a:t>
            </a:r>
          </a:p>
          <a:p>
            <a:pPr algn="just"/>
            <a:r>
              <a:rPr lang="en-US" dirty="0"/>
              <a:t>9. When the new collaborator clones the repository, the origin URL gets automatically updated.</a:t>
            </a:r>
          </a:p>
          <a:p>
            <a:pPr algn="just"/>
            <a:r>
              <a:rPr lang="en-US" dirty="0"/>
              <a:t>10.But if we download the repository as a zip file, then we have to manually add the URL link as the origin. </a:t>
            </a:r>
          </a:p>
        </p:txBody>
      </p:sp>
      <p:pic>
        <p:nvPicPr>
          <p:cNvPr id="16" name="Picture 1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A048E1D-BE6A-0345-A2FD-AB6712FB2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8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C4ADB4B-CA33-9D4A-A75A-71ADA006906A}"/>
              </a:ext>
            </a:extLst>
          </p:cNvPr>
          <p:cNvSpPr txBox="1"/>
          <p:nvPr/>
        </p:nvSpPr>
        <p:spPr>
          <a:xfrm>
            <a:off x="1721094" y="331032"/>
            <a:ext cx="7534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FORKING A REPOSITORY AND MAKING A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AS A COLLABORATOR.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BC76-03EB-2241-87C3-374617291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6" t="3451"/>
          <a:stretch/>
        </p:blipFill>
        <p:spPr>
          <a:xfrm>
            <a:off x="246877" y="1524000"/>
            <a:ext cx="9677853" cy="479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A9A8D-50D3-AD40-9891-F28216D0A3F9}"/>
              </a:ext>
            </a:extLst>
          </p:cNvPr>
          <p:cNvSpPr txBox="1"/>
          <p:nvPr/>
        </p:nvSpPr>
        <p:spPr>
          <a:xfrm>
            <a:off x="424543" y="6433457"/>
            <a:ext cx="587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The entire repo gets added to the collaborators page.</a:t>
            </a:r>
          </a:p>
        </p:txBody>
      </p:sp>
      <p:pic>
        <p:nvPicPr>
          <p:cNvPr id="12" name="Picture 1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5EA34150-6F84-754C-A97D-73DCF138E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8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5E74D-4E6F-714F-A6E7-483C8C8FB409}"/>
              </a:ext>
            </a:extLst>
          </p:cNvPr>
          <p:cNvSpPr txBox="1"/>
          <p:nvPr/>
        </p:nvSpPr>
        <p:spPr>
          <a:xfrm>
            <a:off x="3995057" y="3093176"/>
            <a:ext cx="16161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3569400-590D-6D44-AA10-A6911CE1C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87204D2-A902-A440-AAA5-AE03E996E7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7" r="14440" b="28993"/>
          <a:stretch/>
        </p:blipFill>
        <p:spPr>
          <a:xfrm>
            <a:off x="246877" y="1828799"/>
            <a:ext cx="9565336" cy="3645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4ED1B-05C1-5B4D-8531-5400E50EA55E}"/>
              </a:ext>
            </a:extLst>
          </p:cNvPr>
          <p:cNvSpPr txBox="1"/>
          <p:nvPr/>
        </p:nvSpPr>
        <p:spPr>
          <a:xfrm>
            <a:off x="244077" y="1341159"/>
            <a:ext cx="5993949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Open the terminal and apply the following configurations.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8F42F4-9C29-E74F-B096-4366B9F6E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7" y="5730876"/>
            <a:ext cx="8712200" cy="5969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4A7550-1D2C-9C46-A077-D38F4FB1C03C}"/>
              </a:ext>
            </a:extLst>
          </p:cNvPr>
          <p:cNvSpPr txBox="1"/>
          <p:nvPr/>
        </p:nvSpPr>
        <p:spPr>
          <a:xfrm>
            <a:off x="3934417" y="293265"/>
            <a:ext cx="27654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GIT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02568-FEEA-5444-BE46-073EAB4C8F95}"/>
              </a:ext>
            </a:extLst>
          </p:cNvPr>
          <p:cNvSpPr txBox="1"/>
          <p:nvPr/>
        </p:nvSpPr>
        <p:spPr>
          <a:xfrm>
            <a:off x="5947084" y="3282088"/>
            <a:ext cx="150554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sublime –n -w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A3A34F-3B46-4B42-A28A-05B60D4C2FB4}"/>
              </a:ext>
            </a:extLst>
          </p:cNvPr>
          <p:cNvCxnSpPr/>
          <p:nvPr/>
        </p:nvCxnSpPr>
        <p:spPr>
          <a:xfrm>
            <a:off x="5040312" y="3454397"/>
            <a:ext cx="7534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132D24-5777-3140-B2A5-258CC04C1B72}"/>
              </a:ext>
            </a:extLst>
          </p:cNvPr>
          <p:cNvCxnSpPr/>
          <p:nvPr/>
        </p:nvCxnSpPr>
        <p:spPr>
          <a:xfrm>
            <a:off x="3830595" y="3454397"/>
            <a:ext cx="1112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7D24C404-C6C8-C44F-9E43-4D9C0E1A2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99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FB9D5-2143-9744-AB02-BE0FFB76C1BC}"/>
              </a:ext>
            </a:extLst>
          </p:cNvPr>
          <p:cNvSpPr txBox="1"/>
          <p:nvPr/>
        </p:nvSpPr>
        <p:spPr>
          <a:xfrm>
            <a:off x="3065700" y="290895"/>
            <a:ext cx="39492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B2A49-CA47-9F4B-9514-BF1F57F8D890}"/>
              </a:ext>
            </a:extLst>
          </p:cNvPr>
          <p:cNvSpPr txBox="1"/>
          <p:nvPr/>
        </p:nvSpPr>
        <p:spPr>
          <a:xfrm>
            <a:off x="695076" y="1340785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u="sng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dirty="0"/>
              <a:t>Track changes</a:t>
            </a:r>
          </a:p>
          <a:p>
            <a:pPr marL="342900" indent="-342900">
              <a:buAutoNum type="arabicPeriod"/>
            </a:pPr>
            <a:r>
              <a:rPr lang="en-US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dirty="0"/>
              <a:t>Look around</a:t>
            </a:r>
          </a:p>
          <a:p>
            <a:pPr marL="342900" indent="-342900">
              <a:buAutoNum type="arabicPeriod"/>
            </a:pPr>
            <a:r>
              <a:rPr lang="en-US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dirty="0"/>
              <a:t>Ignore things in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A48E5-DAD5-4C4A-9634-2D72B6FFCBEF}"/>
              </a:ext>
            </a:extLst>
          </p:cNvPr>
          <p:cNvSpPr txBox="1"/>
          <p:nvPr/>
        </p:nvSpPr>
        <p:spPr>
          <a:xfrm>
            <a:off x="704334" y="3509319"/>
            <a:ext cx="90698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folder named “git” in your “Desktop”.</a:t>
            </a:r>
          </a:p>
          <a:p>
            <a:pPr marL="342900" indent="-342900">
              <a:buAutoNum type="arabicPeriod"/>
            </a:pPr>
            <a:r>
              <a:rPr lang="en-US" dirty="0"/>
              <a:t>Create a subfolder named “</a:t>
            </a:r>
            <a:r>
              <a:rPr lang="en-US" dirty="0" err="1"/>
              <a:t>git_lessons</a:t>
            </a:r>
            <a:r>
              <a:rPr lang="en-US" dirty="0"/>
              <a:t>”.</a:t>
            </a:r>
          </a:p>
          <a:p>
            <a:pPr marL="342900" indent="-342900">
              <a:buAutoNum type="arabicPeriod"/>
            </a:pPr>
            <a:r>
              <a:rPr lang="en-US" dirty="0"/>
              <a:t>Initialize git inside the “</a:t>
            </a:r>
            <a:r>
              <a:rPr lang="en-US" dirty="0" err="1"/>
              <a:t>git_lessons</a:t>
            </a:r>
            <a:r>
              <a:rPr lang="en-US" dirty="0"/>
              <a:t>” folder using the command “</a:t>
            </a:r>
            <a:r>
              <a:rPr lang="en-US" dirty="0">
                <a:highlight>
                  <a:srgbClr val="FFFF00"/>
                </a:highlight>
              </a:rPr>
              <a:t>$ git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r>
              <a:rPr lang="en-US" dirty="0"/>
              <a:t>”.</a:t>
            </a:r>
          </a:p>
          <a:p>
            <a:pPr marL="342900" indent="-342900">
              <a:buAutoNum type="arabicPeriod"/>
            </a:pPr>
            <a:r>
              <a:rPr lang="en-US" dirty="0"/>
              <a:t>Do not type “git </a:t>
            </a:r>
            <a:r>
              <a:rPr lang="en-US" dirty="0" err="1"/>
              <a:t>init</a:t>
            </a:r>
            <a:r>
              <a:rPr lang="en-US" dirty="0"/>
              <a:t>” in any other folder later.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 new folder “.git” will be created, that contains all the version control information.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Commonly used command </a:t>
            </a:r>
            <a:r>
              <a:rPr lang="en-US" dirty="0">
                <a:highlight>
                  <a:srgbClr val="FFFF00"/>
                </a:highlight>
              </a:rPr>
              <a:t>“$ git status</a:t>
            </a:r>
            <a:r>
              <a:rPr lang="en-US" dirty="0"/>
              <a:t>” – It tell the status of the directory that we are currently in.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1C4D6-ADC8-1C45-AEFB-2BACFBEDDA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/>
          <a:stretch/>
        </p:blipFill>
        <p:spPr>
          <a:xfrm>
            <a:off x="1162641" y="5510091"/>
            <a:ext cx="5361727" cy="4064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1DD250-842D-BB43-8E19-38B08A28D9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5"/>
          <a:stretch/>
        </p:blipFill>
        <p:spPr>
          <a:xfrm>
            <a:off x="1162641" y="4714197"/>
            <a:ext cx="7416800" cy="4064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7D6F4B-131F-9D4F-801A-946160175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78" y="6668583"/>
            <a:ext cx="8712200" cy="5969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5DA3B-D067-4A4A-B65F-D7A35092FD0B}"/>
              </a:ext>
            </a:extLst>
          </p:cNvPr>
          <p:cNvCxnSpPr>
            <a:cxnSpLocks/>
          </p:cNvCxnSpPr>
          <p:nvPr/>
        </p:nvCxnSpPr>
        <p:spPr>
          <a:xfrm flipH="1">
            <a:off x="395417" y="1532238"/>
            <a:ext cx="299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16D82-63E8-8D4D-8AA9-6E4EFB981F72}"/>
              </a:ext>
            </a:extLst>
          </p:cNvPr>
          <p:cNvCxnSpPr>
            <a:cxnSpLocks/>
          </p:cNvCxnSpPr>
          <p:nvPr/>
        </p:nvCxnSpPr>
        <p:spPr>
          <a:xfrm>
            <a:off x="395416" y="1532238"/>
            <a:ext cx="0" cy="1692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7FD9EC-8AD9-0444-AE7E-E4A187EC8017}"/>
              </a:ext>
            </a:extLst>
          </p:cNvPr>
          <p:cNvCxnSpPr>
            <a:cxnSpLocks/>
          </p:cNvCxnSpPr>
          <p:nvPr/>
        </p:nvCxnSpPr>
        <p:spPr>
          <a:xfrm flipH="1">
            <a:off x="395417" y="3225114"/>
            <a:ext cx="48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D3ADD6-F60F-3F4B-BCA4-007658553401}"/>
              </a:ext>
            </a:extLst>
          </p:cNvPr>
          <p:cNvCxnSpPr>
            <a:cxnSpLocks/>
          </p:cNvCxnSpPr>
          <p:nvPr/>
        </p:nvCxnSpPr>
        <p:spPr>
          <a:xfrm>
            <a:off x="877330" y="3225114"/>
            <a:ext cx="0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1C355E18-39E9-8542-90EC-2E893DDA5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6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FB9D5-2143-9744-AB02-BE0FFB76C1BC}"/>
              </a:ext>
            </a:extLst>
          </p:cNvPr>
          <p:cNvSpPr txBox="1"/>
          <p:nvPr/>
        </p:nvSpPr>
        <p:spPr>
          <a:xfrm>
            <a:off x="3538137" y="230748"/>
            <a:ext cx="30043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DACEB-18B7-EC42-9C13-FDBFB006D4E6}"/>
              </a:ext>
            </a:extLst>
          </p:cNvPr>
          <p:cNvSpPr txBox="1"/>
          <p:nvPr/>
        </p:nvSpPr>
        <p:spPr>
          <a:xfrm>
            <a:off x="695076" y="984005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u="sng" dirty="0"/>
              <a:t>Track changes</a:t>
            </a:r>
          </a:p>
          <a:p>
            <a:pPr marL="342900" indent="-342900">
              <a:buAutoNum type="arabicPeriod"/>
            </a:pPr>
            <a:r>
              <a:rPr lang="en-US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dirty="0"/>
              <a:t>Look around</a:t>
            </a:r>
          </a:p>
          <a:p>
            <a:pPr marL="342900" indent="-342900">
              <a:buAutoNum type="arabicPeriod"/>
            </a:pPr>
            <a:r>
              <a:rPr lang="en-US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dirty="0"/>
              <a:t>Ignore things in Git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A6B8F-C0E7-984D-A7C9-49CCED05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279" y="984005"/>
            <a:ext cx="3844587" cy="1754326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A867E8-2C16-9141-B413-ABF22BB0A76D}"/>
              </a:ext>
            </a:extLst>
          </p:cNvPr>
          <p:cNvCxnSpPr/>
          <p:nvPr/>
        </p:nvCxnSpPr>
        <p:spPr>
          <a:xfrm>
            <a:off x="5869459" y="1223318"/>
            <a:ext cx="153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D76FAB-A383-D949-A847-1ECBC6F5708C}"/>
              </a:ext>
            </a:extLst>
          </p:cNvPr>
          <p:cNvSpPr txBox="1"/>
          <p:nvPr/>
        </p:nvSpPr>
        <p:spPr>
          <a:xfrm>
            <a:off x="7488195" y="1062679"/>
            <a:ext cx="2421924" cy="1200329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 is a graph that has all the information of the saved state of commits.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8147B-1E1F-B44E-AC93-CCD0E968732F}"/>
              </a:ext>
            </a:extLst>
          </p:cNvPr>
          <p:cNvSpPr txBox="1"/>
          <p:nvPr/>
        </p:nvSpPr>
        <p:spPr>
          <a:xfrm>
            <a:off x="704336" y="2829690"/>
            <a:ext cx="6783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Create a file “</a:t>
            </a:r>
            <a:r>
              <a:rPr lang="en-US" dirty="0" err="1"/>
              <a:t>README.md</a:t>
            </a:r>
            <a:r>
              <a:rPr lang="en-US" dirty="0"/>
              <a:t>”.</a:t>
            </a:r>
          </a:p>
          <a:p>
            <a:pPr marL="342900" indent="-342900" algn="just">
              <a:buAutoNum type="arabicPeriod"/>
            </a:pPr>
            <a:r>
              <a:rPr lang="en-US" dirty="0"/>
              <a:t>Insert some text into the file.</a:t>
            </a:r>
          </a:p>
          <a:p>
            <a:pPr marL="342900" indent="-342900" algn="just">
              <a:buAutoNum type="arabicPeriod"/>
            </a:pPr>
            <a:r>
              <a:rPr lang="en-US" dirty="0"/>
              <a:t>Type “</a:t>
            </a:r>
            <a:r>
              <a:rPr lang="en-US" dirty="0">
                <a:highlight>
                  <a:srgbClr val="FFFF00"/>
                </a:highlight>
              </a:rPr>
              <a:t>$ git status</a:t>
            </a:r>
            <a:r>
              <a:rPr lang="en-US" dirty="0"/>
              <a:t>” – we can see the file to which the changes has been made.</a:t>
            </a:r>
          </a:p>
          <a:p>
            <a:pPr marL="342900" indent="-342900" algn="just">
              <a:buAutoNum type="arabicPeriod"/>
            </a:pPr>
            <a:r>
              <a:rPr lang="en-US" dirty="0"/>
              <a:t>For committing the changes made in the readme file. We need to place the file to the staging area and then commit it.</a:t>
            </a:r>
          </a:p>
          <a:p>
            <a:pPr marL="342900" indent="-342900" algn="just">
              <a:buAutoNum type="arabicPeriod"/>
            </a:pPr>
            <a:r>
              <a:rPr lang="en-US" dirty="0"/>
              <a:t>Type “</a:t>
            </a:r>
            <a:r>
              <a:rPr lang="en-US" dirty="0">
                <a:highlight>
                  <a:srgbClr val="FFFF00"/>
                </a:highlight>
              </a:rPr>
              <a:t>$ git add </a:t>
            </a:r>
            <a:r>
              <a:rPr lang="en-US" dirty="0" err="1">
                <a:highlight>
                  <a:srgbClr val="FFFF00"/>
                </a:highlight>
              </a:rPr>
              <a:t>README.md</a:t>
            </a:r>
            <a:r>
              <a:rPr lang="en-US" dirty="0"/>
              <a:t>” to stage the file.</a:t>
            </a:r>
          </a:p>
        </p:txBody>
      </p:sp>
      <p:pic>
        <p:nvPicPr>
          <p:cNvPr id="14" name="Picture 13" descr="A drawing of a face&#10;&#10;Description automatically generated">
            <a:extLst>
              <a:ext uri="{FF2B5EF4-FFF2-40B4-BE49-F238E27FC236}">
                <a16:creationId xmlns:a16="http://schemas.microsoft.com/office/drawing/2014/main" id="{0E7865F3-A0A2-6449-885F-5D5BF6D77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70" y="2364951"/>
            <a:ext cx="2300749" cy="2496064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32E02-7CED-F849-BAA3-3CDC718EB97F}"/>
              </a:ext>
            </a:extLst>
          </p:cNvPr>
          <p:cNvCxnSpPr/>
          <p:nvPr/>
        </p:nvCxnSpPr>
        <p:spPr>
          <a:xfrm flipV="1">
            <a:off x="6722076" y="4030019"/>
            <a:ext cx="1729946" cy="3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607DD-8B81-B24D-9EC9-856C7E3E7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10" y="6107178"/>
            <a:ext cx="5318374" cy="1452497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F3294D-D979-3B47-A29E-1FCFF8E025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44"/>
          <a:stretch/>
        </p:blipFill>
        <p:spPr>
          <a:xfrm>
            <a:off x="73755" y="4936368"/>
            <a:ext cx="4596932" cy="1531018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54D349-09FA-D144-826D-D1B695E43B89}"/>
              </a:ext>
            </a:extLst>
          </p:cNvPr>
          <p:cNvCxnSpPr/>
          <p:nvPr/>
        </p:nvCxnSpPr>
        <p:spPr>
          <a:xfrm flipH="1">
            <a:off x="407773" y="3509319"/>
            <a:ext cx="418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23EDF2-D736-774B-A6EA-285F8EB82238}"/>
              </a:ext>
            </a:extLst>
          </p:cNvPr>
          <p:cNvCxnSpPr/>
          <p:nvPr/>
        </p:nvCxnSpPr>
        <p:spPr>
          <a:xfrm>
            <a:off x="407773" y="3509319"/>
            <a:ext cx="0" cy="135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E4CC3C-8736-0243-8151-D48ED19EFBBE}"/>
              </a:ext>
            </a:extLst>
          </p:cNvPr>
          <p:cNvCxnSpPr/>
          <p:nvPr/>
        </p:nvCxnSpPr>
        <p:spPr>
          <a:xfrm flipH="1">
            <a:off x="5726076" y="4650258"/>
            <a:ext cx="418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726FD4-0B45-EC4A-A19E-C8CB362F1433}"/>
              </a:ext>
            </a:extLst>
          </p:cNvPr>
          <p:cNvCxnSpPr/>
          <p:nvPr/>
        </p:nvCxnSpPr>
        <p:spPr>
          <a:xfrm>
            <a:off x="6136787" y="4650258"/>
            <a:ext cx="0" cy="135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707769C3-333F-F24E-BD62-5FC0CFC0B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54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FB9D5-2143-9744-AB02-BE0FFB76C1BC}"/>
              </a:ext>
            </a:extLst>
          </p:cNvPr>
          <p:cNvSpPr txBox="1"/>
          <p:nvPr/>
        </p:nvSpPr>
        <p:spPr>
          <a:xfrm>
            <a:off x="3279509" y="293265"/>
            <a:ext cx="4322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CHANGES -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DFCD7-E10D-E54F-B2FB-57FEAC703B11}"/>
              </a:ext>
            </a:extLst>
          </p:cNvPr>
          <p:cNvSpPr txBox="1"/>
          <p:nvPr/>
        </p:nvSpPr>
        <p:spPr>
          <a:xfrm>
            <a:off x="741405" y="1285103"/>
            <a:ext cx="92304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Then we commit the file by typing “</a:t>
            </a:r>
            <a:r>
              <a:rPr lang="en-US" dirty="0">
                <a:highlight>
                  <a:srgbClr val="FFFF00"/>
                </a:highlight>
              </a:rPr>
              <a:t>$ git commit</a:t>
            </a:r>
            <a:r>
              <a:rPr lang="en-US" dirty="0"/>
              <a:t>”, with “</a:t>
            </a:r>
            <a:r>
              <a:rPr lang="en-US" dirty="0">
                <a:highlight>
                  <a:srgbClr val="FFFF00"/>
                </a:highlight>
              </a:rPr>
              <a:t>-m</a:t>
            </a:r>
            <a:r>
              <a:rPr lang="en-US" dirty="0"/>
              <a:t>” we can add some message to track the commits.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7. This commit information has been saved in the “.git” folder.</a:t>
            </a:r>
          </a:p>
          <a:p>
            <a:r>
              <a:rPr lang="en-US" dirty="0"/>
              <a:t>8. Type ”</a:t>
            </a:r>
            <a:r>
              <a:rPr lang="en-US" dirty="0">
                <a:highlight>
                  <a:srgbClr val="FFFF00"/>
                </a:highlight>
              </a:rPr>
              <a:t>$ git status</a:t>
            </a:r>
            <a:r>
              <a:rPr lang="en-US" dirty="0"/>
              <a:t>” – the output should be clean.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9"/>
            </a:pPr>
            <a:r>
              <a:rPr lang="en-US" dirty="0"/>
              <a:t>Use the ”</a:t>
            </a:r>
            <a:r>
              <a:rPr lang="en-US" dirty="0">
                <a:highlight>
                  <a:srgbClr val="FFFF00"/>
                </a:highlight>
              </a:rPr>
              <a:t>$ git log</a:t>
            </a:r>
            <a:r>
              <a:rPr lang="en-US" dirty="0"/>
              <a:t>” or “</a:t>
            </a:r>
            <a:r>
              <a:rPr lang="en-US" dirty="0">
                <a:highlight>
                  <a:srgbClr val="FFFF00"/>
                </a:highlight>
              </a:rPr>
              <a:t>$ git log --</a:t>
            </a:r>
            <a:r>
              <a:rPr lang="en-US" dirty="0" err="1">
                <a:highlight>
                  <a:srgbClr val="FFFF00"/>
                </a:highlight>
              </a:rPr>
              <a:t>oneline</a:t>
            </a:r>
            <a:r>
              <a:rPr lang="en-US" dirty="0"/>
              <a:t>” command to check for the committed commits.</a:t>
            </a:r>
          </a:p>
          <a:p>
            <a:pPr marL="342900" indent="-342900">
              <a:buAutoNum type="arabicPeriod" startAt="9"/>
            </a:pPr>
            <a:endParaRPr lang="en-US" dirty="0"/>
          </a:p>
          <a:p>
            <a:pPr marL="342900" indent="-342900">
              <a:buAutoNum type="arabicPeriod" startAt="9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 startAt="9"/>
            </a:pPr>
            <a:endParaRPr lang="en-US" dirty="0"/>
          </a:p>
          <a:p>
            <a:r>
              <a:rPr lang="en-US" dirty="0"/>
              <a:t>10. Try playing with the command and edit the </a:t>
            </a:r>
            <a:r>
              <a:rPr lang="en-US" dirty="0" err="1"/>
              <a:t>README.md</a:t>
            </a:r>
            <a:r>
              <a:rPr lang="en-US" dirty="0"/>
              <a:t> file.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FFF44-1145-C549-BFCD-5AF3DC255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9" y="1986740"/>
            <a:ext cx="7315200" cy="1117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29E353-7873-2D4A-ADFC-A5B15B183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9" y="3920906"/>
            <a:ext cx="5422900" cy="5715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3404CE-7A75-B746-84CC-5965F2015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9" y="4891298"/>
            <a:ext cx="5803900" cy="11049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11" name="Picture 10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BDE672D-1485-D24F-A863-AF5408F18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61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EFD6F9-BC73-0942-8629-00727379BE33}"/>
              </a:ext>
            </a:extLst>
          </p:cNvPr>
          <p:cNvSpPr txBox="1"/>
          <p:nvPr/>
        </p:nvSpPr>
        <p:spPr>
          <a:xfrm>
            <a:off x="3059224" y="293265"/>
            <a:ext cx="39621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DIFFERENCES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62B7B-876C-2144-8C1E-841D9BD3A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75" y="1792287"/>
            <a:ext cx="6985000" cy="3975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1FFEAA-9AE8-F244-95B4-1555BA7D6D23}"/>
              </a:ext>
            </a:extLst>
          </p:cNvPr>
          <p:cNvSpPr txBox="1"/>
          <p:nvPr/>
        </p:nvSpPr>
        <p:spPr>
          <a:xfrm>
            <a:off x="246877" y="1125017"/>
            <a:ext cx="93434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command “</a:t>
            </a:r>
            <a:r>
              <a:rPr lang="en-US" dirty="0">
                <a:highlight>
                  <a:srgbClr val="FFFF00"/>
                </a:highlight>
              </a:rPr>
              <a:t>$ git diff</a:t>
            </a:r>
            <a:r>
              <a:rPr lang="en-US" dirty="0"/>
              <a:t>” can be useful to see what’s the difference between the previous commit and the latest modification.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We can also use “</a:t>
            </a:r>
            <a:r>
              <a:rPr lang="en-US" dirty="0">
                <a:highlight>
                  <a:srgbClr val="FFFF00"/>
                </a:highlight>
              </a:rPr>
              <a:t>$ git add .</a:t>
            </a:r>
            <a:r>
              <a:rPr lang="en-US" dirty="0"/>
              <a:t>” to add all the files to the stage for committing.</a:t>
            </a:r>
          </a:p>
          <a:p>
            <a:r>
              <a:rPr lang="en-US" dirty="0"/>
              <a:t>3. We can even see the differences between the previous commit and the file that is in the staging area using the command “</a:t>
            </a:r>
            <a:r>
              <a:rPr lang="en-US" dirty="0">
                <a:highlight>
                  <a:srgbClr val="FFFF00"/>
                </a:highlight>
              </a:rPr>
              <a:t>$ git diff –staged</a:t>
            </a:r>
            <a:r>
              <a:rPr lang="en-US" dirty="0"/>
              <a:t>”.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397EF-820A-6840-9938-B38514191E8A}"/>
              </a:ext>
            </a:extLst>
          </p:cNvPr>
          <p:cNvSpPr txBox="1"/>
          <p:nvPr/>
        </p:nvSpPr>
        <p:spPr>
          <a:xfrm>
            <a:off x="356481" y="1782216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dirty="0"/>
              <a:t>Track changes</a:t>
            </a:r>
          </a:p>
          <a:p>
            <a:pPr marL="342900" indent="-342900">
              <a:buAutoNum type="arabicPeriod"/>
            </a:pPr>
            <a:r>
              <a:rPr lang="en-US" u="sng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dirty="0"/>
              <a:t>Look around</a:t>
            </a:r>
          </a:p>
          <a:p>
            <a:pPr marL="342900" indent="-342900">
              <a:buAutoNum type="arabicPeriod"/>
            </a:pPr>
            <a:r>
              <a:rPr lang="en-US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dirty="0"/>
              <a:t>Ignore things in Git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8FA466-7835-0B48-B03B-9791C6874119}"/>
              </a:ext>
            </a:extLst>
          </p:cNvPr>
          <p:cNvCxnSpPr/>
          <p:nvPr/>
        </p:nvCxnSpPr>
        <p:spPr>
          <a:xfrm>
            <a:off x="3880022" y="1606378"/>
            <a:ext cx="741405" cy="18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BE75A7C-5AA5-174A-A473-ECB11E5E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F2004-F5CD-D848-9639-00D96F55BBB4}"/>
              </a:ext>
            </a:extLst>
          </p:cNvPr>
          <p:cNvSpPr txBox="1"/>
          <p:nvPr/>
        </p:nvSpPr>
        <p:spPr>
          <a:xfrm>
            <a:off x="3732934" y="372370"/>
            <a:ext cx="26147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194A7-76D3-1647-A999-70B91744CA18}"/>
              </a:ext>
            </a:extLst>
          </p:cNvPr>
          <p:cNvSpPr txBox="1"/>
          <p:nvPr/>
        </p:nvSpPr>
        <p:spPr>
          <a:xfrm>
            <a:off x="208186" y="1208897"/>
            <a:ext cx="2492990" cy="175432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repository</a:t>
            </a:r>
          </a:p>
          <a:p>
            <a:pPr marL="342900" indent="-342900">
              <a:buAutoNum type="arabicPeriod"/>
            </a:pPr>
            <a:r>
              <a:rPr lang="en-US" dirty="0"/>
              <a:t>Track changes</a:t>
            </a:r>
          </a:p>
          <a:p>
            <a:pPr marL="342900" indent="-342900">
              <a:buAutoNum type="arabicPeriod"/>
            </a:pPr>
            <a:r>
              <a:rPr lang="en-US" dirty="0"/>
              <a:t>Look at differences</a:t>
            </a:r>
          </a:p>
          <a:p>
            <a:pPr marL="342900" indent="-342900">
              <a:buAutoNum type="arabicPeriod"/>
            </a:pPr>
            <a:r>
              <a:rPr lang="en-US" u="sng" dirty="0"/>
              <a:t>Look around</a:t>
            </a:r>
          </a:p>
          <a:p>
            <a:pPr marL="342900" indent="-342900">
              <a:buAutoNum type="arabicPeriod"/>
            </a:pPr>
            <a:r>
              <a:rPr lang="en-US" dirty="0"/>
              <a:t>Undoing changes</a:t>
            </a:r>
          </a:p>
          <a:p>
            <a:pPr marL="342900" indent="-342900">
              <a:buAutoNum type="arabicPeriod"/>
            </a:pPr>
            <a:r>
              <a:rPr lang="en-US" dirty="0"/>
              <a:t>Ignore things in 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61C1D-6CD4-4447-AE56-0C228876188D}"/>
              </a:ext>
            </a:extLst>
          </p:cNvPr>
          <p:cNvSpPr txBox="1"/>
          <p:nvPr/>
        </p:nvSpPr>
        <p:spPr>
          <a:xfrm>
            <a:off x="2829697" y="1173890"/>
            <a:ext cx="69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We can also look for the differences among the committed files also using the command “</a:t>
            </a:r>
            <a:r>
              <a:rPr lang="en-US" dirty="0">
                <a:highlight>
                  <a:srgbClr val="FFFF00"/>
                </a:highlight>
              </a:rPr>
              <a:t>$ git diff HEAD~1</a:t>
            </a:r>
            <a:r>
              <a:rPr lang="en-US" dirty="0"/>
              <a:t>”.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5F3622-6FBD-8E4A-8751-BFEC8665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96" y="1820221"/>
            <a:ext cx="6997700" cy="25527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60461E-1206-1C46-AE7D-ABD55589DF89}"/>
              </a:ext>
            </a:extLst>
          </p:cNvPr>
          <p:cNvCxnSpPr/>
          <p:nvPr/>
        </p:nvCxnSpPr>
        <p:spPr>
          <a:xfrm flipV="1">
            <a:off x="2051222" y="1692875"/>
            <a:ext cx="5078627" cy="140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FA61DE-D3A0-244B-9A99-D9FD5355241B}"/>
              </a:ext>
            </a:extLst>
          </p:cNvPr>
          <p:cNvSpPr txBox="1"/>
          <p:nvPr/>
        </p:nvSpPr>
        <p:spPr>
          <a:xfrm>
            <a:off x="191806" y="3088414"/>
            <a:ext cx="2454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“1” refers to the total number of states to look behind.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0BCE8-E5EC-B842-B690-35CF896B4A58}"/>
              </a:ext>
            </a:extLst>
          </p:cNvPr>
          <p:cNvSpPr txBox="1"/>
          <p:nvPr/>
        </p:nvSpPr>
        <p:spPr>
          <a:xfrm>
            <a:off x="246877" y="4592062"/>
            <a:ext cx="958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 can also find the difference between a particular previous commit and the current commit using the commit hash number. Like “</a:t>
            </a:r>
            <a:r>
              <a:rPr lang="en-US" dirty="0">
                <a:highlight>
                  <a:srgbClr val="FFFF00"/>
                </a:highlight>
              </a:rPr>
              <a:t>$ git diff &lt;</a:t>
            </a:r>
            <a:r>
              <a:rPr lang="en-US" u="sng" dirty="0">
                <a:highlight>
                  <a:srgbClr val="FFFF00"/>
                </a:highlight>
              </a:rPr>
              <a:t>commit hash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”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4117C199-DFE3-1249-B67C-A21441E32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2" y="5218866"/>
            <a:ext cx="7302500" cy="1117600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2C0B12-2300-DB43-8C3F-82848403418A}"/>
              </a:ext>
            </a:extLst>
          </p:cNvPr>
          <p:cNvCxnSpPr/>
          <p:nvPr/>
        </p:nvCxnSpPr>
        <p:spPr>
          <a:xfrm flipH="1">
            <a:off x="974935" y="5175208"/>
            <a:ext cx="5440111" cy="4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D56A6AC-284E-C94D-A9C6-0A8CBD132A21}"/>
              </a:ext>
            </a:extLst>
          </p:cNvPr>
          <p:cNvSpPr/>
          <p:nvPr/>
        </p:nvSpPr>
        <p:spPr>
          <a:xfrm>
            <a:off x="370701" y="5583929"/>
            <a:ext cx="622711" cy="163468"/>
          </a:xfrm>
          <a:prstGeom prst="rect">
            <a:avLst/>
          </a:prstGeom>
          <a:solidFill>
            <a:schemeClr val="dk1">
              <a:alpha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6F1BE29-3020-EB4E-8FA8-621B96134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21648</TotalTime>
  <Words>2697</Words>
  <Application>Microsoft Macintosh PowerPoint</Application>
  <PresentationFormat>Custom</PresentationFormat>
  <Paragraphs>336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Copperplate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660</cp:revision>
  <dcterms:modified xsi:type="dcterms:W3CDTF">2019-12-10T19:32:02Z</dcterms:modified>
</cp:coreProperties>
</file>