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6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1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A137F3A-D446-47FF-827B-FFE2FCF27D99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398840" y="9555120"/>
            <a:ext cx="3352320" cy="482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923D2A6-21BA-45F8-864B-BE62F4D5A36E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10</a:t>
            </a:fld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398840" y="9555120"/>
            <a:ext cx="3354120" cy="483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D959D0ED-8D4B-4716-82C0-0A5CFB1DE2BC}" type="slidenum">
              <a:rPr lang="en-US" sz="1400">
                <a:solidFill>
                  <a:srgbClr val="000000"/>
                </a:solidFill>
                <a:latin typeface="Times New Roman"/>
                <a:ea typeface="Times New Roman"/>
              </a:rPr>
              <a:t>10</a:t>
            </a:fld>
            <a:endParaRPr/>
          </a:p>
        </p:txBody>
      </p:sp>
      <p:sp>
        <p:nvSpPr>
          <p:cNvPr id="93" name="CustomShape 3"/>
          <p:cNvSpPr/>
          <p:nvPr/>
        </p:nvSpPr>
        <p:spPr>
          <a:xfrm>
            <a:off x="777960" y="4776840"/>
            <a:ext cx="6214680" cy="452232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777960" y="4776840"/>
            <a:ext cx="6197400" cy="450504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3411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7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503280" y="6886440"/>
            <a:ext cx="2328480" cy="501120"/>
          </a:xfrm>
          <a:prstGeom prst="rect">
            <a:avLst/>
          </a:prstGeom>
          <a:noFill/>
          <a:ln>
            <a:noFill/>
          </a:ln>
        </p:spPr>
      </p:sp>
      <p:sp>
        <p:nvSpPr>
          <p:cNvPr id="6" name="CustomShape 2"/>
          <p:cNvSpPr/>
          <p:nvPr/>
        </p:nvSpPr>
        <p:spPr>
          <a:xfrm>
            <a:off x="3448080" y="6886440"/>
            <a:ext cx="3176280" cy="50112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227720" y="6886440"/>
            <a:ext cx="2327040" cy="4996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fld id="{87E5062D-8DBF-448C-8C53-405248CF40EE}" type="slidenum">
              <a:rPr lang="en-US">
                <a:solidFill>
                  <a:srgbClr val="FFFFFF"/>
                </a:solidFill>
                <a:latin typeface="Arial"/>
                <a:ea typeface="Arial"/>
              </a:rPr>
              <a:t>‹#›</a:t>
            </a:fld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4.svg"/><Relationship Id="rId7" Type="http://schemas.openxmlformats.org/officeDocument/2006/relationships/image" Target="../media/image1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378654-7E3C-9640-9ABC-C1F4B3FCFC52}"/>
              </a:ext>
            </a:extLst>
          </p:cNvPr>
          <p:cNvSpPr txBox="1"/>
          <p:nvPr/>
        </p:nvSpPr>
        <p:spPr>
          <a:xfrm>
            <a:off x="4148337" y="2163886"/>
            <a:ext cx="16530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081CF4-0CC1-0D43-B75D-EC73E31D956F}"/>
              </a:ext>
            </a:extLst>
          </p:cNvPr>
          <p:cNvSpPr/>
          <p:nvPr/>
        </p:nvSpPr>
        <p:spPr>
          <a:xfrm>
            <a:off x="3553081" y="3166720"/>
            <a:ext cx="2843531" cy="613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4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Version: 1.0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4000"/>
              </a:lnSpc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Date: 11-02-2019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69C0F0-BE61-444B-9E56-14799FF87A64}"/>
              </a:ext>
            </a:extLst>
          </p:cNvPr>
          <p:cNvSpPr/>
          <p:nvPr/>
        </p:nvSpPr>
        <p:spPr>
          <a:xfrm>
            <a:off x="110826" y="592642"/>
            <a:ext cx="1431793" cy="355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4000"/>
              </a:lnSpc>
            </a:pPr>
            <a:r>
              <a:rPr lang="en-US" b="1" dirty="0">
                <a:solidFill>
                  <a:srgbClr val="000000"/>
                </a:solidFill>
                <a:latin typeface="Copperplate" panose="02000504000000020004" pitchFamily="2" charset="77"/>
                <a:ea typeface="Arial"/>
              </a:rPr>
              <a:t>PLUGIN-AI</a:t>
            </a:r>
            <a:endParaRPr lang="en-US" b="1" dirty="0">
              <a:latin typeface="Copperplate" panose="02000504000000020004" pitchFamily="2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D0FC72-EEA2-D741-B376-FE14529C6DBE}"/>
              </a:ext>
            </a:extLst>
          </p:cNvPr>
          <p:cNvSpPr/>
          <p:nvPr/>
        </p:nvSpPr>
        <p:spPr>
          <a:xfrm>
            <a:off x="208186" y="199853"/>
            <a:ext cx="1237074" cy="445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DC736A-3A98-D84A-ADD5-4BC027DE8F82}"/>
              </a:ext>
            </a:extLst>
          </p:cNvPr>
          <p:cNvSpPr txBox="1"/>
          <p:nvPr/>
        </p:nvSpPr>
        <p:spPr>
          <a:xfrm>
            <a:off x="246877" y="68494"/>
            <a:ext cx="89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pperplate" panose="02000504000000020004" pitchFamily="2" charset="77"/>
              </a:rPr>
              <a:t>PR</a:t>
            </a:r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EF0DAD40-4309-5549-8E61-13806BBD66A1}"/>
              </a:ext>
            </a:extLst>
          </p:cNvPr>
          <p:cNvSpPr/>
          <p:nvPr/>
        </p:nvSpPr>
        <p:spPr>
          <a:xfrm rot="13553036">
            <a:off x="1028402" y="291833"/>
            <a:ext cx="268479" cy="262587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room, drawing&#10;&#10;Description automatically generated">
            <a:extLst>
              <a:ext uri="{FF2B5EF4-FFF2-40B4-BE49-F238E27FC236}">
                <a16:creationId xmlns:a16="http://schemas.microsoft.com/office/drawing/2014/main" id="{81ACC713-21A0-0746-9548-49AA6E9EB0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03"/>
          <a:stretch/>
        </p:blipFill>
        <p:spPr>
          <a:xfrm>
            <a:off x="3433382" y="0"/>
            <a:ext cx="3082925" cy="21055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469C0F0-BE61-444B-9E56-14799FF87A64}"/>
              </a:ext>
            </a:extLst>
          </p:cNvPr>
          <p:cNvSpPr/>
          <p:nvPr/>
        </p:nvSpPr>
        <p:spPr>
          <a:xfrm>
            <a:off x="110826" y="592642"/>
            <a:ext cx="1431793" cy="355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4000"/>
              </a:lnSpc>
            </a:pPr>
            <a:r>
              <a:rPr lang="en-US" b="1" dirty="0">
                <a:solidFill>
                  <a:srgbClr val="000000"/>
                </a:solidFill>
                <a:latin typeface="Copperplate" panose="02000504000000020004" pitchFamily="2" charset="77"/>
                <a:ea typeface="Arial"/>
              </a:rPr>
              <a:t>PLUGIN-AI</a:t>
            </a:r>
            <a:endParaRPr lang="en-US" b="1" dirty="0">
              <a:latin typeface="Copperplate" panose="02000504000000020004" pitchFamily="2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D0FC72-EEA2-D741-B376-FE14529C6DBE}"/>
              </a:ext>
            </a:extLst>
          </p:cNvPr>
          <p:cNvSpPr/>
          <p:nvPr/>
        </p:nvSpPr>
        <p:spPr>
          <a:xfrm>
            <a:off x="208186" y="199853"/>
            <a:ext cx="1237074" cy="445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DC736A-3A98-D84A-ADD5-4BC027DE8F82}"/>
              </a:ext>
            </a:extLst>
          </p:cNvPr>
          <p:cNvSpPr txBox="1"/>
          <p:nvPr/>
        </p:nvSpPr>
        <p:spPr>
          <a:xfrm>
            <a:off x="246877" y="68494"/>
            <a:ext cx="89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pperplate" panose="02000504000000020004" pitchFamily="2" charset="77"/>
              </a:rPr>
              <a:t>PR</a:t>
            </a:r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EF0DAD40-4309-5549-8E61-13806BBD66A1}"/>
              </a:ext>
            </a:extLst>
          </p:cNvPr>
          <p:cNvSpPr/>
          <p:nvPr/>
        </p:nvSpPr>
        <p:spPr>
          <a:xfrm rot="13553036">
            <a:off x="1028402" y="291833"/>
            <a:ext cx="268479" cy="262587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971E60-D4EB-904A-8AFB-A8F929121BF7}"/>
              </a:ext>
            </a:extLst>
          </p:cNvPr>
          <p:cNvSpPr txBox="1"/>
          <p:nvPr/>
        </p:nvSpPr>
        <p:spPr>
          <a:xfrm>
            <a:off x="4232238" y="3064476"/>
            <a:ext cx="16161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7636543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C56F9E-BC6C-DF45-B42E-8A85BE0490CC}"/>
              </a:ext>
            </a:extLst>
          </p:cNvPr>
          <p:cNvSpPr txBox="1"/>
          <p:nvPr/>
        </p:nvSpPr>
        <p:spPr>
          <a:xfrm>
            <a:off x="3140242" y="252663"/>
            <a:ext cx="40899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TOPICS TO BE COVERED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EA7E50-E7B1-1942-B46C-516CB34E5138}"/>
              </a:ext>
            </a:extLst>
          </p:cNvPr>
          <p:cNvSpPr/>
          <p:nvPr/>
        </p:nvSpPr>
        <p:spPr>
          <a:xfrm>
            <a:off x="110826" y="592642"/>
            <a:ext cx="1431793" cy="355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4000"/>
              </a:lnSpc>
            </a:pPr>
            <a:r>
              <a:rPr lang="en-US" b="1" dirty="0">
                <a:solidFill>
                  <a:srgbClr val="000000"/>
                </a:solidFill>
                <a:latin typeface="Copperplate" panose="02000504000000020004" pitchFamily="2" charset="77"/>
                <a:ea typeface="Arial"/>
              </a:rPr>
              <a:t>PLUGIN-AI</a:t>
            </a:r>
            <a:endParaRPr lang="en-US" b="1" dirty="0">
              <a:latin typeface="Copperplate" panose="02000504000000020004" pitchFamily="2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7E537A-1DC7-5547-B5A6-A3B1F2B2DE2B}"/>
              </a:ext>
            </a:extLst>
          </p:cNvPr>
          <p:cNvSpPr/>
          <p:nvPr/>
        </p:nvSpPr>
        <p:spPr>
          <a:xfrm>
            <a:off x="208186" y="199853"/>
            <a:ext cx="1237074" cy="445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E79E6C-13B1-C248-A48F-AF1A1092EACB}"/>
              </a:ext>
            </a:extLst>
          </p:cNvPr>
          <p:cNvSpPr txBox="1"/>
          <p:nvPr/>
        </p:nvSpPr>
        <p:spPr>
          <a:xfrm>
            <a:off x="246877" y="68494"/>
            <a:ext cx="89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pperplate" panose="02000504000000020004" pitchFamily="2" charset="77"/>
              </a:rPr>
              <a:t>PR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B0973E44-1C62-384F-AF9A-E27261C677D7}"/>
              </a:ext>
            </a:extLst>
          </p:cNvPr>
          <p:cNvSpPr/>
          <p:nvPr/>
        </p:nvSpPr>
        <p:spPr>
          <a:xfrm rot="13553036">
            <a:off x="1028402" y="291833"/>
            <a:ext cx="268479" cy="262587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E63007-5EB4-5A49-BE2D-69C6648A8C95}"/>
              </a:ext>
            </a:extLst>
          </p:cNvPr>
          <p:cNvSpPr txBox="1"/>
          <p:nvPr/>
        </p:nvSpPr>
        <p:spPr>
          <a:xfrm>
            <a:off x="457200" y="1515979"/>
            <a:ext cx="376256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Before Jenkins.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What is Jenkins?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What is continuous Integration?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Continuous Integration tools.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Features of Jenkins.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Jenkins Architecture.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Master Slave Architecture.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673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C56F9E-BC6C-DF45-B42E-8A85BE0490CC}"/>
              </a:ext>
            </a:extLst>
          </p:cNvPr>
          <p:cNvSpPr txBox="1"/>
          <p:nvPr/>
        </p:nvSpPr>
        <p:spPr>
          <a:xfrm>
            <a:off x="3865166" y="283378"/>
            <a:ext cx="296908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JENKINS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EA7E50-E7B1-1942-B46C-516CB34E5138}"/>
              </a:ext>
            </a:extLst>
          </p:cNvPr>
          <p:cNvSpPr/>
          <p:nvPr/>
        </p:nvSpPr>
        <p:spPr>
          <a:xfrm>
            <a:off x="110826" y="592642"/>
            <a:ext cx="1431793" cy="355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4000"/>
              </a:lnSpc>
            </a:pPr>
            <a:r>
              <a:rPr lang="en-US" b="1" dirty="0">
                <a:solidFill>
                  <a:srgbClr val="000000"/>
                </a:solidFill>
                <a:latin typeface="Copperplate" panose="02000504000000020004" pitchFamily="2" charset="77"/>
                <a:ea typeface="Arial"/>
              </a:rPr>
              <a:t>PLUGIN-AI</a:t>
            </a:r>
            <a:endParaRPr lang="en-US" b="1" dirty="0">
              <a:latin typeface="Copperplate" panose="02000504000000020004" pitchFamily="2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7E537A-1DC7-5547-B5A6-A3B1F2B2DE2B}"/>
              </a:ext>
            </a:extLst>
          </p:cNvPr>
          <p:cNvSpPr/>
          <p:nvPr/>
        </p:nvSpPr>
        <p:spPr>
          <a:xfrm>
            <a:off x="208186" y="199853"/>
            <a:ext cx="1237074" cy="445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E79E6C-13B1-C248-A48F-AF1A1092EACB}"/>
              </a:ext>
            </a:extLst>
          </p:cNvPr>
          <p:cNvSpPr txBox="1"/>
          <p:nvPr/>
        </p:nvSpPr>
        <p:spPr>
          <a:xfrm>
            <a:off x="246877" y="68494"/>
            <a:ext cx="89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pperplate" panose="02000504000000020004" pitchFamily="2" charset="77"/>
              </a:rPr>
              <a:t>PR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B0973E44-1C62-384F-AF9A-E27261C677D7}"/>
              </a:ext>
            </a:extLst>
          </p:cNvPr>
          <p:cNvSpPr/>
          <p:nvPr/>
        </p:nvSpPr>
        <p:spPr>
          <a:xfrm rot="13553036">
            <a:off x="1028402" y="291833"/>
            <a:ext cx="268479" cy="262587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EBEAE75A-1644-BB4D-A7C6-87F720BC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520" y="1246699"/>
            <a:ext cx="914400" cy="914400"/>
          </a:xfrm>
          <a:prstGeom prst="rect">
            <a:avLst/>
          </a:prstGeom>
        </p:spPr>
      </p:pic>
      <p:pic>
        <p:nvPicPr>
          <p:cNvPr id="11" name="Graphic 10" descr="User">
            <a:extLst>
              <a:ext uri="{FF2B5EF4-FFF2-40B4-BE49-F238E27FC236}">
                <a16:creationId xmlns:a16="http://schemas.microsoft.com/office/drawing/2014/main" id="{4BC08761-000B-BF44-8D3D-CAD651DC2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522" y="2416404"/>
            <a:ext cx="914400" cy="914400"/>
          </a:xfrm>
          <a:prstGeom prst="rect">
            <a:avLst/>
          </a:prstGeom>
        </p:spPr>
      </p:pic>
      <p:pic>
        <p:nvPicPr>
          <p:cNvPr id="12" name="Graphic 11" descr="User">
            <a:extLst>
              <a:ext uri="{FF2B5EF4-FFF2-40B4-BE49-F238E27FC236}">
                <a16:creationId xmlns:a16="http://schemas.microsoft.com/office/drawing/2014/main" id="{9B81BBEE-0BBF-DE4A-865C-E344B6A49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525" y="3680912"/>
            <a:ext cx="914400" cy="914400"/>
          </a:xfrm>
          <a:prstGeom prst="rect">
            <a:avLst/>
          </a:prstGeom>
        </p:spPr>
      </p:pic>
      <p:pic>
        <p:nvPicPr>
          <p:cNvPr id="14" name="Graphic 13" descr="Database">
            <a:extLst>
              <a:ext uri="{FF2B5EF4-FFF2-40B4-BE49-F238E27FC236}">
                <a16:creationId xmlns:a16="http://schemas.microsoft.com/office/drawing/2014/main" id="{9D4A4B92-BBF6-E947-B55B-0040FF6A8F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1464" y="2416404"/>
            <a:ext cx="914400" cy="914400"/>
          </a:xfrm>
          <a:prstGeom prst="rect">
            <a:avLst/>
          </a:prstGeom>
        </p:spPr>
      </p:pic>
      <p:pic>
        <p:nvPicPr>
          <p:cNvPr id="16" name="Graphic 15" descr="Laptop">
            <a:extLst>
              <a:ext uri="{FF2B5EF4-FFF2-40B4-BE49-F238E27FC236}">
                <a16:creationId xmlns:a16="http://schemas.microsoft.com/office/drawing/2014/main" id="{5A1B2561-CDCC-EE46-A907-3BC9FC9DCA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68466" y="2482378"/>
            <a:ext cx="914400" cy="914400"/>
          </a:xfrm>
          <a:prstGeom prst="rect">
            <a:avLst/>
          </a:prstGeom>
        </p:spPr>
      </p:pic>
      <p:pic>
        <p:nvPicPr>
          <p:cNvPr id="18" name="Graphic 17" descr="Internet">
            <a:extLst>
              <a:ext uri="{FF2B5EF4-FFF2-40B4-BE49-F238E27FC236}">
                <a16:creationId xmlns:a16="http://schemas.microsoft.com/office/drawing/2014/main" id="{25C518B3-5F39-7042-8B9B-BDC5538EA3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31565" y="2482378"/>
            <a:ext cx="914400" cy="914400"/>
          </a:xfrm>
          <a:prstGeom prst="rect">
            <a:avLst/>
          </a:prstGeom>
        </p:spPr>
      </p:pic>
      <p:pic>
        <p:nvPicPr>
          <p:cNvPr id="20" name="Graphic 19" descr="Present">
            <a:extLst>
              <a:ext uri="{FF2B5EF4-FFF2-40B4-BE49-F238E27FC236}">
                <a16:creationId xmlns:a16="http://schemas.microsoft.com/office/drawing/2014/main" id="{EC7F4AEE-5F1D-DC42-8128-CE7E31E345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96769" y="2371167"/>
            <a:ext cx="914400" cy="9144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A361A5-2F85-EA42-8279-90FE63A1CAE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300920" y="1703899"/>
            <a:ext cx="1520544" cy="86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379587-2210-3442-A887-3ED97184701D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1283922" y="2873604"/>
            <a:ext cx="1537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C8B99B-B535-6542-93EE-65C5365A74F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278925" y="3201964"/>
            <a:ext cx="1537542" cy="936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9C41792-A461-2248-8726-D2B0082ADF80}"/>
              </a:ext>
            </a:extLst>
          </p:cNvPr>
          <p:cNvCxnSpPr>
            <a:cxnSpLocks/>
          </p:cNvCxnSpPr>
          <p:nvPr/>
        </p:nvCxnSpPr>
        <p:spPr>
          <a:xfrm>
            <a:off x="3735864" y="2939578"/>
            <a:ext cx="894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806C6F3-822C-944D-A1E7-23388B6CB62A}"/>
              </a:ext>
            </a:extLst>
          </p:cNvPr>
          <p:cNvCxnSpPr>
            <a:cxnSpLocks/>
          </p:cNvCxnSpPr>
          <p:nvPr/>
        </p:nvCxnSpPr>
        <p:spPr>
          <a:xfrm>
            <a:off x="5682866" y="2967083"/>
            <a:ext cx="894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F06435-3149-F242-A792-E6441582E5BE}"/>
              </a:ext>
            </a:extLst>
          </p:cNvPr>
          <p:cNvCxnSpPr>
            <a:cxnSpLocks/>
          </p:cNvCxnSpPr>
          <p:nvPr/>
        </p:nvCxnSpPr>
        <p:spPr>
          <a:xfrm>
            <a:off x="7877067" y="2967083"/>
            <a:ext cx="894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F23461D-AAA8-C449-87AE-68C34BB6899B}"/>
              </a:ext>
            </a:extLst>
          </p:cNvPr>
          <p:cNvSpPr txBox="1"/>
          <p:nvPr/>
        </p:nvSpPr>
        <p:spPr>
          <a:xfrm>
            <a:off x="209024" y="2066296"/>
            <a:ext cx="133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Developer-1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238951-6588-734F-A65E-DAB58C55D180}"/>
              </a:ext>
            </a:extLst>
          </p:cNvPr>
          <p:cNvSpPr txBox="1"/>
          <p:nvPr/>
        </p:nvSpPr>
        <p:spPr>
          <a:xfrm>
            <a:off x="176614" y="3209952"/>
            <a:ext cx="133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Developer-2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F75C02-5A80-084F-9969-79C4F5C71E90}"/>
              </a:ext>
            </a:extLst>
          </p:cNvPr>
          <p:cNvSpPr txBox="1"/>
          <p:nvPr/>
        </p:nvSpPr>
        <p:spPr>
          <a:xfrm>
            <a:off x="176614" y="4512274"/>
            <a:ext cx="133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Developer-3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138AC9-2EA9-5E4B-B324-A2DEC95B6533}"/>
              </a:ext>
            </a:extLst>
          </p:cNvPr>
          <p:cNvSpPr txBox="1"/>
          <p:nvPr/>
        </p:nvSpPr>
        <p:spPr>
          <a:xfrm>
            <a:off x="1138504" y="2534517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Irregular commits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E9C6BD-E1CD-5947-9800-8C58E8FB4C46}"/>
              </a:ext>
            </a:extLst>
          </p:cNvPr>
          <p:cNvSpPr txBox="1"/>
          <p:nvPr/>
        </p:nvSpPr>
        <p:spPr>
          <a:xfrm>
            <a:off x="2744346" y="3188089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385B92-1EDD-6F4E-999E-459EA82FE141}"/>
              </a:ext>
            </a:extLst>
          </p:cNvPr>
          <p:cNvSpPr txBox="1"/>
          <p:nvPr/>
        </p:nvSpPr>
        <p:spPr>
          <a:xfrm>
            <a:off x="4649828" y="3188088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in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6C79A5-D970-EB43-8823-F8825084598E}"/>
              </a:ext>
            </a:extLst>
          </p:cNvPr>
          <p:cNvSpPr txBox="1"/>
          <p:nvPr/>
        </p:nvSpPr>
        <p:spPr>
          <a:xfrm>
            <a:off x="6715468" y="3199162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 in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2399BE-13C0-D941-8116-FBA111076191}"/>
              </a:ext>
            </a:extLst>
          </p:cNvPr>
          <p:cNvSpPr txBox="1"/>
          <p:nvPr/>
        </p:nvSpPr>
        <p:spPr>
          <a:xfrm>
            <a:off x="8356928" y="3285567"/>
            <a:ext cx="1794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 in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Release</a:t>
            </a:r>
          </a:p>
        </p:txBody>
      </p:sp>
    </p:spTree>
    <p:extLst>
      <p:ext uri="{BB962C8B-B14F-4D97-AF65-F5344CB8AC3E}">
        <p14:creationId xmlns:p14="http://schemas.microsoft.com/office/powerpoint/2010/main" val="239551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779C2D-1635-6E44-8BC2-EDF2FFD1CB75}"/>
              </a:ext>
            </a:extLst>
          </p:cNvPr>
          <p:cNvSpPr/>
          <p:nvPr/>
        </p:nvSpPr>
        <p:spPr>
          <a:xfrm>
            <a:off x="110826" y="592642"/>
            <a:ext cx="1431793" cy="355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4000"/>
              </a:lnSpc>
            </a:pPr>
            <a:r>
              <a:rPr lang="en-US" b="1" dirty="0">
                <a:solidFill>
                  <a:srgbClr val="000000"/>
                </a:solidFill>
                <a:latin typeface="Copperplate" panose="02000504000000020004" pitchFamily="2" charset="77"/>
                <a:ea typeface="Arial"/>
              </a:rPr>
              <a:t>PLUGIN-AI</a:t>
            </a:r>
            <a:endParaRPr lang="en-US" b="1" dirty="0">
              <a:latin typeface="Copperplate" panose="02000504000000020004" pitchFamily="2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20F1C7-1DC3-F242-A4E6-6BEB786A647D}"/>
              </a:ext>
            </a:extLst>
          </p:cNvPr>
          <p:cNvSpPr/>
          <p:nvPr/>
        </p:nvSpPr>
        <p:spPr>
          <a:xfrm>
            <a:off x="208186" y="199853"/>
            <a:ext cx="1237074" cy="445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7134E-039C-0B44-A30C-B8EE26548FC8}"/>
              </a:ext>
            </a:extLst>
          </p:cNvPr>
          <p:cNvSpPr txBox="1"/>
          <p:nvPr/>
        </p:nvSpPr>
        <p:spPr>
          <a:xfrm>
            <a:off x="246877" y="68494"/>
            <a:ext cx="89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pperplate" panose="02000504000000020004" pitchFamily="2" charset="77"/>
              </a:rPr>
              <a:t>PR</a:t>
            </a:r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DB21E226-F9C1-8442-83B4-12FF3E40993F}"/>
              </a:ext>
            </a:extLst>
          </p:cNvPr>
          <p:cNvSpPr/>
          <p:nvPr/>
        </p:nvSpPr>
        <p:spPr>
          <a:xfrm rot="13553036">
            <a:off x="1028402" y="291833"/>
            <a:ext cx="268479" cy="262587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401819-D84F-AA47-B9CA-DFA0C52CAC8F}"/>
              </a:ext>
            </a:extLst>
          </p:cNvPr>
          <p:cNvSpPr txBox="1"/>
          <p:nvPr/>
        </p:nvSpPr>
        <p:spPr>
          <a:xfrm>
            <a:off x="3865166" y="283378"/>
            <a:ext cx="326172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JENKINS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DFD321-EDDB-204C-923A-516C1870D1E6}"/>
              </a:ext>
            </a:extLst>
          </p:cNvPr>
          <p:cNvSpPr txBox="1"/>
          <p:nvPr/>
        </p:nvSpPr>
        <p:spPr>
          <a:xfrm>
            <a:off x="468312" y="125478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 is a continuous Integration tool that allows continuous development, test and development of newly created codes.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4CFC3B-FC8A-854A-BF50-231D6702EE15}"/>
              </a:ext>
            </a:extLst>
          </p:cNvPr>
          <p:cNvSpPr txBox="1"/>
          <p:nvPr/>
        </p:nvSpPr>
        <p:spPr>
          <a:xfrm>
            <a:off x="1791729" y="2292640"/>
            <a:ext cx="1620957" cy="369332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Jenkins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44191E-CDB9-E042-9009-C9B3AB31349E}"/>
              </a:ext>
            </a:extLst>
          </p:cNvPr>
          <p:cNvSpPr txBox="1"/>
          <p:nvPr/>
        </p:nvSpPr>
        <p:spPr>
          <a:xfrm>
            <a:off x="6787978" y="2292640"/>
            <a:ext cx="1479892" cy="369332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Jenkins </a:t>
            </a:r>
          </a:p>
        </p:txBody>
      </p:sp>
      <p:pic>
        <p:nvPicPr>
          <p:cNvPr id="12" name="Graphic 11" descr="User">
            <a:extLst>
              <a:ext uri="{FF2B5EF4-FFF2-40B4-BE49-F238E27FC236}">
                <a16:creationId xmlns:a16="http://schemas.microsoft.com/office/drawing/2014/main" id="{B9C14DEC-8253-8345-AE1E-5A7B0590E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076" y="3989831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BE5FC8-75EF-1F4A-B18D-5EDFD99897F1}"/>
              </a:ext>
            </a:extLst>
          </p:cNvPr>
          <p:cNvSpPr txBox="1"/>
          <p:nvPr/>
        </p:nvSpPr>
        <p:spPr>
          <a:xfrm>
            <a:off x="498165" y="482119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</a:p>
        </p:txBody>
      </p:sp>
      <p:pic>
        <p:nvPicPr>
          <p:cNvPr id="14" name="Graphic 13" descr="Laptop">
            <a:extLst>
              <a:ext uri="{FF2B5EF4-FFF2-40B4-BE49-F238E27FC236}">
                <a16:creationId xmlns:a16="http://schemas.microsoft.com/office/drawing/2014/main" id="{9BB2AED1-2044-2B4C-91BA-82C7933579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6076" y="2789137"/>
            <a:ext cx="914400" cy="914400"/>
          </a:xfrm>
          <a:prstGeom prst="rect">
            <a:avLst/>
          </a:prstGeom>
        </p:spPr>
      </p:pic>
      <p:pic>
        <p:nvPicPr>
          <p:cNvPr id="15" name="Graphic 14" descr="Database">
            <a:extLst>
              <a:ext uri="{FF2B5EF4-FFF2-40B4-BE49-F238E27FC236}">
                <a16:creationId xmlns:a16="http://schemas.microsoft.com/office/drawing/2014/main" id="{7DA64F80-BA39-464D-B05D-1E3EC835ED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89736" y="3749491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7D0488-5846-C44E-BB42-0D4A15D281C3}"/>
              </a:ext>
            </a:extLst>
          </p:cNvPr>
          <p:cNvSpPr txBox="1"/>
          <p:nvPr/>
        </p:nvSpPr>
        <p:spPr>
          <a:xfrm>
            <a:off x="3512618" y="4521176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A08F5B-4349-7748-8095-9335F564FD8F}"/>
              </a:ext>
            </a:extLst>
          </p:cNvPr>
          <p:cNvCxnSpPr>
            <a:stCxn id="12" idx="0"/>
          </p:cNvCxnSpPr>
          <p:nvPr/>
        </p:nvCxnSpPr>
        <p:spPr>
          <a:xfrm flipV="1">
            <a:off x="1143276" y="3583459"/>
            <a:ext cx="0" cy="406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91FC6F-0FC4-E749-8E0B-3FD713D2B2E7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600476" y="3246337"/>
            <a:ext cx="24278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29CBF7-3AEA-014B-88D7-58FEA4D6070C}"/>
              </a:ext>
            </a:extLst>
          </p:cNvPr>
          <p:cNvCxnSpPr>
            <a:endCxn id="15" idx="0"/>
          </p:cNvCxnSpPr>
          <p:nvPr/>
        </p:nvCxnSpPr>
        <p:spPr>
          <a:xfrm>
            <a:off x="4040659" y="3237470"/>
            <a:ext cx="6277" cy="512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670549E-6C78-2346-A095-EAA05C96A8DC}"/>
              </a:ext>
            </a:extLst>
          </p:cNvPr>
          <p:cNvSpPr txBox="1"/>
          <p:nvPr/>
        </p:nvSpPr>
        <p:spPr>
          <a:xfrm>
            <a:off x="2396103" y="3189051"/>
            <a:ext cx="16740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changes made to the code are build together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74F858-440D-6B48-B3C1-2D5EF3642170}"/>
              </a:ext>
            </a:extLst>
          </p:cNvPr>
          <p:cNvCxnSpPr/>
          <p:nvPr/>
        </p:nvCxnSpPr>
        <p:spPr>
          <a:xfrm>
            <a:off x="5202195" y="2292640"/>
            <a:ext cx="0" cy="289788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Graphic 29" descr="User">
            <a:extLst>
              <a:ext uri="{FF2B5EF4-FFF2-40B4-BE49-F238E27FC236}">
                <a16:creationId xmlns:a16="http://schemas.microsoft.com/office/drawing/2014/main" id="{6BCD55CD-A7BE-A24B-B0B0-531F82F99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8996" y="3989831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3559B48-DC39-2D44-AEEE-5EE9C40E023E}"/>
              </a:ext>
            </a:extLst>
          </p:cNvPr>
          <p:cNvSpPr txBox="1"/>
          <p:nvPr/>
        </p:nvSpPr>
        <p:spPr>
          <a:xfrm>
            <a:off x="5391085" y="482119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</a:p>
        </p:txBody>
      </p:sp>
      <p:pic>
        <p:nvPicPr>
          <p:cNvPr id="32" name="Graphic 31" descr="Laptop">
            <a:extLst>
              <a:ext uri="{FF2B5EF4-FFF2-40B4-BE49-F238E27FC236}">
                <a16:creationId xmlns:a16="http://schemas.microsoft.com/office/drawing/2014/main" id="{C882D4B7-67C1-E141-B86A-9BD6C09890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8996" y="2789137"/>
            <a:ext cx="914400" cy="91440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80D0EF-1B2B-7744-A5CA-0C3F27CED8DB}"/>
              </a:ext>
            </a:extLst>
          </p:cNvPr>
          <p:cNvCxnSpPr>
            <a:stCxn id="30" idx="0"/>
          </p:cNvCxnSpPr>
          <p:nvPr/>
        </p:nvCxnSpPr>
        <p:spPr>
          <a:xfrm flipV="1">
            <a:off x="6036196" y="3583459"/>
            <a:ext cx="0" cy="406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0B63191-DE7B-FC4A-8ABD-FD256D7758D0}"/>
              </a:ext>
            </a:extLst>
          </p:cNvPr>
          <p:cNvCxnSpPr>
            <a:cxnSpLocks/>
          </p:cNvCxnSpPr>
          <p:nvPr/>
        </p:nvCxnSpPr>
        <p:spPr>
          <a:xfrm>
            <a:off x="6482558" y="3232730"/>
            <a:ext cx="24278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2373037-6F88-3849-894B-7F2F1AE4ADEA}"/>
              </a:ext>
            </a:extLst>
          </p:cNvPr>
          <p:cNvSpPr txBox="1"/>
          <p:nvPr/>
        </p:nvSpPr>
        <p:spPr>
          <a:xfrm>
            <a:off x="6392872" y="2732473"/>
            <a:ext cx="26036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is pulled whenever there is a commit</a:t>
            </a:r>
          </a:p>
        </p:txBody>
      </p:sp>
      <p:pic>
        <p:nvPicPr>
          <p:cNvPr id="37" name="Graphic 36" descr="Database">
            <a:extLst>
              <a:ext uri="{FF2B5EF4-FFF2-40B4-BE49-F238E27FC236}">
                <a16:creationId xmlns:a16="http://schemas.microsoft.com/office/drawing/2014/main" id="{44140EF0-6614-8044-B954-3112A75D33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77627" y="3739038"/>
            <a:ext cx="914400" cy="9144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FFE129F-B29D-204A-B260-6516F8A0FADE}"/>
              </a:ext>
            </a:extLst>
          </p:cNvPr>
          <p:cNvSpPr txBox="1"/>
          <p:nvPr/>
        </p:nvSpPr>
        <p:spPr>
          <a:xfrm>
            <a:off x="8500509" y="4510723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BB87DD-FF13-9C47-8909-DD504772CE2D}"/>
              </a:ext>
            </a:extLst>
          </p:cNvPr>
          <p:cNvCxnSpPr>
            <a:cxnSpLocks/>
          </p:cNvCxnSpPr>
          <p:nvPr/>
        </p:nvCxnSpPr>
        <p:spPr>
          <a:xfrm>
            <a:off x="8904981" y="3239374"/>
            <a:ext cx="6277" cy="512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04F1EC8-7B02-AA45-835A-7B68814A35CE}"/>
              </a:ext>
            </a:extLst>
          </p:cNvPr>
          <p:cNvSpPr txBox="1"/>
          <p:nvPr/>
        </p:nvSpPr>
        <p:spPr>
          <a:xfrm>
            <a:off x="7285259" y="3189051"/>
            <a:ext cx="16740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changes made to the code are build continuously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ACC110-6366-A34B-868C-76E04942BA9C}"/>
              </a:ext>
            </a:extLst>
          </p:cNvPr>
          <p:cNvSpPr txBox="1"/>
          <p:nvPr/>
        </p:nvSpPr>
        <p:spPr>
          <a:xfrm>
            <a:off x="1143276" y="5212722"/>
            <a:ext cx="2884123" cy="369332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Nightly build and Integration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4F7002-7238-2942-AA84-0FB9FAEC2722}"/>
              </a:ext>
            </a:extLst>
          </p:cNvPr>
          <p:cNvSpPr txBox="1"/>
          <p:nvPr/>
        </p:nvSpPr>
        <p:spPr>
          <a:xfrm>
            <a:off x="5906326" y="5218161"/>
            <a:ext cx="3243196" cy="369332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build and Integration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CBCAC6-EDB3-024F-9DBF-D5AA476ADEE7}"/>
              </a:ext>
            </a:extLst>
          </p:cNvPr>
          <p:cNvSpPr txBox="1"/>
          <p:nvPr/>
        </p:nvSpPr>
        <p:spPr>
          <a:xfrm>
            <a:off x="345989" y="5918886"/>
            <a:ext cx="6769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 do not have to wait for a particular code to be build and test.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Realtime commit and testing result can be achieved using Jenkins.</a:t>
            </a:r>
          </a:p>
        </p:txBody>
      </p:sp>
    </p:spTree>
    <p:extLst>
      <p:ext uri="{BB962C8B-B14F-4D97-AF65-F5344CB8AC3E}">
        <p14:creationId xmlns:p14="http://schemas.microsoft.com/office/powerpoint/2010/main" val="336100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C56F9E-BC6C-DF45-B42E-8A85BE0490CC}"/>
              </a:ext>
            </a:extLst>
          </p:cNvPr>
          <p:cNvSpPr txBox="1"/>
          <p:nvPr/>
        </p:nvSpPr>
        <p:spPr>
          <a:xfrm>
            <a:off x="3152440" y="235356"/>
            <a:ext cx="472462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EA7E50-E7B1-1942-B46C-516CB34E5138}"/>
              </a:ext>
            </a:extLst>
          </p:cNvPr>
          <p:cNvSpPr/>
          <p:nvPr/>
        </p:nvSpPr>
        <p:spPr>
          <a:xfrm>
            <a:off x="110826" y="592642"/>
            <a:ext cx="1431793" cy="355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4000"/>
              </a:lnSpc>
            </a:pPr>
            <a:r>
              <a:rPr lang="en-US" b="1" dirty="0">
                <a:solidFill>
                  <a:srgbClr val="000000"/>
                </a:solidFill>
                <a:latin typeface="Copperplate" panose="02000504000000020004" pitchFamily="2" charset="77"/>
                <a:ea typeface="Arial"/>
              </a:rPr>
              <a:t>PLUGIN-AI</a:t>
            </a:r>
            <a:endParaRPr lang="en-US" b="1" dirty="0">
              <a:latin typeface="Copperplate" panose="02000504000000020004" pitchFamily="2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7E537A-1DC7-5547-B5A6-A3B1F2B2DE2B}"/>
              </a:ext>
            </a:extLst>
          </p:cNvPr>
          <p:cNvSpPr/>
          <p:nvPr/>
        </p:nvSpPr>
        <p:spPr>
          <a:xfrm>
            <a:off x="208186" y="199853"/>
            <a:ext cx="1237074" cy="445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E79E6C-13B1-C248-A48F-AF1A1092EACB}"/>
              </a:ext>
            </a:extLst>
          </p:cNvPr>
          <p:cNvSpPr txBox="1"/>
          <p:nvPr/>
        </p:nvSpPr>
        <p:spPr>
          <a:xfrm>
            <a:off x="246877" y="68494"/>
            <a:ext cx="89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pperplate" panose="02000504000000020004" pitchFamily="2" charset="77"/>
              </a:rPr>
              <a:t>PR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B0973E44-1C62-384F-AF9A-E27261C677D7}"/>
              </a:ext>
            </a:extLst>
          </p:cNvPr>
          <p:cNvSpPr/>
          <p:nvPr/>
        </p:nvSpPr>
        <p:spPr>
          <a:xfrm rot="13553036">
            <a:off x="1028402" y="291833"/>
            <a:ext cx="268479" cy="262587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User">
            <a:extLst>
              <a:ext uri="{FF2B5EF4-FFF2-40B4-BE49-F238E27FC236}">
                <a16:creationId xmlns:a16="http://schemas.microsoft.com/office/drawing/2014/main" id="{7D702E42-8821-B74E-B5C4-DD8DBD155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6064" y="2865434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DC2F80D-6012-384A-A0A7-8F6DE067DB6C}"/>
              </a:ext>
            </a:extLst>
          </p:cNvPr>
          <p:cNvSpPr txBox="1"/>
          <p:nvPr/>
        </p:nvSpPr>
        <p:spPr>
          <a:xfrm>
            <a:off x="1958568" y="3685031"/>
            <a:ext cx="133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Developer-1</a:t>
            </a:r>
          </a:p>
        </p:txBody>
      </p:sp>
      <p:pic>
        <p:nvPicPr>
          <p:cNvPr id="37" name="Graphic 36" descr="Database">
            <a:extLst>
              <a:ext uri="{FF2B5EF4-FFF2-40B4-BE49-F238E27FC236}">
                <a16:creationId xmlns:a16="http://schemas.microsoft.com/office/drawing/2014/main" id="{482236C4-9B94-3245-9E3B-C4CE323EA9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36064" y="853190"/>
            <a:ext cx="914400" cy="9144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D8CAA27-C2FE-2744-9721-9B3DBA21F73B}"/>
              </a:ext>
            </a:extLst>
          </p:cNvPr>
          <p:cNvSpPr txBox="1"/>
          <p:nvPr/>
        </p:nvSpPr>
        <p:spPr>
          <a:xfrm>
            <a:off x="2034232" y="1624875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D241A27-D2A0-9848-98A5-0C7B7F57CF94}"/>
              </a:ext>
            </a:extLst>
          </p:cNvPr>
          <p:cNvCxnSpPr>
            <a:stCxn id="28" idx="0"/>
            <a:endCxn id="38" idx="2"/>
          </p:cNvCxnSpPr>
          <p:nvPr/>
        </p:nvCxnSpPr>
        <p:spPr>
          <a:xfrm flipV="1">
            <a:off x="2593264" y="2271206"/>
            <a:ext cx="1378" cy="594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D8E89F-77B0-824C-AB38-0B70CD78A6F9}"/>
              </a:ext>
            </a:extLst>
          </p:cNvPr>
          <p:cNvCxnSpPr>
            <a:stCxn id="37" idx="3"/>
          </p:cNvCxnSpPr>
          <p:nvPr/>
        </p:nvCxnSpPr>
        <p:spPr>
          <a:xfrm flipV="1">
            <a:off x="3050464" y="1309813"/>
            <a:ext cx="1547719" cy="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11A1741-D22E-8F43-B2F9-D8E6696601F5}"/>
              </a:ext>
            </a:extLst>
          </p:cNvPr>
          <p:cNvSpPr txBox="1"/>
          <p:nvPr/>
        </p:nvSpPr>
        <p:spPr>
          <a:xfrm>
            <a:off x="4759493" y="1053261"/>
            <a:ext cx="1051057" cy="646331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75172D-55EF-F14C-BE55-0EA94E3AB8AF}"/>
              </a:ext>
            </a:extLst>
          </p:cNvPr>
          <p:cNvSpPr txBox="1"/>
          <p:nvPr/>
        </p:nvSpPr>
        <p:spPr>
          <a:xfrm>
            <a:off x="7232108" y="1125147"/>
            <a:ext cx="1031052" cy="369332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TESTER</a:t>
            </a:r>
          </a:p>
        </p:txBody>
      </p:sp>
      <p:pic>
        <p:nvPicPr>
          <p:cNvPr id="44" name="Graphic 43" descr="User">
            <a:extLst>
              <a:ext uri="{FF2B5EF4-FFF2-40B4-BE49-F238E27FC236}">
                <a16:creationId xmlns:a16="http://schemas.microsoft.com/office/drawing/2014/main" id="{D3806914-1412-0443-85A7-32E0E8F34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6562" y="4372960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A908B2D-EF6D-8741-89FA-93BE9674F90A}"/>
              </a:ext>
            </a:extLst>
          </p:cNvPr>
          <p:cNvSpPr txBox="1"/>
          <p:nvPr/>
        </p:nvSpPr>
        <p:spPr>
          <a:xfrm>
            <a:off x="6833290" y="519255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 and Deploy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911455C-2B91-504C-9EF9-738E9F2D0408}"/>
              </a:ext>
            </a:extLst>
          </p:cNvPr>
          <p:cNvCxnSpPr>
            <a:cxnSpLocks/>
          </p:cNvCxnSpPr>
          <p:nvPr/>
        </p:nvCxnSpPr>
        <p:spPr>
          <a:xfrm flipV="1">
            <a:off x="5881096" y="1310390"/>
            <a:ext cx="12804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706861-C181-7A46-8E6F-C0D7594A79CC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 flipH="1">
            <a:off x="7743762" y="1494479"/>
            <a:ext cx="3872" cy="287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B75D244-7091-D745-B4F8-708EB42296CE}"/>
              </a:ext>
            </a:extLst>
          </p:cNvPr>
          <p:cNvSpPr txBox="1"/>
          <p:nvPr/>
        </p:nvSpPr>
        <p:spPr>
          <a:xfrm>
            <a:off x="4699412" y="1699592"/>
            <a:ext cx="1111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4A8117-0605-DF48-B70D-08194E782462}"/>
              </a:ext>
            </a:extLst>
          </p:cNvPr>
          <p:cNvSpPr txBox="1"/>
          <p:nvPr/>
        </p:nvSpPr>
        <p:spPr>
          <a:xfrm>
            <a:off x="5906754" y="940481"/>
            <a:ext cx="92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PASS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E8BE3C-4AD2-8A46-8494-6DD8A8B3BBCA}"/>
              </a:ext>
            </a:extLst>
          </p:cNvPr>
          <p:cNvSpPr txBox="1"/>
          <p:nvPr/>
        </p:nvSpPr>
        <p:spPr>
          <a:xfrm>
            <a:off x="5514753" y="2127801"/>
            <a:ext cx="892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If FAIL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A2E5C6B-714B-0B43-9C99-52385109137B}"/>
              </a:ext>
            </a:extLst>
          </p:cNvPr>
          <p:cNvCxnSpPr>
            <a:stCxn id="25" idx="2"/>
          </p:cNvCxnSpPr>
          <p:nvPr/>
        </p:nvCxnSpPr>
        <p:spPr>
          <a:xfrm>
            <a:off x="5254981" y="2068924"/>
            <a:ext cx="0" cy="1253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5D026AD-12AD-2049-B740-A9C6F0A059F5}"/>
              </a:ext>
            </a:extLst>
          </p:cNvPr>
          <p:cNvCxnSpPr>
            <a:endCxn id="28" idx="3"/>
          </p:cNvCxnSpPr>
          <p:nvPr/>
        </p:nvCxnSpPr>
        <p:spPr>
          <a:xfrm flipH="1">
            <a:off x="3050464" y="3322634"/>
            <a:ext cx="22045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2353831-90AF-3543-9D31-1971EA49091B}"/>
              </a:ext>
            </a:extLst>
          </p:cNvPr>
          <p:cNvSpPr txBox="1"/>
          <p:nvPr/>
        </p:nvSpPr>
        <p:spPr>
          <a:xfrm>
            <a:off x="6370022" y="3322634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ERRORS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A2AAD8D-A162-9141-AB8E-F799EE56B3F3}"/>
              </a:ext>
            </a:extLst>
          </p:cNvPr>
          <p:cNvCxnSpPr>
            <a:endCxn id="29" idx="3"/>
          </p:cNvCxnSpPr>
          <p:nvPr/>
        </p:nvCxnSpPr>
        <p:spPr>
          <a:xfrm flipH="1">
            <a:off x="3292779" y="3869697"/>
            <a:ext cx="44509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1F994FE-98C0-1940-93B5-8FA94C1D1CCB}"/>
              </a:ext>
            </a:extLst>
          </p:cNvPr>
          <p:cNvSpPr txBox="1"/>
          <p:nvPr/>
        </p:nvSpPr>
        <p:spPr>
          <a:xfrm>
            <a:off x="90369" y="5720681"/>
            <a:ext cx="98321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When developer commits the changes to repo, the code is passed to Continuous Integration server.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If the testcases pass, the code is then forwarded to the tester else given back to the developer for improvement.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During the testing phase, if the code still has any errors, the development team will be notified, else the code is released for deployment.</a:t>
            </a:r>
          </a:p>
        </p:txBody>
      </p:sp>
    </p:spTree>
    <p:extLst>
      <p:ext uri="{BB962C8B-B14F-4D97-AF65-F5344CB8AC3E}">
        <p14:creationId xmlns:p14="http://schemas.microsoft.com/office/powerpoint/2010/main" val="2539475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C56F9E-BC6C-DF45-B42E-8A85BE0490CC}"/>
              </a:ext>
            </a:extLst>
          </p:cNvPr>
          <p:cNvSpPr txBox="1"/>
          <p:nvPr/>
        </p:nvSpPr>
        <p:spPr>
          <a:xfrm>
            <a:off x="2734013" y="293265"/>
            <a:ext cx="58977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TOOLS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EA7E50-E7B1-1942-B46C-516CB34E5138}"/>
              </a:ext>
            </a:extLst>
          </p:cNvPr>
          <p:cNvSpPr/>
          <p:nvPr/>
        </p:nvSpPr>
        <p:spPr>
          <a:xfrm>
            <a:off x="110826" y="592642"/>
            <a:ext cx="1431793" cy="355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4000"/>
              </a:lnSpc>
            </a:pPr>
            <a:r>
              <a:rPr lang="en-US" b="1" dirty="0">
                <a:solidFill>
                  <a:srgbClr val="000000"/>
                </a:solidFill>
                <a:latin typeface="Copperplate" panose="02000504000000020004" pitchFamily="2" charset="77"/>
                <a:ea typeface="Arial"/>
              </a:rPr>
              <a:t>PLUGIN-AI</a:t>
            </a:r>
            <a:endParaRPr lang="en-US" b="1" dirty="0">
              <a:latin typeface="Copperplate" panose="02000504000000020004" pitchFamily="2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7E537A-1DC7-5547-B5A6-A3B1F2B2DE2B}"/>
              </a:ext>
            </a:extLst>
          </p:cNvPr>
          <p:cNvSpPr/>
          <p:nvPr/>
        </p:nvSpPr>
        <p:spPr>
          <a:xfrm>
            <a:off x="208186" y="199853"/>
            <a:ext cx="1237074" cy="445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E79E6C-13B1-C248-A48F-AF1A1092EACB}"/>
              </a:ext>
            </a:extLst>
          </p:cNvPr>
          <p:cNvSpPr txBox="1"/>
          <p:nvPr/>
        </p:nvSpPr>
        <p:spPr>
          <a:xfrm>
            <a:off x="246877" y="68494"/>
            <a:ext cx="89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pperplate" panose="02000504000000020004" pitchFamily="2" charset="77"/>
              </a:rPr>
              <a:t>PR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B0973E44-1C62-384F-AF9A-E27261C677D7}"/>
              </a:ext>
            </a:extLst>
          </p:cNvPr>
          <p:cNvSpPr/>
          <p:nvPr/>
        </p:nvSpPr>
        <p:spPr>
          <a:xfrm rot="13553036">
            <a:off x="1028402" y="291833"/>
            <a:ext cx="268479" cy="262587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76677B-09D0-3246-8C84-143870CA3662}"/>
              </a:ext>
            </a:extLst>
          </p:cNvPr>
          <p:cNvSpPr txBox="1"/>
          <p:nvPr/>
        </p:nvSpPr>
        <p:spPr>
          <a:xfrm>
            <a:off x="4312683" y="1334526"/>
            <a:ext cx="924292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E56A5D-1D0B-8046-A77B-91CEEA4124A8}"/>
              </a:ext>
            </a:extLst>
          </p:cNvPr>
          <p:cNvSpPr txBox="1"/>
          <p:nvPr/>
        </p:nvSpPr>
        <p:spPr>
          <a:xfrm>
            <a:off x="1262436" y="1334526"/>
            <a:ext cx="966931" cy="369332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Bamboo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D09AF2-9086-D648-91F0-78935DDA6127}"/>
              </a:ext>
            </a:extLst>
          </p:cNvPr>
          <p:cNvSpPr txBox="1"/>
          <p:nvPr/>
        </p:nvSpPr>
        <p:spPr>
          <a:xfrm>
            <a:off x="1159843" y="2228332"/>
            <a:ext cx="1069524" cy="369332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Build-bot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012003-DC18-2441-846F-F332B2F2D2E4}"/>
              </a:ext>
            </a:extLst>
          </p:cNvPr>
          <p:cNvSpPr txBox="1"/>
          <p:nvPr/>
        </p:nvSpPr>
        <p:spPr>
          <a:xfrm>
            <a:off x="4012441" y="2779845"/>
            <a:ext cx="1524776" cy="369332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Gump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94A46F-45F7-7D43-A230-636DCB392AC7}"/>
              </a:ext>
            </a:extLst>
          </p:cNvPr>
          <p:cNvSpPr txBox="1"/>
          <p:nvPr/>
        </p:nvSpPr>
        <p:spPr>
          <a:xfrm>
            <a:off x="6896083" y="2228332"/>
            <a:ext cx="1054969" cy="369332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Travis CI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4B7726-9E5C-0044-B9E0-AFFF5CABD251}"/>
              </a:ext>
            </a:extLst>
          </p:cNvPr>
          <p:cNvSpPr txBox="1"/>
          <p:nvPr/>
        </p:nvSpPr>
        <p:spPr>
          <a:xfrm>
            <a:off x="6896083" y="1334526"/>
            <a:ext cx="1659429" cy="369332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Jenkins/Hudson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7412F7-068B-A240-8EF2-D342DA841892}"/>
              </a:ext>
            </a:extLst>
          </p:cNvPr>
          <p:cNvCxnSpPr>
            <a:stCxn id="3" idx="3"/>
          </p:cNvCxnSpPr>
          <p:nvPr/>
        </p:nvCxnSpPr>
        <p:spPr>
          <a:xfrm>
            <a:off x="2229367" y="1519192"/>
            <a:ext cx="20833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B40668-1519-D44A-BE50-99372579D259}"/>
              </a:ext>
            </a:extLst>
          </p:cNvPr>
          <p:cNvCxnSpPr>
            <a:stCxn id="37" idx="3"/>
            <a:endCxn id="2" idx="1"/>
          </p:cNvCxnSpPr>
          <p:nvPr/>
        </p:nvCxnSpPr>
        <p:spPr>
          <a:xfrm flipV="1">
            <a:off x="2229367" y="1657692"/>
            <a:ext cx="2083316" cy="755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E03C986-9BD5-A943-95BB-F75050278D36}"/>
              </a:ext>
            </a:extLst>
          </p:cNvPr>
          <p:cNvCxnSpPr>
            <a:stCxn id="38" idx="0"/>
            <a:endCxn id="2" idx="2"/>
          </p:cNvCxnSpPr>
          <p:nvPr/>
        </p:nvCxnSpPr>
        <p:spPr>
          <a:xfrm flipV="1">
            <a:off x="4774829" y="1980857"/>
            <a:ext cx="0" cy="7989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E2A577-5D85-404D-9068-7BB0B316B497}"/>
              </a:ext>
            </a:extLst>
          </p:cNvPr>
          <p:cNvCxnSpPr>
            <a:stCxn id="43" idx="1"/>
            <a:endCxn id="2" idx="3"/>
          </p:cNvCxnSpPr>
          <p:nvPr/>
        </p:nvCxnSpPr>
        <p:spPr>
          <a:xfrm flipH="1" flipV="1">
            <a:off x="5236975" y="1657692"/>
            <a:ext cx="1659108" cy="755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4955CE8-634B-EE4D-89E1-96FABC239680}"/>
              </a:ext>
            </a:extLst>
          </p:cNvPr>
          <p:cNvCxnSpPr>
            <a:stCxn id="44" idx="1"/>
          </p:cNvCxnSpPr>
          <p:nvPr/>
        </p:nvCxnSpPr>
        <p:spPr>
          <a:xfrm flipH="1">
            <a:off x="5236975" y="1519192"/>
            <a:ext cx="16591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46" descr="A picture containing building, drawing&#10;&#10;Description automatically generated">
            <a:extLst>
              <a:ext uri="{FF2B5EF4-FFF2-40B4-BE49-F238E27FC236}">
                <a16:creationId xmlns:a16="http://schemas.microsoft.com/office/drawing/2014/main" id="{82F0EC05-BAB3-CF41-8CC7-C86F85332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43" y="1035544"/>
            <a:ext cx="1534724" cy="276999"/>
          </a:xfrm>
          <a:prstGeom prst="rect">
            <a:avLst/>
          </a:prstGeom>
        </p:spPr>
      </p:pic>
      <p:pic>
        <p:nvPicPr>
          <p:cNvPr id="49" name="Picture 48" descr="A drawing of a face&#10;&#10;Description automatically generated">
            <a:extLst>
              <a:ext uri="{FF2B5EF4-FFF2-40B4-BE49-F238E27FC236}">
                <a16:creationId xmlns:a16="http://schemas.microsoft.com/office/drawing/2014/main" id="{EE68AA1A-AE0E-FB49-A2D2-C4C231416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" y="2546692"/>
            <a:ext cx="1812371" cy="453093"/>
          </a:xfrm>
          <a:prstGeom prst="rect">
            <a:avLst/>
          </a:prstGeom>
        </p:spPr>
      </p:pic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21BB16A2-010C-754F-823C-A179AE6689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3" t="38857" r="15168" b="39681"/>
          <a:stretch/>
        </p:blipFill>
        <p:spPr>
          <a:xfrm>
            <a:off x="3845607" y="3226747"/>
            <a:ext cx="1858444" cy="578553"/>
          </a:xfrm>
          <a:prstGeom prst="rect">
            <a:avLst/>
          </a:prstGeom>
        </p:spPr>
      </p:pic>
      <p:pic>
        <p:nvPicPr>
          <p:cNvPr id="53" name="Picture 52" descr="A picture containing food, drawing, shirt&#10;&#10;Description automatically generated">
            <a:extLst>
              <a:ext uri="{FF2B5EF4-FFF2-40B4-BE49-F238E27FC236}">
                <a16:creationId xmlns:a16="http://schemas.microsoft.com/office/drawing/2014/main" id="{A3DA72DB-AB30-3744-82B8-467FC8B2D1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952" y="2491650"/>
            <a:ext cx="1438680" cy="755307"/>
          </a:xfrm>
          <a:prstGeom prst="rect">
            <a:avLst/>
          </a:prstGeom>
        </p:spPr>
      </p:pic>
      <p:pic>
        <p:nvPicPr>
          <p:cNvPr id="54" name="Picture 53" descr="A picture containing room, drawing&#10;&#10;Description automatically generated">
            <a:extLst>
              <a:ext uri="{FF2B5EF4-FFF2-40B4-BE49-F238E27FC236}">
                <a16:creationId xmlns:a16="http://schemas.microsoft.com/office/drawing/2014/main" id="{01BB6DBD-B746-A042-A6CB-F6E2E2AC5D8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03"/>
          <a:stretch/>
        </p:blipFill>
        <p:spPr>
          <a:xfrm>
            <a:off x="7161844" y="615097"/>
            <a:ext cx="1127906" cy="770319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9EB3DD06-A036-0343-9C7B-C34375490862}"/>
              </a:ext>
            </a:extLst>
          </p:cNvPr>
          <p:cNvSpPr txBox="1"/>
          <p:nvPr/>
        </p:nvSpPr>
        <p:spPr>
          <a:xfrm>
            <a:off x="308919" y="4015945"/>
            <a:ext cx="93417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highlight>
                  <a:srgbClr val="FFFF00"/>
                </a:highlight>
              </a:rPr>
              <a:t>Bamboo: </a:t>
            </a:r>
            <a:r>
              <a:rPr lang="en-US" dirty="0"/>
              <a:t>It is a CI tool that can run multiple builds in parallel for faster compilation. It has a built in functionality to connect with repositories and has build tasks for Ant, maven, etc.</a:t>
            </a:r>
          </a:p>
          <a:p>
            <a:pPr algn="just"/>
            <a:r>
              <a:rPr lang="en-US" dirty="0">
                <a:highlight>
                  <a:srgbClr val="FFFF00"/>
                </a:highlight>
              </a:rPr>
              <a:t>Build-bot: </a:t>
            </a:r>
            <a:r>
              <a:rPr lang="en-US" dirty="0"/>
              <a:t>it is an opensource framework for automating build, </a:t>
            </a:r>
            <a:r>
              <a:rPr lang="en-US" dirty="0" err="1"/>
              <a:t>testand</a:t>
            </a:r>
            <a:r>
              <a:rPr lang="en-US" dirty="0"/>
              <a:t> release processes. It is written in python and supports distributed, parallel execution of jobs across multiple platforms.</a:t>
            </a:r>
          </a:p>
          <a:p>
            <a:pPr algn="just"/>
            <a:r>
              <a:rPr lang="en-US" dirty="0">
                <a:highlight>
                  <a:srgbClr val="FFFF00"/>
                </a:highlight>
              </a:rPr>
              <a:t>Apache Gump: </a:t>
            </a:r>
            <a:r>
              <a:rPr lang="en-US" dirty="0"/>
              <a:t>It is aimed to build and test the opensource Java </a:t>
            </a:r>
            <a:r>
              <a:rPr lang="en-US" dirty="0" err="1"/>
              <a:t>projectseverynight</a:t>
            </a:r>
            <a:r>
              <a:rPr lang="en-US" dirty="0"/>
              <a:t>. It makes sure that all projects are compatible at the API level and functionality level.</a:t>
            </a:r>
          </a:p>
          <a:p>
            <a:pPr algn="just"/>
            <a:r>
              <a:rPr lang="en-US" dirty="0">
                <a:highlight>
                  <a:srgbClr val="FFFF00"/>
                </a:highlight>
              </a:rPr>
              <a:t>Travis CI: </a:t>
            </a:r>
            <a:r>
              <a:rPr lang="en-US" dirty="0"/>
              <a:t>It is a distributed CI tool used to build and test software projects hosted at </a:t>
            </a:r>
            <a:r>
              <a:rPr lang="en-US" dirty="0" err="1"/>
              <a:t>github</a:t>
            </a:r>
            <a:r>
              <a:rPr lang="en-US" dirty="0"/>
              <a:t>. It is build for projects and teams for all sizes and supports 20 different languages.</a:t>
            </a:r>
          </a:p>
          <a:p>
            <a:pPr algn="just"/>
            <a:r>
              <a:rPr lang="en-US" dirty="0">
                <a:highlight>
                  <a:srgbClr val="FFFF00"/>
                </a:highlight>
              </a:rPr>
              <a:t>Jenkins: </a:t>
            </a:r>
            <a:r>
              <a:rPr lang="en-US" dirty="0"/>
              <a:t>CI tool written in JAVA. It is used to automate software development proves via continuous Integration and continuous delivery.</a:t>
            </a:r>
          </a:p>
        </p:txBody>
      </p:sp>
    </p:spTree>
    <p:extLst>
      <p:ext uri="{BB962C8B-B14F-4D97-AF65-F5344CB8AC3E}">
        <p14:creationId xmlns:p14="http://schemas.microsoft.com/office/powerpoint/2010/main" val="323890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C56F9E-BC6C-DF45-B42E-8A85BE0490CC}"/>
              </a:ext>
            </a:extLst>
          </p:cNvPr>
          <p:cNvSpPr txBox="1"/>
          <p:nvPr/>
        </p:nvSpPr>
        <p:spPr>
          <a:xfrm>
            <a:off x="3382311" y="293265"/>
            <a:ext cx="384868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JENKINS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EA7E50-E7B1-1942-B46C-516CB34E5138}"/>
              </a:ext>
            </a:extLst>
          </p:cNvPr>
          <p:cNvSpPr/>
          <p:nvPr/>
        </p:nvSpPr>
        <p:spPr>
          <a:xfrm>
            <a:off x="110826" y="592642"/>
            <a:ext cx="1431793" cy="355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4000"/>
              </a:lnSpc>
            </a:pPr>
            <a:r>
              <a:rPr lang="en-US" b="1" dirty="0">
                <a:solidFill>
                  <a:srgbClr val="000000"/>
                </a:solidFill>
                <a:latin typeface="Copperplate" panose="02000504000000020004" pitchFamily="2" charset="77"/>
                <a:ea typeface="Arial"/>
              </a:rPr>
              <a:t>PLUGIN-AI</a:t>
            </a:r>
            <a:endParaRPr lang="en-US" b="1" dirty="0">
              <a:latin typeface="Copperplate" panose="02000504000000020004" pitchFamily="2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7E537A-1DC7-5547-B5A6-A3B1F2B2DE2B}"/>
              </a:ext>
            </a:extLst>
          </p:cNvPr>
          <p:cNvSpPr/>
          <p:nvPr/>
        </p:nvSpPr>
        <p:spPr>
          <a:xfrm>
            <a:off x="208186" y="199853"/>
            <a:ext cx="1237074" cy="445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E79E6C-13B1-C248-A48F-AF1A1092EACB}"/>
              </a:ext>
            </a:extLst>
          </p:cNvPr>
          <p:cNvSpPr txBox="1"/>
          <p:nvPr/>
        </p:nvSpPr>
        <p:spPr>
          <a:xfrm>
            <a:off x="246877" y="68494"/>
            <a:ext cx="89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pperplate" panose="02000504000000020004" pitchFamily="2" charset="77"/>
              </a:rPr>
              <a:t>PR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B0973E44-1C62-384F-AF9A-E27261C677D7}"/>
              </a:ext>
            </a:extLst>
          </p:cNvPr>
          <p:cNvSpPr/>
          <p:nvPr/>
        </p:nvSpPr>
        <p:spPr>
          <a:xfrm rot="13553036">
            <a:off x="1028402" y="291833"/>
            <a:ext cx="268479" cy="262587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492775-28BB-C647-8D2D-53E9EB9908AF}"/>
              </a:ext>
            </a:extLst>
          </p:cNvPr>
          <p:cNvSpPr txBox="1"/>
          <p:nvPr/>
        </p:nvSpPr>
        <p:spPr>
          <a:xfrm>
            <a:off x="481914" y="1556951"/>
            <a:ext cx="1729961" cy="369332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Installation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A3AE34-A149-A640-896F-BF27F0EDE3B3}"/>
              </a:ext>
            </a:extLst>
          </p:cNvPr>
          <p:cNvSpPr txBox="1"/>
          <p:nvPr/>
        </p:nvSpPr>
        <p:spPr>
          <a:xfrm>
            <a:off x="2724585" y="1556951"/>
            <a:ext cx="1935145" cy="369332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configuration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B70845-EFF9-9A40-8A8E-E56E18690990}"/>
              </a:ext>
            </a:extLst>
          </p:cNvPr>
          <p:cNvSpPr txBox="1"/>
          <p:nvPr/>
        </p:nvSpPr>
        <p:spPr>
          <a:xfrm>
            <a:off x="5126482" y="1556951"/>
            <a:ext cx="877163" cy="369332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Plugins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ADCA38B-8505-6640-80A6-35ACEC51CE71}"/>
              </a:ext>
            </a:extLst>
          </p:cNvPr>
          <p:cNvSpPr txBox="1"/>
          <p:nvPr/>
        </p:nvSpPr>
        <p:spPr>
          <a:xfrm>
            <a:off x="6445823" y="1556951"/>
            <a:ext cx="1159292" cy="369332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Extensible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D0F77F9-2BBB-B74D-BBDB-54714186CF5D}"/>
              </a:ext>
            </a:extLst>
          </p:cNvPr>
          <p:cNvSpPr txBox="1"/>
          <p:nvPr/>
        </p:nvSpPr>
        <p:spPr>
          <a:xfrm>
            <a:off x="8107649" y="1556951"/>
            <a:ext cx="1223412" cy="369332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9B8ABE-EAEB-6D49-A32C-1053958B7A6A}"/>
              </a:ext>
            </a:extLst>
          </p:cNvPr>
          <p:cNvCxnSpPr>
            <a:stCxn id="2" idx="3"/>
            <a:endCxn id="29" idx="1"/>
          </p:cNvCxnSpPr>
          <p:nvPr/>
        </p:nvCxnSpPr>
        <p:spPr>
          <a:xfrm>
            <a:off x="2211875" y="1741617"/>
            <a:ext cx="5127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8E40EEE-512D-9843-A4BB-82B6A60CCE1A}"/>
              </a:ext>
            </a:extLst>
          </p:cNvPr>
          <p:cNvCxnSpPr/>
          <p:nvPr/>
        </p:nvCxnSpPr>
        <p:spPr>
          <a:xfrm>
            <a:off x="4690643" y="1707980"/>
            <a:ext cx="3780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425069-7514-C04A-93D9-4923C51BA627}"/>
              </a:ext>
            </a:extLst>
          </p:cNvPr>
          <p:cNvCxnSpPr/>
          <p:nvPr/>
        </p:nvCxnSpPr>
        <p:spPr>
          <a:xfrm>
            <a:off x="6043051" y="1707980"/>
            <a:ext cx="3780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A4A2EB4-B5B5-4544-B9BA-0958D68A3377}"/>
              </a:ext>
            </a:extLst>
          </p:cNvPr>
          <p:cNvCxnSpPr/>
          <p:nvPr/>
        </p:nvCxnSpPr>
        <p:spPr>
          <a:xfrm>
            <a:off x="7657812" y="1714846"/>
            <a:ext cx="3780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A9ACAC2-864C-B342-A010-3441391356E9}"/>
              </a:ext>
            </a:extLst>
          </p:cNvPr>
          <p:cNvSpPr txBox="1"/>
          <p:nvPr/>
        </p:nvSpPr>
        <p:spPr>
          <a:xfrm>
            <a:off x="424453" y="2350572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 Pipeline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032A22-6ADA-FC4B-B808-35E3D3FA2BB8}"/>
              </a:ext>
            </a:extLst>
          </p:cNvPr>
          <p:cNvSpPr txBox="1"/>
          <p:nvPr/>
        </p:nvSpPr>
        <p:spPr>
          <a:xfrm>
            <a:off x="695076" y="5077371"/>
            <a:ext cx="1428596" cy="369332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23E4B7-413D-AF41-9FB0-A8F103EDF301}"/>
              </a:ext>
            </a:extLst>
          </p:cNvPr>
          <p:cNvSpPr txBox="1"/>
          <p:nvPr/>
        </p:nvSpPr>
        <p:spPr>
          <a:xfrm>
            <a:off x="7855523" y="5077371"/>
            <a:ext cx="1197764" cy="369332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</a:p>
        </p:txBody>
      </p:sp>
      <p:sp>
        <p:nvSpPr>
          <p:cNvPr id="17" name="U-Turn Arrow 16">
            <a:extLst>
              <a:ext uri="{FF2B5EF4-FFF2-40B4-BE49-F238E27FC236}">
                <a16:creationId xmlns:a16="http://schemas.microsoft.com/office/drawing/2014/main" id="{9FEFB882-364F-404A-A136-7396D6F03866}"/>
              </a:ext>
            </a:extLst>
          </p:cNvPr>
          <p:cNvSpPr/>
          <p:nvPr/>
        </p:nvSpPr>
        <p:spPr>
          <a:xfrm>
            <a:off x="1246787" y="3144193"/>
            <a:ext cx="7587049" cy="1693555"/>
          </a:xfrm>
          <a:prstGeom prst="uturnArrow">
            <a:avLst>
              <a:gd name="adj1" fmla="val 20622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9107F55-F720-2649-8240-A904E2BF1D83}"/>
              </a:ext>
            </a:extLst>
          </p:cNvPr>
          <p:cNvSpPr/>
          <p:nvPr/>
        </p:nvSpPr>
        <p:spPr>
          <a:xfrm>
            <a:off x="2456957" y="3214901"/>
            <a:ext cx="157197" cy="19770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EF4726B-06E9-6E4E-87D7-A54221CB9A35}"/>
              </a:ext>
            </a:extLst>
          </p:cNvPr>
          <p:cNvSpPr/>
          <p:nvPr/>
        </p:nvSpPr>
        <p:spPr>
          <a:xfrm>
            <a:off x="3696297" y="3214901"/>
            <a:ext cx="157197" cy="19770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A43BD01-95D2-6047-87F2-AD1EE7EAA6B3}"/>
              </a:ext>
            </a:extLst>
          </p:cNvPr>
          <p:cNvSpPr/>
          <p:nvPr/>
        </p:nvSpPr>
        <p:spPr>
          <a:xfrm>
            <a:off x="4998002" y="3214901"/>
            <a:ext cx="157197" cy="19770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06773A9-3579-F943-A66B-8E14FFB71017}"/>
              </a:ext>
            </a:extLst>
          </p:cNvPr>
          <p:cNvSpPr/>
          <p:nvPr/>
        </p:nvSpPr>
        <p:spPr>
          <a:xfrm>
            <a:off x="6277050" y="3213613"/>
            <a:ext cx="157197" cy="19770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A006DAD-1811-FB40-B814-8D135C553C2B}"/>
              </a:ext>
            </a:extLst>
          </p:cNvPr>
          <p:cNvSpPr/>
          <p:nvPr/>
        </p:nvSpPr>
        <p:spPr>
          <a:xfrm>
            <a:off x="7469417" y="3213613"/>
            <a:ext cx="157197" cy="197708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04A0A6-A83B-134C-BBF2-850C048EB81E}"/>
              </a:ext>
            </a:extLst>
          </p:cNvPr>
          <p:cNvSpPr txBox="1"/>
          <p:nvPr/>
        </p:nvSpPr>
        <p:spPr>
          <a:xfrm>
            <a:off x="2064913" y="3469161"/>
            <a:ext cx="94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D23ACB-38C5-B448-8513-AAD83113ABC0}"/>
              </a:ext>
            </a:extLst>
          </p:cNvPr>
          <p:cNvSpPr txBox="1"/>
          <p:nvPr/>
        </p:nvSpPr>
        <p:spPr>
          <a:xfrm>
            <a:off x="3391752" y="348331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897BA0C-EDBB-414D-A504-23514C0D4846}"/>
              </a:ext>
            </a:extLst>
          </p:cNvPr>
          <p:cNvSpPr txBox="1"/>
          <p:nvPr/>
        </p:nvSpPr>
        <p:spPr>
          <a:xfrm>
            <a:off x="4755323" y="3483317"/>
            <a:ext cx="566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17CAF9-3A43-A949-A5E8-195AFA44D46D}"/>
              </a:ext>
            </a:extLst>
          </p:cNvPr>
          <p:cNvSpPr txBox="1"/>
          <p:nvPr/>
        </p:nvSpPr>
        <p:spPr>
          <a:xfrm>
            <a:off x="5904242" y="348074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CDB7345-04A2-6845-B91F-4B06D75E5067}"/>
              </a:ext>
            </a:extLst>
          </p:cNvPr>
          <p:cNvSpPr txBox="1"/>
          <p:nvPr/>
        </p:nvSpPr>
        <p:spPr>
          <a:xfrm>
            <a:off x="7109537" y="346627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91C080-E45C-9F4F-8D12-714D7044F849}"/>
              </a:ext>
            </a:extLst>
          </p:cNvPr>
          <p:cNvCxnSpPr/>
          <p:nvPr/>
        </p:nvCxnSpPr>
        <p:spPr>
          <a:xfrm>
            <a:off x="2535554" y="2753634"/>
            <a:ext cx="0" cy="72710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EA92830-F232-1E4B-BD67-F3C709CE236C}"/>
              </a:ext>
            </a:extLst>
          </p:cNvPr>
          <p:cNvCxnSpPr/>
          <p:nvPr/>
        </p:nvCxnSpPr>
        <p:spPr>
          <a:xfrm>
            <a:off x="3774895" y="2739171"/>
            <a:ext cx="0" cy="72710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8A21B85-F11F-C746-AD8E-634016CF0523}"/>
              </a:ext>
            </a:extLst>
          </p:cNvPr>
          <p:cNvCxnSpPr/>
          <p:nvPr/>
        </p:nvCxnSpPr>
        <p:spPr>
          <a:xfrm>
            <a:off x="5064243" y="2739171"/>
            <a:ext cx="0" cy="72710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2E2A42F-A273-6744-9846-F9BC5477D96B}"/>
              </a:ext>
            </a:extLst>
          </p:cNvPr>
          <p:cNvCxnSpPr/>
          <p:nvPr/>
        </p:nvCxnSpPr>
        <p:spPr>
          <a:xfrm>
            <a:off x="6355647" y="2739170"/>
            <a:ext cx="0" cy="72710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D9D9911-16D5-4E4A-95EB-E0527A21145A}"/>
              </a:ext>
            </a:extLst>
          </p:cNvPr>
          <p:cNvCxnSpPr/>
          <p:nvPr/>
        </p:nvCxnSpPr>
        <p:spPr>
          <a:xfrm>
            <a:off x="7529349" y="2739170"/>
            <a:ext cx="0" cy="727107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09FA1D2-8D93-8448-B9CA-109ED798CD7E}"/>
              </a:ext>
            </a:extLst>
          </p:cNvPr>
          <p:cNvSpPr txBox="1"/>
          <p:nvPr/>
        </p:nvSpPr>
        <p:spPr>
          <a:xfrm>
            <a:off x="2241478" y="4238709"/>
            <a:ext cx="551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and Continuous Delivery Pipeline</a:t>
            </a:r>
          </a:p>
        </p:txBody>
      </p:sp>
    </p:spTree>
    <p:extLst>
      <p:ext uri="{BB962C8B-B14F-4D97-AF65-F5344CB8AC3E}">
        <p14:creationId xmlns:p14="http://schemas.microsoft.com/office/powerpoint/2010/main" val="184083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C56F9E-BC6C-DF45-B42E-8A85BE0490CC}"/>
              </a:ext>
            </a:extLst>
          </p:cNvPr>
          <p:cNvSpPr txBox="1"/>
          <p:nvPr/>
        </p:nvSpPr>
        <p:spPr>
          <a:xfrm>
            <a:off x="3148474" y="293265"/>
            <a:ext cx="42482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EA7E50-E7B1-1942-B46C-516CB34E5138}"/>
              </a:ext>
            </a:extLst>
          </p:cNvPr>
          <p:cNvSpPr/>
          <p:nvPr/>
        </p:nvSpPr>
        <p:spPr>
          <a:xfrm>
            <a:off x="110826" y="592642"/>
            <a:ext cx="1431793" cy="355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4000"/>
              </a:lnSpc>
            </a:pPr>
            <a:r>
              <a:rPr lang="en-US" b="1" dirty="0">
                <a:solidFill>
                  <a:srgbClr val="000000"/>
                </a:solidFill>
                <a:latin typeface="Copperplate" panose="02000504000000020004" pitchFamily="2" charset="77"/>
                <a:ea typeface="Arial"/>
              </a:rPr>
              <a:t>PLUGIN-AI</a:t>
            </a:r>
            <a:endParaRPr lang="en-US" b="1" dirty="0">
              <a:latin typeface="Copperplate" panose="02000504000000020004" pitchFamily="2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7E537A-1DC7-5547-B5A6-A3B1F2B2DE2B}"/>
              </a:ext>
            </a:extLst>
          </p:cNvPr>
          <p:cNvSpPr/>
          <p:nvPr/>
        </p:nvSpPr>
        <p:spPr>
          <a:xfrm>
            <a:off x="208186" y="199853"/>
            <a:ext cx="1237074" cy="445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E79E6C-13B1-C248-A48F-AF1A1092EACB}"/>
              </a:ext>
            </a:extLst>
          </p:cNvPr>
          <p:cNvSpPr txBox="1"/>
          <p:nvPr/>
        </p:nvSpPr>
        <p:spPr>
          <a:xfrm>
            <a:off x="246877" y="68494"/>
            <a:ext cx="89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pperplate" panose="02000504000000020004" pitchFamily="2" charset="77"/>
              </a:rPr>
              <a:t>PR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B0973E44-1C62-384F-AF9A-E27261C677D7}"/>
              </a:ext>
            </a:extLst>
          </p:cNvPr>
          <p:cNvSpPr/>
          <p:nvPr/>
        </p:nvSpPr>
        <p:spPr>
          <a:xfrm rot="13553036">
            <a:off x="1028402" y="291833"/>
            <a:ext cx="268479" cy="262587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User">
            <a:extLst>
              <a:ext uri="{FF2B5EF4-FFF2-40B4-BE49-F238E27FC236}">
                <a16:creationId xmlns:a16="http://schemas.microsoft.com/office/drawing/2014/main" id="{A4150864-F6E5-E243-9968-86091F9A1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821" y="1963391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BC5C049-B679-6D41-BD01-A92064D1B7EF}"/>
              </a:ext>
            </a:extLst>
          </p:cNvPr>
          <p:cNvSpPr txBox="1"/>
          <p:nvPr/>
        </p:nvSpPr>
        <p:spPr>
          <a:xfrm>
            <a:off x="599325" y="2782988"/>
            <a:ext cx="133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Developer-1</a:t>
            </a:r>
          </a:p>
        </p:txBody>
      </p:sp>
      <p:pic>
        <p:nvPicPr>
          <p:cNvPr id="37" name="Graphic 36" descr="User">
            <a:extLst>
              <a:ext uri="{FF2B5EF4-FFF2-40B4-BE49-F238E27FC236}">
                <a16:creationId xmlns:a16="http://schemas.microsoft.com/office/drawing/2014/main" id="{6ADFC491-54DA-8E4E-96D3-0EE7002FC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166" y="3523854"/>
            <a:ext cx="914400" cy="9144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396A4E6-0FD0-8045-BB4F-A4C61DBFEDB7}"/>
              </a:ext>
            </a:extLst>
          </p:cNvPr>
          <p:cNvSpPr txBox="1"/>
          <p:nvPr/>
        </p:nvSpPr>
        <p:spPr>
          <a:xfrm>
            <a:off x="597670" y="4343451"/>
            <a:ext cx="133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Developer-2</a:t>
            </a:r>
          </a:p>
        </p:txBody>
      </p:sp>
      <p:pic>
        <p:nvPicPr>
          <p:cNvPr id="43" name="Graphic 42" descr="Database">
            <a:extLst>
              <a:ext uri="{FF2B5EF4-FFF2-40B4-BE49-F238E27FC236}">
                <a16:creationId xmlns:a16="http://schemas.microsoft.com/office/drawing/2014/main" id="{61E022C5-8B17-8B4C-ACDF-F056296699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7913" y="2609454"/>
            <a:ext cx="914400" cy="9144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90EB26A-38AB-E343-929A-174A800781E7}"/>
              </a:ext>
            </a:extLst>
          </p:cNvPr>
          <p:cNvSpPr txBox="1"/>
          <p:nvPr/>
        </p:nvSpPr>
        <p:spPr>
          <a:xfrm>
            <a:off x="2306081" y="3381139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66A26F-B480-5C4C-A03C-685DB2BE3383}"/>
              </a:ext>
            </a:extLst>
          </p:cNvPr>
          <p:cNvSpPr txBox="1"/>
          <p:nvPr/>
        </p:nvSpPr>
        <p:spPr>
          <a:xfrm>
            <a:off x="4353354" y="2829154"/>
            <a:ext cx="787395" cy="646331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5EFC0-44E5-ED42-9CD3-418A76201EBC}"/>
              </a:ext>
            </a:extLst>
          </p:cNvPr>
          <p:cNvSpPr txBox="1"/>
          <p:nvPr/>
        </p:nvSpPr>
        <p:spPr>
          <a:xfrm>
            <a:off x="6112134" y="2829153"/>
            <a:ext cx="787395" cy="646331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75E6F33-6618-F749-A94A-41EFDC5D1A23}"/>
              </a:ext>
            </a:extLst>
          </p:cNvPr>
          <p:cNvSpPr txBox="1"/>
          <p:nvPr/>
        </p:nvSpPr>
        <p:spPr>
          <a:xfrm>
            <a:off x="7863016" y="2829153"/>
            <a:ext cx="787395" cy="646331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E2083B8-F289-714B-BFFD-58E0C2E3AAB2}"/>
              </a:ext>
            </a:extLst>
          </p:cNvPr>
          <p:cNvSpPr txBox="1"/>
          <p:nvPr/>
        </p:nvSpPr>
        <p:spPr>
          <a:xfrm>
            <a:off x="7657833" y="5440548"/>
            <a:ext cx="1197764" cy="646331"/>
          </a:xfrm>
          <a:prstGeom prst="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0D89723-B217-F347-B0C5-A1FA716619E2}"/>
              </a:ext>
            </a:extLst>
          </p:cNvPr>
          <p:cNvCxnSpPr>
            <a:stCxn id="28" idx="3"/>
          </p:cNvCxnSpPr>
          <p:nvPr/>
        </p:nvCxnSpPr>
        <p:spPr>
          <a:xfrm>
            <a:off x="1691221" y="2420591"/>
            <a:ext cx="614860" cy="547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D7613E-1FAF-6E43-8523-5ED405138280}"/>
              </a:ext>
            </a:extLst>
          </p:cNvPr>
          <p:cNvCxnSpPr>
            <a:stCxn id="37" idx="3"/>
          </p:cNvCxnSpPr>
          <p:nvPr/>
        </p:nvCxnSpPr>
        <p:spPr>
          <a:xfrm flipV="1">
            <a:off x="1689566" y="3381139"/>
            <a:ext cx="613759" cy="599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46CC20E-D811-5E4D-A886-EBF1A56E1E16}"/>
              </a:ext>
            </a:extLst>
          </p:cNvPr>
          <p:cNvCxnSpPr>
            <a:cxnSpLocks/>
          </p:cNvCxnSpPr>
          <p:nvPr/>
        </p:nvCxnSpPr>
        <p:spPr>
          <a:xfrm>
            <a:off x="3322313" y="3043208"/>
            <a:ext cx="928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5E1A07F-CEEA-104D-8096-8232AF234823}"/>
              </a:ext>
            </a:extLst>
          </p:cNvPr>
          <p:cNvCxnSpPr/>
          <p:nvPr/>
        </p:nvCxnSpPr>
        <p:spPr>
          <a:xfrm>
            <a:off x="5183723" y="3066654"/>
            <a:ext cx="928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642620F-781D-8143-A983-D30C01CBA360}"/>
              </a:ext>
            </a:extLst>
          </p:cNvPr>
          <p:cNvCxnSpPr/>
          <p:nvPr/>
        </p:nvCxnSpPr>
        <p:spPr>
          <a:xfrm>
            <a:off x="6934605" y="3066654"/>
            <a:ext cx="928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798358F-FC9B-FE43-A547-5AB58B490495}"/>
              </a:ext>
            </a:extLst>
          </p:cNvPr>
          <p:cNvCxnSpPr>
            <a:stCxn id="47" idx="2"/>
            <a:endCxn id="48" idx="0"/>
          </p:cNvCxnSpPr>
          <p:nvPr/>
        </p:nvCxnSpPr>
        <p:spPr>
          <a:xfrm>
            <a:off x="8256714" y="3475484"/>
            <a:ext cx="1" cy="1965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9AAD80-3D75-A249-9C4A-7011D239BBDB}"/>
              </a:ext>
            </a:extLst>
          </p:cNvPr>
          <p:cNvSpPr txBox="1"/>
          <p:nvPr/>
        </p:nvSpPr>
        <p:spPr>
          <a:xfrm>
            <a:off x="4289234" y="24136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</a:p>
        </p:txBody>
      </p:sp>
      <p:pic>
        <p:nvPicPr>
          <p:cNvPr id="51" name="Picture 50" descr="A picture containing room, drawing&#10;&#10;Description automatically generated">
            <a:extLst>
              <a:ext uri="{FF2B5EF4-FFF2-40B4-BE49-F238E27FC236}">
                <a16:creationId xmlns:a16="http://schemas.microsoft.com/office/drawing/2014/main" id="{203BF0A3-C867-A54D-9C0C-EB835ADEDC9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03"/>
          <a:stretch/>
        </p:blipFill>
        <p:spPr>
          <a:xfrm>
            <a:off x="4144675" y="1650006"/>
            <a:ext cx="1127906" cy="77031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46FA3DA-E949-D44B-8CE5-0FCF9ED23076}"/>
              </a:ext>
            </a:extLst>
          </p:cNvPr>
          <p:cNvSpPr txBox="1"/>
          <p:nvPr/>
        </p:nvSpPr>
        <p:spPr>
          <a:xfrm>
            <a:off x="6099310" y="244333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9A2A9D-6DD6-F145-A6D4-20685759C557}"/>
              </a:ext>
            </a:extLst>
          </p:cNvPr>
          <p:cNvSpPr txBox="1"/>
          <p:nvPr/>
        </p:nvSpPr>
        <p:spPr>
          <a:xfrm>
            <a:off x="7728363" y="244333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373BF0-AD31-664C-A56C-F6D0F2EFF4E8}"/>
              </a:ext>
            </a:extLst>
          </p:cNvPr>
          <p:cNvSpPr txBox="1"/>
          <p:nvPr/>
        </p:nvSpPr>
        <p:spPr>
          <a:xfrm>
            <a:off x="7353902" y="481722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</a:t>
            </a:r>
          </a:p>
        </p:txBody>
      </p:sp>
      <p:pic>
        <p:nvPicPr>
          <p:cNvPr id="54" name="Picture 53" descr="A picture containing drawing&#10;&#10;Description automatically generated">
            <a:extLst>
              <a:ext uri="{FF2B5EF4-FFF2-40B4-BE49-F238E27FC236}">
                <a16:creationId xmlns:a16="http://schemas.microsoft.com/office/drawing/2014/main" id="{36BD552C-4670-E64E-B656-BA609EF374F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65" t="19014" r="12099" b="23752"/>
          <a:stretch/>
        </p:blipFill>
        <p:spPr>
          <a:xfrm>
            <a:off x="5872302" y="1897173"/>
            <a:ext cx="1279881" cy="584346"/>
          </a:xfrm>
          <a:prstGeom prst="rect">
            <a:avLst/>
          </a:prstGeom>
        </p:spPr>
      </p:pic>
      <p:pic>
        <p:nvPicPr>
          <p:cNvPr id="56" name="Picture 55" descr="A close up of a sign&#10;&#10;Description automatically generated">
            <a:extLst>
              <a:ext uri="{FF2B5EF4-FFF2-40B4-BE49-F238E27FC236}">
                <a16:creationId xmlns:a16="http://schemas.microsoft.com/office/drawing/2014/main" id="{24AC332C-4360-C347-8D3D-3B84D22A4C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394" y="1833734"/>
            <a:ext cx="609600" cy="609600"/>
          </a:xfrm>
          <a:prstGeom prst="rect">
            <a:avLst/>
          </a:prstGeom>
        </p:spPr>
      </p:pic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425A596-EFBD-D24F-A9C8-F737FD9CB575}"/>
              </a:ext>
            </a:extLst>
          </p:cNvPr>
          <p:cNvSpPr/>
          <p:nvPr/>
        </p:nvSpPr>
        <p:spPr>
          <a:xfrm>
            <a:off x="246877" y="1897173"/>
            <a:ext cx="3386009" cy="2920054"/>
          </a:xfrm>
          <a:prstGeom prst="roundRect">
            <a:avLst/>
          </a:prstGeom>
          <a:solidFill>
            <a:schemeClr val="accent1">
              <a:alpha val="19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4B15D200-92C1-9D4A-8988-D1C5DF34B39E}"/>
              </a:ext>
            </a:extLst>
          </p:cNvPr>
          <p:cNvSpPr/>
          <p:nvPr/>
        </p:nvSpPr>
        <p:spPr>
          <a:xfrm>
            <a:off x="4005491" y="1465842"/>
            <a:ext cx="5298313" cy="3351386"/>
          </a:xfrm>
          <a:prstGeom prst="roundRect">
            <a:avLst/>
          </a:prstGeom>
          <a:solidFill>
            <a:schemeClr val="accent1">
              <a:alpha val="19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D0673B2-F872-4C4D-81A8-E75894E9DEC2}"/>
              </a:ext>
            </a:extLst>
          </p:cNvPr>
          <p:cNvSpPr txBox="1"/>
          <p:nvPr/>
        </p:nvSpPr>
        <p:spPr>
          <a:xfrm>
            <a:off x="266066" y="5552430"/>
            <a:ext cx="7391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no errors, the tested application is then deployed to production server</a:t>
            </a:r>
          </a:p>
        </p:txBody>
      </p:sp>
    </p:spTree>
    <p:extLst>
      <p:ext uri="{BB962C8B-B14F-4D97-AF65-F5344CB8AC3E}">
        <p14:creationId xmlns:p14="http://schemas.microsoft.com/office/powerpoint/2010/main" val="2220960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C56F9E-BC6C-DF45-B42E-8A85BE0490CC}"/>
              </a:ext>
            </a:extLst>
          </p:cNvPr>
          <p:cNvSpPr txBox="1"/>
          <p:nvPr/>
        </p:nvSpPr>
        <p:spPr>
          <a:xfrm>
            <a:off x="2901722" y="248290"/>
            <a:ext cx="55036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/ SLAVE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EA7E50-E7B1-1942-B46C-516CB34E5138}"/>
              </a:ext>
            </a:extLst>
          </p:cNvPr>
          <p:cNvSpPr/>
          <p:nvPr/>
        </p:nvSpPr>
        <p:spPr>
          <a:xfrm>
            <a:off x="110826" y="592642"/>
            <a:ext cx="1431793" cy="355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4000"/>
              </a:lnSpc>
            </a:pPr>
            <a:r>
              <a:rPr lang="en-US" b="1" dirty="0">
                <a:solidFill>
                  <a:srgbClr val="000000"/>
                </a:solidFill>
                <a:latin typeface="Copperplate" panose="02000504000000020004" pitchFamily="2" charset="77"/>
                <a:ea typeface="Arial"/>
              </a:rPr>
              <a:t>PLUGIN-AI</a:t>
            </a:r>
            <a:endParaRPr lang="en-US" b="1" dirty="0">
              <a:latin typeface="Copperplate" panose="02000504000000020004" pitchFamily="2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7E537A-1DC7-5547-B5A6-A3B1F2B2DE2B}"/>
              </a:ext>
            </a:extLst>
          </p:cNvPr>
          <p:cNvSpPr/>
          <p:nvPr/>
        </p:nvSpPr>
        <p:spPr>
          <a:xfrm>
            <a:off x="208186" y="199853"/>
            <a:ext cx="1237074" cy="44516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E79E6C-13B1-C248-A48F-AF1A1092EACB}"/>
              </a:ext>
            </a:extLst>
          </p:cNvPr>
          <p:cNvSpPr txBox="1"/>
          <p:nvPr/>
        </p:nvSpPr>
        <p:spPr>
          <a:xfrm>
            <a:off x="246877" y="68494"/>
            <a:ext cx="896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pperplate" panose="02000504000000020004" pitchFamily="2" charset="77"/>
              </a:rPr>
              <a:t>PR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B0973E44-1C62-384F-AF9A-E27261C677D7}"/>
              </a:ext>
            </a:extLst>
          </p:cNvPr>
          <p:cNvSpPr/>
          <p:nvPr/>
        </p:nvSpPr>
        <p:spPr>
          <a:xfrm rot="13553036">
            <a:off x="1028402" y="291833"/>
            <a:ext cx="268479" cy="262587"/>
          </a:xfrm>
          <a:prstGeom prst="rtTriangl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Database">
            <a:extLst>
              <a:ext uri="{FF2B5EF4-FFF2-40B4-BE49-F238E27FC236}">
                <a16:creationId xmlns:a16="http://schemas.microsoft.com/office/drawing/2014/main" id="{ADCAF3DA-7885-D549-9B0A-EE01AE546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735" y="1551022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038EDB7-3044-4343-8942-09A97393FA90}"/>
              </a:ext>
            </a:extLst>
          </p:cNvPr>
          <p:cNvSpPr txBox="1"/>
          <p:nvPr/>
        </p:nvSpPr>
        <p:spPr>
          <a:xfrm>
            <a:off x="415903" y="2322707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613850D-2B90-F646-8A50-56816C50A01C}"/>
              </a:ext>
            </a:extLst>
          </p:cNvPr>
          <p:cNvCxnSpPr>
            <a:cxnSpLocks/>
            <a:stCxn id="28" idx="3"/>
            <a:endCxn id="13" idx="1"/>
          </p:cNvCxnSpPr>
          <p:nvPr/>
        </p:nvCxnSpPr>
        <p:spPr>
          <a:xfrm>
            <a:off x="1432135" y="2008222"/>
            <a:ext cx="4403339" cy="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F03495C-9B22-754A-975D-40F90C8CBCFC}"/>
              </a:ext>
            </a:extLst>
          </p:cNvPr>
          <p:cNvSpPr txBox="1"/>
          <p:nvPr/>
        </p:nvSpPr>
        <p:spPr>
          <a:xfrm>
            <a:off x="1350348" y="1985608"/>
            <a:ext cx="4485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 master pulls the code every time there is a commit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1083E-ED55-1A48-8832-9B2E139E9DBA}"/>
              </a:ext>
            </a:extLst>
          </p:cNvPr>
          <p:cNvSpPr txBox="1"/>
          <p:nvPr/>
        </p:nvSpPr>
        <p:spPr>
          <a:xfrm>
            <a:off x="5835474" y="1826881"/>
            <a:ext cx="25699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Jenkins Server(Master)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3A90BC-5B51-894F-B151-6EE3384898B5}"/>
              </a:ext>
            </a:extLst>
          </p:cNvPr>
          <p:cNvSpPr txBox="1"/>
          <p:nvPr/>
        </p:nvSpPr>
        <p:spPr>
          <a:xfrm>
            <a:off x="3136760" y="3422902"/>
            <a:ext cx="19415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Jenkins Slave - 1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03EEB3-7439-8C4D-B95F-1196697C343D}"/>
              </a:ext>
            </a:extLst>
          </p:cNvPr>
          <p:cNvSpPr txBox="1"/>
          <p:nvPr/>
        </p:nvSpPr>
        <p:spPr>
          <a:xfrm>
            <a:off x="5450449" y="3410505"/>
            <a:ext cx="19415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Jenkins Slave - 2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754BB1-3587-BD42-BF1D-0AF5C43A5981}"/>
              </a:ext>
            </a:extLst>
          </p:cNvPr>
          <p:cNvSpPr txBox="1"/>
          <p:nvPr/>
        </p:nvSpPr>
        <p:spPr>
          <a:xfrm>
            <a:off x="7764138" y="3410505"/>
            <a:ext cx="19415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Jenkins Slave - 3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0DB0EA-FA17-CE47-82D1-35362A45910D}"/>
              </a:ext>
            </a:extLst>
          </p:cNvPr>
          <p:cNvCxnSpPr>
            <a:endCxn id="37" idx="0"/>
          </p:cNvCxnSpPr>
          <p:nvPr/>
        </p:nvCxnSpPr>
        <p:spPr>
          <a:xfrm flipH="1">
            <a:off x="4107539" y="2196213"/>
            <a:ext cx="2528039" cy="1226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34B031-4ECC-8A4F-BF1A-CBB4713F834B}"/>
              </a:ext>
            </a:extLst>
          </p:cNvPr>
          <p:cNvCxnSpPr>
            <a:stCxn id="13" idx="2"/>
            <a:endCxn id="38" idx="0"/>
          </p:cNvCxnSpPr>
          <p:nvPr/>
        </p:nvCxnSpPr>
        <p:spPr>
          <a:xfrm flipH="1">
            <a:off x="6421228" y="2196213"/>
            <a:ext cx="699213" cy="1214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7D1E619-96A6-8344-A398-0024138F0379}"/>
              </a:ext>
            </a:extLst>
          </p:cNvPr>
          <p:cNvCxnSpPr>
            <a:endCxn id="43" idx="0"/>
          </p:cNvCxnSpPr>
          <p:nvPr/>
        </p:nvCxnSpPr>
        <p:spPr>
          <a:xfrm>
            <a:off x="7606357" y="2196213"/>
            <a:ext cx="1128560" cy="1214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46" descr="A close up of a logo&#10;&#10;Description automatically generated">
            <a:extLst>
              <a:ext uri="{FF2B5EF4-FFF2-40B4-BE49-F238E27FC236}">
                <a16:creationId xmlns:a16="http://schemas.microsoft.com/office/drawing/2014/main" id="{D7B205C9-BB54-B847-A113-131578A0CB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506" y="3863350"/>
            <a:ext cx="651442" cy="651442"/>
          </a:xfrm>
          <a:prstGeom prst="rect">
            <a:avLst/>
          </a:prstGeom>
        </p:spPr>
      </p:pic>
      <p:pic>
        <p:nvPicPr>
          <p:cNvPr id="49" name="Picture 48" descr="A picture containing building, drawing, table, window&#10;&#10;Description automatically generated">
            <a:extLst>
              <a:ext uri="{FF2B5EF4-FFF2-40B4-BE49-F238E27FC236}">
                <a16:creationId xmlns:a16="http://schemas.microsoft.com/office/drawing/2014/main" id="{806598AA-353A-3B49-84AB-2C7E02C9EA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277" y="3892203"/>
            <a:ext cx="554246" cy="551474"/>
          </a:xfrm>
          <a:prstGeom prst="rect">
            <a:avLst/>
          </a:prstGeom>
        </p:spPr>
      </p:pic>
      <p:pic>
        <p:nvPicPr>
          <p:cNvPr id="51" name="Picture 50" descr="A picture containing drawing&#10;&#10;Description automatically generated">
            <a:extLst>
              <a:ext uri="{FF2B5EF4-FFF2-40B4-BE49-F238E27FC236}">
                <a16:creationId xmlns:a16="http://schemas.microsoft.com/office/drawing/2014/main" id="{6C85E5D9-7ACB-2046-9072-4C40E9E72D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194" y="3816948"/>
            <a:ext cx="651443" cy="65144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493A98B-0461-6143-8734-0DBEFCAC6A16}"/>
              </a:ext>
            </a:extLst>
          </p:cNvPr>
          <p:cNvSpPr txBox="1"/>
          <p:nvPr/>
        </p:nvSpPr>
        <p:spPr>
          <a:xfrm>
            <a:off x="4494395" y="25766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EF176A7-B3A2-F74C-9A87-6901697F9E0D}"/>
              </a:ext>
            </a:extLst>
          </p:cNvPr>
          <p:cNvSpPr txBox="1"/>
          <p:nvPr/>
        </p:nvSpPr>
        <p:spPr>
          <a:xfrm>
            <a:off x="6829032" y="25766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40654D-F0ED-D340-ACE8-7D9B74D1ACB8}"/>
              </a:ext>
            </a:extLst>
          </p:cNvPr>
          <p:cNvSpPr txBox="1"/>
          <p:nvPr/>
        </p:nvSpPr>
        <p:spPr>
          <a:xfrm>
            <a:off x="8291695" y="25766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20146E9-F66D-904B-ACBA-6F545F121DDC}"/>
              </a:ext>
            </a:extLst>
          </p:cNvPr>
          <p:cNvSpPr txBox="1"/>
          <p:nvPr/>
        </p:nvSpPr>
        <p:spPr>
          <a:xfrm>
            <a:off x="517735" y="4782606"/>
            <a:ext cx="88024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Jenkins master distributes the workload to all the servers.</a:t>
            </a:r>
          </a:p>
          <a:p>
            <a:endParaRPr lang="en-US" dirty="0"/>
          </a:p>
          <a:p>
            <a:r>
              <a:rPr lang="en-US" dirty="0"/>
              <a:t>On request from Jenkins master , the slave carry out builds and produce test results.</a:t>
            </a:r>
          </a:p>
        </p:txBody>
      </p:sp>
    </p:spTree>
    <p:extLst>
      <p:ext uri="{BB962C8B-B14F-4D97-AF65-F5344CB8AC3E}">
        <p14:creationId xmlns:p14="http://schemas.microsoft.com/office/powerpoint/2010/main" val="320317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11348</TotalTime>
  <Words>570</Words>
  <Application>Microsoft Macintosh PowerPoint</Application>
  <PresentationFormat>Custom</PresentationFormat>
  <Paragraphs>148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Copperplate</vt:lpstr>
      <vt:lpstr>StarSymbol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PRASHANTH RAJASEKAR</cp:lastModifiedBy>
  <cp:revision>278</cp:revision>
  <dcterms:modified xsi:type="dcterms:W3CDTF">2019-11-22T18:01:09Z</dcterms:modified>
</cp:coreProperties>
</file>