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41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5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hostinger.com/tutorials/how-to-install-jenkins-on-ubuntu/" TargetMode="External"/><Relationship Id="rId4" Type="http://schemas.openxmlformats.org/officeDocument/2006/relationships/hyperlink" Target="https://www.techrepublic.com/article/how-to-install-jenkins-on-ubuntu-server-18-0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5.sv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8654-7E3C-9640-9ABC-C1F4B3FCFC52}"/>
              </a:ext>
            </a:extLst>
          </p:cNvPr>
          <p:cNvSpPr txBox="1"/>
          <p:nvPr/>
        </p:nvSpPr>
        <p:spPr>
          <a:xfrm>
            <a:off x="4148337" y="2163886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11-02-2019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1ACC713-21A0-0746-9548-49AA6E9E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3433382" y="0"/>
            <a:ext cx="3082925" cy="210552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F21ED7C-198F-F542-8B7F-6C402858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C9F0476-685D-AB42-BFDF-EF71E162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F2FB2-7FA1-F248-BA05-F9C3F1656D4D}"/>
              </a:ext>
            </a:extLst>
          </p:cNvPr>
          <p:cNvSpPr txBox="1"/>
          <p:nvPr/>
        </p:nvSpPr>
        <p:spPr>
          <a:xfrm>
            <a:off x="2901722" y="248290"/>
            <a:ext cx="44427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JENKINS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433E3-5AE6-3248-9E92-489B15F2502C}"/>
              </a:ext>
            </a:extLst>
          </p:cNvPr>
          <p:cNvSpPr/>
          <p:nvPr/>
        </p:nvSpPr>
        <p:spPr>
          <a:xfrm>
            <a:off x="117569" y="1712094"/>
            <a:ext cx="885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www.techrepublic.com</a:t>
            </a:r>
            <a:r>
              <a:rPr lang="en-US" dirty="0">
                <a:hlinkClick r:id="rId4"/>
              </a:rPr>
              <a:t>/article/how-to-install-jenkins-on-ubuntu-server-18-04/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68D15-4383-874A-BC3E-55773F511623}"/>
              </a:ext>
            </a:extLst>
          </p:cNvPr>
          <p:cNvSpPr txBox="1"/>
          <p:nvPr/>
        </p:nvSpPr>
        <p:spPr>
          <a:xfrm>
            <a:off x="117569" y="13427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EBDD2-37C7-9D44-BD87-982126D1D822}"/>
              </a:ext>
            </a:extLst>
          </p:cNvPr>
          <p:cNvSpPr txBox="1"/>
          <p:nvPr/>
        </p:nvSpPr>
        <p:spPr>
          <a:xfrm>
            <a:off x="117569" y="238908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24C86-3402-CD4D-BEE8-007F2BEC2F74}"/>
              </a:ext>
            </a:extLst>
          </p:cNvPr>
          <p:cNvSpPr/>
          <p:nvPr/>
        </p:nvSpPr>
        <p:spPr>
          <a:xfrm>
            <a:off x="117569" y="2777581"/>
            <a:ext cx="7442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www.hostinger.com</a:t>
            </a:r>
            <a:r>
              <a:rPr lang="en-US" dirty="0">
                <a:hlinkClick r:id="rId5"/>
              </a:rPr>
              <a:t>/tutorials/how-to-install-</a:t>
            </a:r>
            <a:r>
              <a:rPr lang="en-US" dirty="0" err="1">
                <a:hlinkClick r:id="rId5"/>
              </a:rPr>
              <a:t>jenkins</a:t>
            </a:r>
            <a:r>
              <a:rPr lang="en-US" dirty="0">
                <a:hlinkClick r:id="rId5"/>
              </a:rPr>
              <a:t>-on-ubuntu/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54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71E60-D4EB-904A-8AFB-A8F929121BF7}"/>
              </a:ext>
            </a:extLst>
          </p:cNvPr>
          <p:cNvSpPr txBox="1"/>
          <p:nvPr/>
        </p:nvSpPr>
        <p:spPr>
          <a:xfrm>
            <a:off x="4232238" y="3064476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C9F0476-685D-AB42-BFDF-EF71E162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0242" y="252663"/>
            <a:ext cx="408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63007-5EB4-5A49-BE2D-69C6648A8C95}"/>
              </a:ext>
            </a:extLst>
          </p:cNvPr>
          <p:cNvSpPr txBox="1"/>
          <p:nvPr/>
        </p:nvSpPr>
        <p:spPr>
          <a:xfrm>
            <a:off x="457200" y="1515979"/>
            <a:ext cx="37625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Before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Jenkins?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continuous Integration?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Continuous Integration tools.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Features of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Jenkins Architecture.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Master Slave Architecture.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58341A-AE97-0941-A1F9-CB4AB2E20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865166" y="283378"/>
            <a:ext cx="29690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BEAE75A-1644-BB4D-A7C6-87F720BC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20" y="1246699"/>
            <a:ext cx="914400" cy="914400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4BC08761-000B-BF44-8D3D-CAD651DC2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22" y="2416404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B81BBEE-0BBF-DE4A-865C-E344B6A4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5" y="3680912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4A4B92-BBF6-E947-B55B-0040FF6A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464" y="2416404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5A1B2561-CDCC-EE46-A907-3BC9FC9DC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466" y="2482378"/>
            <a:ext cx="914400" cy="914400"/>
          </a:xfrm>
          <a:prstGeom prst="rect">
            <a:avLst/>
          </a:prstGeom>
        </p:spPr>
      </p:pic>
      <p:pic>
        <p:nvPicPr>
          <p:cNvPr id="18" name="Graphic 17" descr="Internet">
            <a:extLst>
              <a:ext uri="{FF2B5EF4-FFF2-40B4-BE49-F238E27FC236}">
                <a16:creationId xmlns:a16="http://schemas.microsoft.com/office/drawing/2014/main" id="{25C518B3-5F39-7042-8B9B-BDC5538EA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65" y="2482378"/>
            <a:ext cx="914400" cy="914400"/>
          </a:xfrm>
          <a:prstGeom prst="rect">
            <a:avLst/>
          </a:prstGeom>
        </p:spPr>
      </p:pic>
      <p:pic>
        <p:nvPicPr>
          <p:cNvPr id="20" name="Graphic 19" descr="Present">
            <a:extLst>
              <a:ext uri="{FF2B5EF4-FFF2-40B4-BE49-F238E27FC236}">
                <a16:creationId xmlns:a16="http://schemas.microsoft.com/office/drawing/2014/main" id="{EC7F4AEE-5F1D-DC42-8128-CE7E31E34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6769" y="2371167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361A5-2F85-EA42-8279-90FE63A1CAE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00920" y="1703899"/>
            <a:ext cx="1520544" cy="8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79587-2210-3442-A887-3ED97184701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283922" y="2873604"/>
            <a:ext cx="153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C8B99B-B535-6542-93EE-65C5365A74F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278925" y="3201964"/>
            <a:ext cx="1537542" cy="93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41792-A461-2248-8726-D2B0082ADF80}"/>
              </a:ext>
            </a:extLst>
          </p:cNvPr>
          <p:cNvCxnSpPr>
            <a:cxnSpLocks/>
          </p:cNvCxnSpPr>
          <p:nvPr/>
        </p:nvCxnSpPr>
        <p:spPr>
          <a:xfrm>
            <a:off x="3735864" y="2939578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6C6F3-822C-944D-A1E7-23388B6CB62A}"/>
              </a:ext>
            </a:extLst>
          </p:cNvPr>
          <p:cNvCxnSpPr>
            <a:cxnSpLocks/>
          </p:cNvCxnSpPr>
          <p:nvPr/>
        </p:nvCxnSpPr>
        <p:spPr>
          <a:xfrm>
            <a:off x="5682866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F06435-3149-F242-A792-E6441582E5BE}"/>
              </a:ext>
            </a:extLst>
          </p:cNvPr>
          <p:cNvCxnSpPr>
            <a:cxnSpLocks/>
          </p:cNvCxnSpPr>
          <p:nvPr/>
        </p:nvCxnSpPr>
        <p:spPr>
          <a:xfrm>
            <a:off x="7877067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23461D-AAA8-C449-87AE-68C34BB6899B}"/>
              </a:ext>
            </a:extLst>
          </p:cNvPr>
          <p:cNvSpPr txBox="1"/>
          <p:nvPr/>
        </p:nvSpPr>
        <p:spPr>
          <a:xfrm>
            <a:off x="209024" y="2066296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38951-6588-734F-A65E-DAB58C55D180}"/>
              </a:ext>
            </a:extLst>
          </p:cNvPr>
          <p:cNvSpPr txBox="1"/>
          <p:nvPr/>
        </p:nvSpPr>
        <p:spPr>
          <a:xfrm>
            <a:off x="176614" y="3209952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75C02-5A80-084F-9969-79C4F5C71E90}"/>
              </a:ext>
            </a:extLst>
          </p:cNvPr>
          <p:cNvSpPr txBox="1"/>
          <p:nvPr/>
        </p:nvSpPr>
        <p:spPr>
          <a:xfrm>
            <a:off x="176614" y="451227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38AC9-2EA9-5E4B-B324-A2DEC95B6533}"/>
              </a:ext>
            </a:extLst>
          </p:cNvPr>
          <p:cNvSpPr txBox="1"/>
          <p:nvPr/>
        </p:nvSpPr>
        <p:spPr>
          <a:xfrm>
            <a:off x="1138504" y="253451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commits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E9C6BD-E1CD-5947-9800-8C58E8FB4C46}"/>
              </a:ext>
            </a:extLst>
          </p:cNvPr>
          <p:cNvSpPr txBox="1"/>
          <p:nvPr/>
        </p:nvSpPr>
        <p:spPr>
          <a:xfrm>
            <a:off x="2744346" y="318808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85B92-1EDD-6F4E-999E-459EA82FE141}"/>
              </a:ext>
            </a:extLst>
          </p:cNvPr>
          <p:cNvSpPr txBox="1"/>
          <p:nvPr/>
        </p:nvSpPr>
        <p:spPr>
          <a:xfrm>
            <a:off x="4649828" y="318808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C79A5-D970-EB43-8823-F8825084598E}"/>
              </a:ext>
            </a:extLst>
          </p:cNvPr>
          <p:cNvSpPr txBox="1"/>
          <p:nvPr/>
        </p:nvSpPr>
        <p:spPr>
          <a:xfrm>
            <a:off x="6715468" y="319916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399BE-13C0-D941-8116-FBA111076191}"/>
              </a:ext>
            </a:extLst>
          </p:cNvPr>
          <p:cNvSpPr txBox="1"/>
          <p:nvPr/>
        </p:nvSpPr>
        <p:spPr>
          <a:xfrm>
            <a:off x="8356928" y="3285567"/>
            <a:ext cx="179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Release</a:t>
            </a: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DB65F18-2D75-F74F-ACA7-8ADDE27F3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401819-D84F-AA47-B9CA-DFA0C52CAC8F}"/>
              </a:ext>
            </a:extLst>
          </p:cNvPr>
          <p:cNvSpPr txBox="1"/>
          <p:nvPr/>
        </p:nvSpPr>
        <p:spPr>
          <a:xfrm>
            <a:off x="3865166" y="283378"/>
            <a:ext cx="32617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FD321-EDDB-204C-923A-516C1870D1E6}"/>
              </a:ext>
            </a:extLst>
          </p:cNvPr>
          <p:cNvSpPr txBox="1"/>
          <p:nvPr/>
        </p:nvSpPr>
        <p:spPr>
          <a:xfrm>
            <a:off x="468312" y="12547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 continuous Integration tool that allows continuous development, test and development of newly created codes.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CFC3B-FC8A-854A-BF50-231D6702EE15}"/>
              </a:ext>
            </a:extLst>
          </p:cNvPr>
          <p:cNvSpPr txBox="1"/>
          <p:nvPr/>
        </p:nvSpPr>
        <p:spPr>
          <a:xfrm>
            <a:off x="1791729" y="2292640"/>
            <a:ext cx="1620957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4191E-CDB9-E042-9009-C9B3AB31349E}"/>
              </a:ext>
            </a:extLst>
          </p:cNvPr>
          <p:cNvSpPr txBox="1"/>
          <p:nvPr/>
        </p:nvSpPr>
        <p:spPr>
          <a:xfrm>
            <a:off x="6787978" y="2292640"/>
            <a:ext cx="14798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Jenkins 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B9C14DEC-8253-8345-AE1E-5A7B0590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76" y="39898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E5FC8-75EF-1F4A-B18D-5EDFD99897F1}"/>
              </a:ext>
            </a:extLst>
          </p:cNvPr>
          <p:cNvSpPr txBox="1"/>
          <p:nvPr/>
        </p:nvSpPr>
        <p:spPr>
          <a:xfrm>
            <a:off x="49816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9BB2AED1-2044-2B4C-91BA-82C79335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76" y="2789137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DA64F80-BA39-464D-B05D-1E3EC835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9736" y="374949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7D0488-5846-C44E-BB42-0D4A15D281C3}"/>
              </a:ext>
            </a:extLst>
          </p:cNvPr>
          <p:cNvSpPr txBox="1"/>
          <p:nvPr/>
        </p:nvSpPr>
        <p:spPr>
          <a:xfrm>
            <a:off x="3512618" y="452117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08F5B-4349-7748-8095-9335F564FD8F}"/>
              </a:ext>
            </a:extLst>
          </p:cNvPr>
          <p:cNvCxnSpPr>
            <a:stCxn id="12" idx="0"/>
          </p:cNvCxnSpPr>
          <p:nvPr/>
        </p:nvCxnSpPr>
        <p:spPr>
          <a:xfrm flipV="1">
            <a:off x="114327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1FC6F-0FC4-E749-8E0B-3FD713D2B2E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00476" y="3246337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9CBF7-3AEA-014B-88D7-58FEA4D6070C}"/>
              </a:ext>
            </a:extLst>
          </p:cNvPr>
          <p:cNvCxnSpPr>
            <a:endCxn id="15" idx="0"/>
          </p:cNvCxnSpPr>
          <p:nvPr/>
        </p:nvCxnSpPr>
        <p:spPr>
          <a:xfrm>
            <a:off x="4040659" y="3237470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70549E-6C78-2346-A095-EAA05C96A8DC}"/>
              </a:ext>
            </a:extLst>
          </p:cNvPr>
          <p:cNvSpPr txBox="1"/>
          <p:nvPr/>
        </p:nvSpPr>
        <p:spPr>
          <a:xfrm>
            <a:off x="2396103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together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74F858-440D-6B48-B3C1-2D5EF3642170}"/>
              </a:ext>
            </a:extLst>
          </p:cNvPr>
          <p:cNvCxnSpPr/>
          <p:nvPr/>
        </p:nvCxnSpPr>
        <p:spPr>
          <a:xfrm>
            <a:off x="5202195" y="2292640"/>
            <a:ext cx="0" cy="28978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6BCD55CD-A7BE-A24B-B0B0-531F82F9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996" y="3989831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559B48-DC39-2D44-AEEE-5EE9C40E023E}"/>
              </a:ext>
            </a:extLst>
          </p:cNvPr>
          <p:cNvSpPr txBox="1"/>
          <p:nvPr/>
        </p:nvSpPr>
        <p:spPr>
          <a:xfrm>
            <a:off x="539108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C882D4B7-67C1-E141-B86A-9BD6C098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996" y="2789137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80D0EF-1B2B-7744-A5CA-0C3F27CED8DB}"/>
              </a:ext>
            </a:extLst>
          </p:cNvPr>
          <p:cNvCxnSpPr>
            <a:stCxn id="30" idx="0"/>
          </p:cNvCxnSpPr>
          <p:nvPr/>
        </p:nvCxnSpPr>
        <p:spPr>
          <a:xfrm flipV="1">
            <a:off x="603619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B63191-DE7B-FC4A-8ABD-FD256D7758D0}"/>
              </a:ext>
            </a:extLst>
          </p:cNvPr>
          <p:cNvCxnSpPr>
            <a:cxnSpLocks/>
          </p:cNvCxnSpPr>
          <p:nvPr/>
        </p:nvCxnSpPr>
        <p:spPr>
          <a:xfrm>
            <a:off x="6482558" y="3232730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373037-6F88-3849-894B-7F2F1AE4ADEA}"/>
              </a:ext>
            </a:extLst>
          </p:cNvPr>
          <p:cNvSpPr txBox="1"/>
          <p:nvPr/>
        </p:nvSpPr>
        <p:spPr>
          <a:xfrm>
            <a:off x="6392872" y="2732473"/>
            <a:ext cx="2603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pulled whenever there is a commit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4140EF0-6614-8044-B954-3112A75D3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7627" y="373903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FE129F-B29D-204A-B260-6516F8A0FADE}"/>
              </a:ext>
            </a:extLst>
          </p:cNvPr>
          <p:cNvSpPr txBox="1"/>
          <p:nvPr/>
        </p:nvSpPr>
        <p:spPr>
          <a:xfrm>
            <a:off x="8500509" y="451072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BB87DD-FF13-9C47-8909-DD504772CE2D}"/>
              </a:ext>
            </a:extLst>
          </p:cNvPr>
          <p:cNvCxnSpPr>
            <a:cxnSpLocks/>
          </p:cNvCxnSpPr>
          <p:nvPr/>
        </p:nvCxnSpPr>
        <p:spPr>
          <a:xfrm>
            <a:off x="8904981" y="3239374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4F1EC8-7B02-AA45-835A-7B68814A35CE}"/>
              </a:ext>
            </a:extLst>
          </p:cNvPr>
          <p:cNvSpPr txBox="1"/>
          <p:nvPr/>
        </p:nvSpPr>
        <p:spPr>
          <a:xfrm>
            <a:off x="7285259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continuously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ACC110-6366-A34B-868C-76E04942BA9C}"/>
              </a:ext>
            </a:extLst>
          </p:cNvPr>
          <p:cNvSpPr txBox="1"/>
          <p:nvPr/>
        </p:nvSpPr>
        <p:spPr>
          <a:xfrm>
            <a:off x="1143276" y="5212722"/>
            <a:ext cx="288412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Nightly build and Integration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F7002-7238-2942-AA84-0FB9FAEC2722}"/>
              </a:ext>
            </a:extLst>
          </p:cNvPr>
          <p:cNvSpPr txBox="1"/>
          <p:nvPr/>
        </p:nvSpPr>
        <p:spPr>
          <a:xfrm>
            <a:off x="5906326" y="5218161"/>
            <a:ext cx="32431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build and Integration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CBCAC6-EDB3-024F-9DBF-D5AA476ADEE7}"/>
              </a:ext>
            </a:extLst>
          </p:cNvPr>
          <p:cNvSpPr txBox="1"/>
          <p:nvPr/>
        </p:nvSpPr>
        <p:spPr>
          <a:xfrm>
            <a:off x="345989" y="591888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do not have to wait for a particular code to be build and test.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commit and testing result can be achieved using Jenkins.</a:t>
            </a:r>
          </a:p>
        </p:txBody>
      </p:sp>
      <p:pic>
        <p:nvPicPr>
          <p:cNvPr id="34" name="Picture 3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590C6F4-5A71-234C-BB51-197C8E9E4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52440" y="235356"/>
            <a:ext cx="4724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7D702E42-8821-B74E-B5C4-DD8DBD15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64" y="28654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C2F80D-6012-384A-A0A7-8F6DE067DB6C}"/>
              </a:ext>
            </a:extLst>
          </p:cNvPr>
          <p:cNvSpPr txBox="1"/>
          <p:nvPr/>
        </p:nvSpPr>
        <p:spPr>
          <a:xfrm>
            <a:off x="1958568" y="368503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82236C4-9B94-3245-9E3B-C4CE323EA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064" y="85319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8CAA27-C2FE-2744-9721-9B3DBA21F73B}"/>
              </a:ext>
            </a:extLst>
          </p:cNvPr>
          <p:cNvSpPr txBox="1"/>
          <p:nvPr/>
        </p:nvSpPr>
        <p:spPr>
          <a:xfrm>
            <a:off x="2034232" y="162487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241A27-D2A0-9848-98A5-0C7B7F57CF94}"/>
              </a:ext>
            </a:extLst>
          </p:cNvPr>
          <p:cNvCxnSpPr>
            <a:stCxn id="28" idx="0"/>
            <a:endCxn id="38" idx="2"/>
          </p:cNvCxnSpPr>
          <p:nvPr/>
        </p:nvCxnSpPr>
        <p:spPr>
          <a:xfrm flipV="1">
            <a:off x="2593264" y="2271206"/>
            <a:ext cx="1378" cy="5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8E89F-77B0-824C-AB38-0B70CD78A6F9}"/>
              </a:ext>
            </a:extLst>
          </p:cNvPr>
          <p:cNvCxnSpPr>
            <a:stCxn id="37" idx="3"/>
          </p:cNvCxnSpPr>
          <p:nvPr/>
        </p:nvCxnSpPr>
        <p:spPr>
          <a:xfrm flipV="1">
            <a:off x="3050464" y="1309813"/>
            <a:ext cx="1547719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1A1741-D22E-8F43-B2F9-D8E6696601F5}"/>
              </a:ext>
            </a:extLst>
          </p:cNvPr>
          <p:cNvSpPr txBox="1"/>
          <p:nvPr/>
        </p:nvSpPr>
        <p:spPr>
          <a:xfrm>
            <a:off x="4759493" y="1053261"/>
            <a:ext cx="1051057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5172D-55EF-F14C-BE55-0EA94E3AB8AF}"/>
              </a:ext>
            </a:extLst>
          </p:cNvPr>
          <p:cNvSpPr txBox="1"/>
          <p:nvPr/>
        </p:nvSpPr>
        <p:spPr>
          <a:xfrm>
            <a:off x="7232108" y="1125147"/>
            <a:ext cx="103105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</p:txBody>
      </p:sp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D3806914-1412-0443-85A7-32E0E8F3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6562" y="43729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908B2D-EF6D-8741-89FA-93BE9674F90A}"/>
              </a:ext>
            </a:extLst>
          </p:cNvPr>
          <p:cNvSpPr txBox="1"/>
          <p:nvPr/>
        </p:nvSpPr>
        <p:spPr>
          <a:xfrm>
            <a:off x="6833290" y="5192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and Deploy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1455C-2B91-504C-9EF9-738E9F2D0408}"/>
              </a:ext>
            </a:extLst>
          </p:cNvPr>
          <p:cNvCxnSpPr>
            <a:cxnSpLocks/>
          </p:cNvCxnSpPr>
          <p:nvPr/>
        </p:nvCxnSpPr>
        <p:spPr>
          <a:xfrm flipV="1">
            <a:off x="5881096" y="1310390"/>
            <a:ext cx="1280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706861-C181-7A46-8E6F-C0D7594A79CC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7743762" y="1494479"/>
            <a:ext cx="3872" cy="28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75D244-7091-D745-B4F8-708EB42296CE}"/>
              </a:ext>
            </a:extLst>
          </p:cNvPr>
          <p:cNvSpPr txBox="1"/>
          <p:nvPr/>
        </p:nvSpPr>
        <p:spPr>
          <a:xfrm>
            <a:off x="4699412" y="169959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A8117-0605-DF48-B70D-08194E782462}"/>
              </a:ext>
            </a:extLst>
          </p:cNvPr>
          <p:cNvSpPr txBox="1"/>
          <p:nvPr/>
        </p:nvSpPr>
        <p:spPr>
          <a:xfrm>
            <a:off x="5906754" y="9404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E8BE3C-4AD2-8A46-8494-6DD8A8B3BBCA}"/>
              </a:ext>
            </a:extLst>
          </p:cNvPr>
          <p:cNvSpPr txBox="1"/>
          <p:nvPr/>
        </p:nvSpPr>
        <p:spPr>
          <a:xfrm>
            <a:off x="5514753" y="2127801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If FAIL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2E5C6B-714B-0B43-9C99-52385109137B}"/>
              </a:ext>
            </a:extLst>
          </p:cNvPr>
          <p:cNvCxnSpPr>
            <a:stCxn id="25" idx="2"/>
          </p:cNvCxnSpPr>
          <p:nvPr/>
        </p:nvCxnSpPr>
        <p:spPr>
          <a:xfrm>
            <a:off x="5254981" y="2068924"/>
            <a:ext cx="0" cy="125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D026AD-12AD-2049-B740-A9C6F0A059F5}"/>
              </a:ext>
            </a:extLst>
          </p:cNvPr>
          <p:cNvCxnSpPr>
            <a:endCxn id="28" idx="3"/>
          </p:cNvCxnSpPr>
          <p:nvPr/>
        </p:nvCxnSpPr>
        <p:spPr>
          <a:xfrm flipH="1">
            <a:off x="3050464" y="3322634"/>
            <a:ext cx="2204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53831-90AF-3543-9D31-1971EA49091B}"/>
              </a:ext>
            </a:extLst>
          </p:cNvPr>
          <p:cNvSpPr txBox="1"/>
          <p:nvPr/>
        </p:nvSpPr>
        <p:spPr>
          <a:xfrm>
            <a:off x="6370022" y="332263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ERRORS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2AAD8D-A162-9141-AB8E-F799EE56B3F3}"/>
              </a:ext>
            </a:extLst>
          </p:cNvPr>
          <p:cNvCxnSpPr>
            <a:endCxn id="29" idx="3"/>
          </p:cNvCxnSpPr>
          <p:nvPr/>
        </p:nvCxnSpPr>
        <p:spPr>
          <a:xfrm flipH="1">
            <a:off x="3292779" y="3869697"/>
            <a:ext cx="445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F994FE-98C0-1940-93B5-8FA94C1D1CCB}"/>
              </a:ext>
            </a:extLst>
          </p:cNvPr>
          <p:cNvSpPr txBox="1"/>
          <p:nvPr/>
        </p:nvSpPr>
        <p:spPr>
          <a:xfrm>
            <a:off x="90369" y="5720681"/>
            <a:ext cx="9832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When developer commits the changes to repo, the code is passed to Continuous Integration server.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the testcases pass, the code is then forwarded to the tester else given back to the developer for improvement.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During the testing phase, if the code still has any errors, the development team will be notified, else the code is released for deployment.</a:t>
            </a:r>
          </a:p>
        </p:txBody>
      </p:sp>
      <p:pic>
        <p:nvPicPr>
          <p:cNvPr id="30" name="Picture 2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66CDBD3-7E1D-3945-9B74-59A4EF7C0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7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734013" y="293265"/>
            <a:ext cx="5897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6677B-09D0-3246-8C84-143870CA3662}"/>
              </a:ext>
            </a:extLst>
          </p:cNvPr>
          <p:cNvSpPr txBox="1"/>
          <p:nvPr/>
        </p:nvSpPr>
        <p:spPr>
          <a:xfrm>
            <a:off x="4312683" y="1334526"/>
            <a:ext cx="92429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56A5D-1D0B-8046-A77B-91CEEA4124A8}"/>
              </a:ext>
            </a:extLst>
          </p:cNvPr>
          <p:cNvSpPr txBox="1"/>
          <p:nvPr/>
        </p:nvSpPr>
        <p:spPr>
          <a:xfrm>
            <a:off x="1262436" y="1334526"/>
            <a:ext cx="96693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D09AF2-9086-D648-91F0-78935DDA6127}"/>
              </a:ext>
            </a:extLst>
          </p:cNvPr>
          <p:cNvSpPr txBox="1"/>
          <p:nvPr/>
        </p:nvSpPr>
        <p:spPr>
          <a:xfrm>
            <a:off x="1159843" y="2228332"/>
            <a:ext cx="106952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Build-bot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12003-DC18-2441-846F-F332B2F2D2E4}"/>
              </a:ext>
            </a:extLst>
          </p:cNvPr>
          <p:cNvSpPr txBox="1"/>
          <p:nvPr/>
        </p:nvSpPr>
        <p:spPr>
          <a:xfrm>
            <a:off x="4012441" y="2779845"/>
            <a:ext cx="152477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Gump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94A46F-45F7-7D43-A230-636DCB392AC7}"/>
              </a:ext>
            </a:extLst>
          </p:cNvPr>
          <p:cNvSpPr txBox="1"/>
          <p:nvPr/>
        </p:nvSpPr>
        <p:spPr>
          <a:xfrm>
            <a:off x="6896083" y="2228332"/>
            <a:ext cx="105496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Travis CI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B7726-9E5C-0044-B9E0-AFFF5CABD251}"/>
              </a:ext>
            </a:extLst>
          </p:cNvPr>
          <p:cNvSpPr txBox="1"/>
          <p:nvPr/>
        </p:nvSpPr>
        <p:spPr>
          <a:xfrm>
            <a:off x="6896083" y="1334526"/>
            <a:ext cx="165942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Jenkins/Hudson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412F7-068B-A240-8EF2-D342DA841892}"/>
              </a:ext>
            </a:extLst>
          </p:cNvPr>
          <p:cNvCxnSpPr>
            <a:stCxn id="3" idx="3"/>
          </p:cNvCxnSpPr>
          <p:nvPr/>
        </p:nvCxnSpPr>
        <p:spPr>
          <a:xfrm>
            <a:off x="2229367" y="1519192"/>
            <a:ext cx="208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40668-1519-D44A-BE50-99372579D259}"/>
              </a:ext>
            </a:extLst>
          </p:cNvPr>
          <p:cNvCxnSpPr>
            <a:stCxn id="37" idx="3"/>
            <a:endCxn id="2" idx="1"/>
          </p:cNvCxnSpPr>
          <p:nvPr/>
        </p:nvCxnSpPr>
        <p:spPr>
          <a:xfrm flipV="1">
            <a:off x="2229367" y="1657692"/>
            <a:ext cx="2083316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03C986-9BD5-A943-95BB-F75050278D36}"/>
              </a:ext>
            </a:extLst>
          </p:cNvPr>
          <p:cNvCxnSpPr>
            <a:stCxn id="38" idx="0"/>
            <a:endCxn id="2" idx="2"/>
          </p:cNvCxnSpPr>
          <p:nvPr/>
        </p:nvCxnSpPr>
        <p:spPr>
          <a:xfrm flipV="1">
            <a:off x="4774829" y="1980857"/>
            <a:ext cx="0" cy="79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2A577-5D85-404D-9068-7BB0B316B497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 flipV="1">
            <a:off x="5236975" y="1657692"/>
            <a:ext cx="1659108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955CE8-634B-EE4D-89E1-96FABC239680}"/>
              </a:ext>
            </a:extLst>
          </p:cNvPr>
          <p:cNvCxnSpPr>
            <a:stCxn id="44" idx="1"/>
          </p:cNvCxnSpPr>
          <p:nvPr/>
        </p:nvCxnSpPr>
        <p:spPr>
          <a:xfrm flipH="1">
            <a:off x="5236975" y="1519192"/>
            <a:ext cx="1659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82F0EC05-BAB3-CF41-8CC7-C86F8533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3" y="1035544"/>
            <a:ext cx="1534724" cy="276999"/>
          </a:xfrm>
          <a:prstGeom prst="rect">
            <a:avLst/>
          </a:prstGeom>
        </p:spPr>
      </p:pic>
      <p:pic>
        <p:nvPicPr>
          <p:cNvPr id="49" name="Picture 48" descr="A drawing of a face&#10;&#10;Description automatically generated">
            <a:extLst>
              <a:ext uri="{FF2B5EF4-FFF2-40B4-BE49-F238E27FC236}">
                <a16:creationId xmlns:a16="http://schemas.microsoft.com/office/drawing/2014/main" id="{EE68AA1A-AE0E-FB49-A2D2-C4C23141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" y="2546692"/>
            <a:ext cx="1812371" cy="453093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21BB16A2-010C-754F-823C-A179AE668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38857" r="15168" b="39681"/>
          <a:stretch/>
        </p:blipFill>
        <p:spPr>
          <a:xfrm>
            <a:off x="3845607" y="3226747"/>
            <a:ext cx="1858444" cy="578553"/>
          </a:xfrm>
          <a:prstGeom prst="rect">
            <a:avLst/>
          </a:prstGeom>
        </p:spPr>
      </p:pic>
      <p:pic>
        <p:nvPicPr>
          <p:cNvPr id="53" name="Picture 52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A3DA72DB-AB30-3744-82B8-467FC8B2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52" y="2491650"/>
            <a:ext cx="1438680" cy="755307"/>
          </a:xfrm>
          <a:prstGeom prst="rect">
            <a:avLst/>
          </a:prstGeom>
        </p:spPr>
      </p:pic>
      <p:pic>
        <p:nvPicPr>
          <p:cNvPr id="54" name="Picture 5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01BB6DBD-B746-A042-A6CB-F6E2E2AC5D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7161844" y="615097"/>
            <a:ext cx="1127906" cy="7703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B3DD06-A036-0343-9C7B-C34375490862}"/>
              </a:ext>
            </a:extLst>
          </p:cNvPr>
          <p:cNvSpPr txBox="1"/>
          <p:nvPr/>
        </p:nvSpPr>
        <p:spPr>
          <a:xfrm>
            <a:off x="308919" y="4015945"/>
            <a:ext cx="934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Bamboo: </a:t>
            </a:r>
            <a:r>
              <a:rPr lang="en-US" dirty="0"/>
              <a:t>It is a CI tool that can run multiple builds in parallel for faster compilation. It has a built in functionality to connect with repositories and has build tasks for Ant, maven, etc.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Build-bot: </a:t>
            </a:r>
            <a:r>
              <a:rPr lang="en-US" dirty="0"/>
              <a:t>it is an opensource framework for automating build, </a:t>
            </a:r>
            <a:r>
              <a:rPr lang="en-US" dirty="0" err="1"/>
              <a:t>testand</a:t>
            </a:r>
            <a:r>
              <a:rPr lang="en-US" dirty="0"/>
              <a:t> release processes. It is written in python and supports distributed, parallel execution of jobs across multiple platforms.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Apache Gump: </a:t>
            </a:r>
            <a:r>
              <a:rPr lang="en-US" dirty="0"/>
              <a:t>It is aimed to build and test the opensource Java </a:t>
            </a:r>
            <a:r>
              <a:rPr lang="en-US" dirty="0" err="1"/>
              <a:t>projectseverynight</a:t>
            </a:r>
            <a:r>
              <a:rPr lang="en-US" dirty="0"/>
              <a:t>. It makes sure that all projects are compatible at the API level and functionality level.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Travis CI: </a:t>
            </a:r>
            <a:r>
              <a:rPr lang="en-US" dirty="0"/>
              <a:t>It is a distributed CI tool used to build and test software projects hosted at </a:t>
            </a:r>
            <a:r>
              <a:rPr lang="en-US" dirty="0" err="1"/>
              <a:t>github</a:t>
            </a:r>
            <a:r>
              <a:rPr lang="en-US" dirty="0"/>
              <a:t>. It is build for projects and teams for all sizes and supports 20 different languages.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Jenkins: </a:t>
            </a:r>
            <a:r>
              <a:rPr lang="en-US" dirty="0"/>
              <a:t>CI tool written in JAVA. It is used to automate software development proves via continuous Integration and continuous delivery.</a:t>
            </a:r>
          </a:p>
        </p:txBody>
      </p:sp>
      <p:pic>
        <p:nvPicPr>
          <p:cNvPr id="24" name="Picture 2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F6CAFB4-AA93-7644-ADB5-A3E41F8E3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382311" y="293265"/>
            <a:ext cx="3848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JENKINS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92775-28BB-C647-8D2D-53E9EB9908AF}"/>
              </a:ext>
            </a:extLst>
          </p:cNvPr>
          <p:cNvSpPr txBox="1"/>
          <p:nvPr/>
        </p:nvSpPr>
        <p:spPr>
          <a:xfrm>
            <a:off x="481914" y="1556951"/>
            <a:ext cx="172996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3AE34-A149-A640-896F-BF27F0EDE3B3}"/>
              </a:ext>
            </a:extLst>
          </p:cNvPr>
          <p:cNvSpPr txBox="1"/>
          <p:nvPr/>
        </p:nvSpPr>
        <p:spPr>
          <a:xfrm>
            <a:off x="2724585" y="1556951"/>
            <a:ext cx="1935145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70845-EFF9-9A40-8A8E-E56E18690990}"/>
              </a:ext>
            </a:extLst>
          </p:cNvPr>
          <p:cNvSpPr txBox="1"/>
          <p:nvPr/>
        </p:nvSpPr>
        <p:spPr>
          <a:xfrm>
            <a:off x="5126482" y="1556951"/>
            <a:ext cx="87716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DCA38B-8505-6640-80A6-35ACEC51CE71}"/>
              </a:ext>
            </a:extLst>
          </p:cNvPr>
          <p:cNvSpPr txBox="1"/>
          <p:nvPr/>
        </p:nvSpPr>
        <p:spPr>
          <a:xfrm>
            <a:off x="6445823" y="1556951"/>
            <a:ext cx="11592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F77F9-2BBB-B74D-BBDB-54714186CF5D}"/>
              </a:ext>
            </a:extLst>
          </p:cNvPr>
          <p:cNvSpPr txBox="1"/>
          <p:nvPr/>
        </p:nvSpPr>
        <p:spPr>
          <a:xfrm>
            <a:off x="8107649" y="1556951"/>
            <a:ext cx="122341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8ABE-EAEB-6D49-A32C-1053958B7A6A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2211875" y="1741617"/>
            <a:ext cx="51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E40EEE-512D-9843-A4BB-82B6A60CCE1A}"/>
              </a:ext>
            </a:extLst>
          </p:cNvPr>
          <p:cNvCxnSpPr/>
          <p:nvPr/>
        </p:nvCxnSpPr>
        <p:spPr>
          <a:xfrm>
            <a:off x="4690643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425069-7514-C04A-93D9-4923C51BA627}"/>
              </a:ext>
            </a:extLst>
          </p:cNvPr>
          <p:cNvCxnSpPr/>
          <p:nvPr/>
        </p:nvCxnSpPr>
        <p:spPr>
          <a:xfrm>
            <a:off x="6043051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4A2EB4-B5B5-4544-B9BA-0958D68A3377}"/>
              </a:ext>
            </a:extLst>
          </p:cNvPr>
          <p:cNvCxnSpPr/>
          <p:nvPr/>
        </p:nvCxnSpPr>
        <p:spPr>
          <a:xfrm>
            <a:off x="7657812" y="1714846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ACAC2-864C-B342-A010-3441391356E9}"/>
              </a:ext>
            </a:extLst>
          </p:cNvPr>
          <p:cNvSpPr txBox="1"/>
          <p:nvPr/>
        </p:nvSpPr>
        <p:spPr>
          <a:xfrm>
            <a:off x="424453" y="235057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32A22-6ADA-FC4B-B808-35E3D3FA2BB8}"/>
              </a:ext>
            </a:extLst>
          </p:cNvPr>
          <p:cNvSpPr txBox="1"/>
          <p:nvPr/>
        </p:nvSpPr>
        <p:spPr>
          <a:xfrm>
            <a:off x="695076" y="5077371"/>
            <a:ext cx="14285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3E4B7-413D-AF41-9FB0-A8F103EDF301}"/>
              </a:ext>
            </a:extLst>
          </p:cNvPr>
          <p:cNvSpPr txBox="1"/>
          <p:nvPr/>
        </p:nvSpPr>
        <p:spPr>
          <a:xfrm>
            <a:off x="7855523" y="5077371"/>
            <a:ext cx="119776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9FEFB882-364F-404A-A136-7396D6F03866}"/>
              </a:ext>
            </a:extLst>
          </p:cNvPr>
          <p:cNvSpPr/>
          <p:nvPr/>
        </p:nvSpPr>
        <p:spPr>
          <a:xfrm>
            <a:off x="1246787" y="3144193"/>
            <a:ext cx="7587049" cy="1693555"/>
          </a:xfrm>
          <a:prstGeom prst="uturnArrow">
            <a:avLst>
              <a:gd name="adj1" fmla="val 2062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107F55-F720-2649-8240-A904E2BF1D83}"/>
              </a:ext>
            </a:extLst>
          </p:cNvPr>
          <p:cNvSpPr/>
          <p:nvPr/>
        </p:nvSpPr>
        <p:spPr>
          <a:xfrm>
            <a:off x="245695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F4726B-06E9-6E4E-87D7-A54221CB9A35}"/>
              </a:ext>
            </a:extLst>
          </p:cNvPr>
          <p:cNvSpPr/>
          <p:nvPr/>
        </p:nvSpPr>
        <p:spPr>
          <a:xfrm>
            <a:off x="369629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43BD01-95D2-6047-87F2-AD1EE7EAA6B3}"/>
              </a:ext>
            </a:extLst>
          </p:cNvPr>
          <p:cNvSpPr/>
          <p:nvPr/>
        </p:nvSpPr>
        <p:spPr>
          <a:xfrm>
            <a:off x="4998002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6773A9-3579-F943-A66B-8E14FFB71017}"/>
              </a:ext>
            </a:extLst>
          </p:cNvPr>
          <p:cNvSpPr/>
          <p:nvPr/>
        </p:nvSpPr>
        <p:spPr>
          <a:xfrm>
            <a:off x="6277050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006DAD-1811-FB40-B814-8D135C553C2B}"/>
              </a:ext>
            </a:extLst>
          </p:cNvPr>
          <p:cNvSpPr/>
          <p:nvPr/>
        </p:nvSpPr>
        <p:spPr>
          <a:xfrm>
            <a:off x="7469417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4A0A6-A83B-134C-BBF2-850C048EB81E}"/>
              </a:ext>
            </a:extLst>
          </p:cNvPr>
          <p:cNvSpPr txBox="1"/>
          <p:nvPr/>
        </p:nvSpPr>
        <p:spPr>
          <a:xfrm>
            <a:off x="2064913" y="346916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D23ACB-38C5-B448-8513-AAD83113ABC0}"/>
              </a:ext>
            </a:extLst>
          </p:cNvPr>
          <p:cNvSpPr txBox="1"/>
          <p:nvPr/>
        </p:nvSpPr>
        <p:spPr>
          <a:xfrm>
            <a:off x="3391752" y="34833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BA0C-EDBB-414D-A504-23514C0D4846}"/>
              </a:ext>
            </a:extLst>
          </p:cNvPr>
          <p:cNvSpPr txBox="1"/>
          <p:nvPr/>
        </p:nvSpPr>
        <p:spPr>
          <a:xfrm>
            <a:off x="4755323" y="3483317"/>
            <a:ext cx="56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17CAF9-3A43-A949-A5E8-195AFA44D46D}"/>
              </a:ext>
            </a:extLst>
          </p:cNvPr>
          <p:cNvSpPr txBox="1"/>
          <p:nvPr/>
        </p:nvSpPr>
        <p:spPr>
          <a:xfrm>
            <a:off x="5904242" y="34807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DB7345-04A2-6845-B91F-4B06D75E5067}"/>
              </a:ext>
            </a:extLst>
          </p:cNvPr>
          <p:cNvSpPr txBox="1"/>
          <p:nvPr/>
        </p:nvSpPr>
        <p:spPr>
          <a:xfrm>
            <a:off x="7109537" y="34662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91C080-E45C-9F4F-8D12-714D7044F849}"/>
              </a:ext>
            </a:extLst>
          </p:cNvPr>
          <p:cNvCxnSpPr/>
          <p:nvPr/>
        </p:nvCxnSpPr>
        <p:spPr>
          <a:xfrm>
            <a:off x="2535554" y="2753634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A92830-F232-1E4B-BD67-F3C709CE236C}"/>
              </a:ext>
            </a:extLst>
          </p:cNvPr>
          <p:cNvCxnSpPr/>
          <p:nvPr/>
        </p:nvCxnSpPr>
        <p:spPr>
          <a:xfrm>
            <a:off x="3774895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A21B85-F11F-C746-AD8E-634016CF0523}"/>
              </a:ext>
            </a:extLst>
          </p:cNvPr>
          <p:cNvCxnSpPr/>
          <p:nvPr/>
        </p:nvCxnSpPr>
        <p:spPr>
          <a:xfrm>
            <a:off x="5064243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E2A42F-A273-6744-9846-F9BC5477D96B}"/>
              </a:ext>
            </a:extLst>
          </p:cNvPr>
          <p:cNvCxnSpPr/>
          <p:nvPr/>
        </p:nvCxnSpPr>
        <p:spPr>
          <a:xfrm>
            <a:off x="6355647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9D9911-16D5-4E4A-95EB-E0527A21145A}"/>
              </a:ext>
            </a:extLst>
          </p:cNvPr>
          <p:cNvCxnSpPr/>
          <p:nvPr/>
        </p:nvCxnSpPr>
        <p:spPr>
          <a:xfrm>
            <a:off x="7529349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9FA1D2-8D93-8448-B9CA-109ED798CD7E}"/>
              </a:ext>
            </a:extLst>
          </p:cNvPr>
          <p:cNvSpPr txBox="1"/>
          <p:nvPr/>
        </p:nvSpPr>
        <p:spPr>
          <a:xfrm>
            <a:off x="2241478" y="423870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Delivery Pipeline</a:t>
            </a:r>
          </a:p>
        </p:txBody>
      </p:sp>
      <p:pic>
        <p:nvPicPr>
          <p:cNvPr id="36" name="Picture 3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2A3F03B-C756-C343-AE00-0D89DF7A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8474" y="293265"/>
            <a:ext cx="4248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ARCHITECTURE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A4150864-F6E5-E243-9968-86091F9A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21" y="19633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C5C049-B679-6D41-BD01-A92064D1B7EF}"/>
              </a:ext>
            </a:extLst>
          </p:cNvPr>
          <p:cNvSpPr txBox="1"/>
          <p:nvPr/>
        </p:nvSpPr>
        <p:spPr>
          <a:xfrm>
            <a:off x="599325" y="278298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ADFC491-54DA-8E4E-96D3-0EE7002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66" y="3523854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96A4E6-0FD0-8045-BB4F-A4C61DBFEDB7}"/>
              </a:ext>
            </a:extLst>
          </p:cNvPr>
          <p:cNvSpPr txBox="1"/>
          <p:nvPr/>
        </p:nvSpPr>
        <p:spPr>
          <a:xfrm>
            <a:off x="597670" y="434345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61E022C5-8B17-8B4C-ACDF-F05629669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913" y="260945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0EB26A-38AB-E343-929A-174A800781E7}"/>
              </a:ext>
            </a:extLst>
          </p:cNvPr>
          <p:cNvSpPr txBox="1"/>
          <p:nvPr/>
        </p:nvSpPr>
        <p:spPr>
          <a:xfrm>
            <a:off x="2306081" y="338113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6A26F-B480-5C4C-A03C-685DB2BE3383}"/>
              </a:ext>
            </a:extLst>
          </p:cNvPr>
          <p:cNvSpPr txBox="1"/>
          <p:nvPr/>
        </p:nvSpPr>
        <p:spPr>
          <a:xfrm>
            <a:off x="4353354" y="2829154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5EFC0-44E5-ED42-9CD3-418A76201EBC}"/>
              </a:ext>
            </a:extLst>
          </p:cNvPr>
          <p:cNvSpPr txBox="1"/>
          <p:nvPr/>
        </p:nvSpPr>
        <p:spPr>
          <a:xfrm>
            <a:off x="6112134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5E6F33-6618-F749-A94A-41EFDC5D1A23}"/>
              </a:ext>
            </a:extLst>
          </p:cNvPr>
          <p:cNvSpPr txBox="1"/>
          <p:nvPr/>
        </p:nvSpPr>
        <p:spPr>
          <a:xfrm>
            <a:off x="7863016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2083B8-F289-714B-BFFD-58E0C2E3AAB2}"/>
              </a:ext>
            </a:extLst>
          </p:cNvPr>
          <p:cNvSpPr txBox="1"/>
          <p:nvPr/>
        </p:nvSpPr>
        <p:spPr>
          <a:xfrm>
            <a:off x="7657833" y="5440548"/>
            <a:ext cx="1197764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89723-B217-F347-B0C5-A1FA716619E2}"/>
              </a:ext>
            </a:extLst>
          </p:cNvPr>
          <p:cNvCxnSpPr>
            <a:stCxn id="28" idx="3"/>
          </p:cNvCxnSpPr>
          <p:nvPr/>
        </p:nvCxnSpPr>
        <p:spPr>
          <a:xfrm>
            <a:off x="1691221" y="2420591"/>
            <a:ext cx="614860" cy="54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613E-1FAF-6E43-8523-5ED405138280}"/>
              </a:ext>
            </a:extLst>
          </p:cNvPr>
          <p:cNvCxnSpPr>
            <a:stCxn id="37" idx="3"/>
          </p:cNvCxnSpPr>
          <p:nvPr/>
        </p:nvCxnSpPr>
        <p:spPr>
          <a:xfrm flipV="1">
            <a:off x="1689566" y="3381139"/>
            <a:ext cx="613759" cy="5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CC20E-D811-5E4D-A886-EBF1A56E1E16}"/>
              </a:ext>
            </a:extLst>
          </p:cNvPr>
          <p:cNvCxnSpPr>
            <a:cxnSpLocks/>
          </p:cNvCxnSpPr>
          <p:nvPr/>
        </p:nvCxnSpPr>
        <p:spPr>
          <a:xfrm>
            <a:off x="3322313" y="3043208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E1A07F-CEEA-104D-8096-8232AF234823}"/>
              </a:ext>
            </a:extLst>
          </p:cNvPr>
          <p:cNvCxnSpPr/>
          <p:nvPr/>
        </p:nvCxnSpPr>
        <p:spPr>
          <a:xfrm>
            <a:off x="5183723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2620F-781D-8143-A983-D30C01CBA360}"/>
              </a:ext>
            </a:extLst>
          </p:cNvPr>
          <p:cNvCxnSpPr/>
          <p:nvPr/>
        </p:nvCxnSpPr>
        <p:spPr>
          <a:xfrm>
            <a:off x="6934605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98358F-FC9B-FE43-A547-5AB58B49049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256714" y="3475484"/>
            <a:ext cx="1" cy="196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9AAD80-3D75-A249-9C4A-7011D239BBDB}"/>
              </a:ext>
            </a:extLst>
          </p:cNvPr>
          <p:cNvSpPr txBox="1"/>
          <p:nvPr/>
        </p:nvSpPr>
        <p:spPr>
          <a:xfrm>
            <a:off x="4289234" y="2413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</p:txBody>
      </p:sp>
      <p:pic>
        <p:nvPicPr>
          <p:cNvPr id="51" name="Picture 5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203BF0A3-C867-A54D-9C0C-EB835ADEDC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4144675" y="1650006"/>
            <a:ext cx="1127906" cy="7703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6FA3DA-E949-D44B-8CE5-0FCF9ED23076}"/>
              </a:ext>
            </a:extLst>
          </p:cNvPr>
          <p:cNvSpPr txBox="1"/>
          <p:nvPr/>
        </p:nvSpPr>
        <p:spPr>
          <a:xfrm>
            <a:off x="6099310" y="2443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A2A9D-6DD6-F145-A6D4-20685759C557}"/>
              </a:ext>
            </a:extLst>
          </p:cNvPr>
          <p:cNvSpPr txBox="1"/>
          <p:nvPr/>
        </p:nvSpPr>
        <p:spPr>
          <a:xfrm>
            <a:off x="7728363" y="2443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73BF0-AD31-664C-A56C-F6D0F2EFF4E8}"/>
              </a:ext>
            </a:extLst>
          </p:cNvPr>
          <p:cNvSpPr txBox="1"/>
          <p:nvPr/>
        </p:nvSpPr>
        <p:spPr>
          <a:xfrm>
            <a:off x="7353902" y="48172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BD552C-4670-E64E-B656-BA609EF374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19014" r="12099" b="23752"/>
          <a:stretch/>
        </p:blipFill>
        <p:spPr>
          <a:xfrm>
            <a:off x="5872302" y="1897173"/>
            <a:ext cx="1279881" cy="584346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24AC332C-4360-C347-8D3D-3B84D22A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94" y="1833734"/>
            <a:ext cx="609600" cy="6096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25A596-EFBD-D24F-A9C8-F737FD9CB575}"/>
              </a:ext>
            </a:extLst>
          </p:cNvPr>
          <p:cNvSpPr/>
          <p:nvPr/>
        </p:nvSpPr>
        <p:spPr>
          <a:xfrm>
            <a:off x="246877" y="1897173"/>
            <a:ext cx="3386009" cy="2920054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B15D200-92C1-9D4A-8988-D1C5DF34B39E}"/>
              </a:ext>
            </a:extLst>
          </p:cNvPr>
          <p:cNvSpPr/>
          <p:nvPr/>
        </p:nvSpPr>
        <p:spPr>
          <a:xfrm>
            <a:off x="4005491" y="1465842"/>
            <a:ext cx="5298313" cy="3351386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0673B2-F872-4C4D-81A8-E75894E9DEC2}"/>
              </a:ext>
            </a:extLst>
          </p:cNvPr>
          <p:cNvSpPr txBox="1"/>
          <p:nvPr/>
        </p:nvSpPr>
        <p:spPr>
          <a:xfrm>
            <a:off x="266066" y="5552430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errors, the tested application is then deployed to production server</a:t>
            </a:r>
          </a:p>
        </p:txBody>
      </p:sp>
      <p:pic>
        <p:nvPicPr>
          <p:cNvPr id="33" name="Picture 3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A54403B-2243-5F47-B95F-EE2560009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901722" y="248290"/>
            <a:ext cx="5503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/ SLAVE ARCHITECTURE</a:t>
            </a:r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ADCAF3DA-7885-D549-9B0A-EE01AE54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35" y="155102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38EDB7-3044-4343-8942-09A97393FA90}"/>
              </a:ext>
            </a:extLst>
          </p:cNvPr>
          <p:cNvSpPr txBox="1"/>
          <p:nvPr/>
        </p:nvSpPr>
        <p:spPr>
          <a:xfrm>
            <a:off x="415903" y="232270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13850D-2B90-F646-8A50-56816C50A01C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>
            <a:off x="1432135" y="2008222"/>
            <a:ext cx="440333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03495C-9B22-754A-975D-40F90C8CBCFC}"/>
              </a:ext>
            </a:extLst>
          </p:cNvPr>
          <p:cNvSpPr txBox="1"/>
          <p:nvPr/>
        </p:nvSpPr>
        <p:spPr>
          <a:xfrm>
            <a:off x="1350348" y="1985608"/>
            <a:ext cx="448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master pulls the code every time there is a 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083E-ED55-1A48-8832-9B2E139E9DBA}"/>
              </a:ext>
            </a:extLst>
          </p:cNvPr>
          <p:cNvSpPr txBox="1"/>
          <p:nvPr/>
        </p:nvSpPr>
        <p:spPr>
          <a:xfrm>
            <a:off x="5835474" y="1826881"/>
            <a:ext cx="2569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Server(Master)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A90BC-5B51-894F-B151-6EE3384898B5}"/>
              </a:ext>
            </a:extLst>
          </p:cNvPr>
          <p:cNvSpPr txBox="1"/>
          <p:nvPr/>
        </p:nvSpPr>
        <p:spPr>
          <a:xfrm>
            <a:off x="3136760" y="3422902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3EEB3-7439-8C4D-B95F-1196697C343D}"/>
              </a:ext>
            </a:extLst>
          </p:cNvPr>
          <p:cNvSpPr txBox="1"/>
          <p:nvPr/>
        </p:nvSpPr>
        <p:spPr>
          <a:xfrm>
            <a:off x="5450449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754BB1-3587-BD42-BF1D-0AF5C43A5981}"/>
              </a:ext>
            </a:extLst>
          </p:cNvPr>
          <p:cNvSpPr txBox="1"/>
          <p:nvPr/>
        </p:nvSpPr>
        <p:spPr>
          <a:xfrm>
            <a:off x="7764138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0DB0EA-FA17-CE47-82D1-35362A45910D}"/>
              </a:ext>
            </a:extLst>
          </p:cNvPr>
          <p:cNvCxnSpPr>
            <a:endCxn id="37" idx="0"/>
          </p:cNvCxnSpPr>
          <p:nvPr/>
        </p:nvCxnSpPr>
        <p:spPr>
          <a:xfrm flipH="1">
            <a:off x="4107539" y="2196213"/>
            <a:ext cx="2528039" cy="12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4B031-4ECC-8A4F-BF1A-CBB4713F834B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flipH="1">
            <a:off x="6421228" y="2196213"/>
            <a:ext cx="699213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D1E619-96A6-8344-A398-0024138F0379}"/>
              </a:ext>
            </a:extLst>
          </p:cNvPr>
          <p:cNvCxnSpPr>
            <a:endCxn id="43" idx="0"/>
          </p:cNvCxnSpPr>
          <p:nvPr/>
        </p:nvCxnSpPr>
        <p:spPr>
          <a:xfrm>
            <a:off x="7606357" y="2196213"/>
            <a:ext cx="1128560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7B205C9-BB54-B847-A113-131578A0C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6" y="3863350"/>
            <a:ext cx="651442" cy="651442"/>
          </a:xfrm>
          <a:prstGeom prst="rect">
            <a:avLst/>
          </a:prstGeom>
        </p:spPr>
      </p:pic>
      <p:pic>
        <p:nvPicPr>
          <p:cNvPr id="49" name="Picture 48" descr="A picture containing building, drawing, table, window&#10;&#10;Description automatically generated">
            <a:extLst>
              <a:ext uri="{FF2B5EF4-FFF2-40B4-BE49-F238E27FC236}">
                <a16:creationId xmlns:a16="http://schemas.microsoft.com/office/drawing/2014/main" id="{806598AA-353A-3B49-84AB-2C7E02C9E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7" y="3892203"/>
            <a:ext cx="554246" cy="551474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85E5D9-7ACB-2046-9072-4C40E9E7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94" y="3816948"/>
            <a:ext cx="651443" cy="6514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493A98B-0461-6143-8734-0DBEFCAC6A16}"/>
              </a:ext>
            </a:extLst>
          </p:cNvPr>
          <p:cNvSpPr txBox="1"/>
          <p:nvPr/>
        </p:nvSpPr>
        <p:spPr>
          <a:xfrm>
            <a:off x="44943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F176A7-B3A2-F74C-9A87-6901697F9E0D}"/>
              </a:ext>
            </a:extLst>
          </p:cNvPr>
          <p:cNvSpPr txBox="1"/>
          <p:nvPr/>
        </p:nvSpPr>
        <p:spPr>
          <a:xfrm>
            <a:off x="6829032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40654D-F0ED-D340-ACE8-7D9B74D1ACB8}"/>
              </a:ext>
            </a:extLst>
          </p:cNvPr>
          <p:cNvSpPr txBox="1"/>
          <p:nvPr/>
        </p:nvSpPr>
        <p:spPr>
          <a:xfrm>
            <a:off x="82916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0146E9-F66D-904B-ACBA-6F545F121DDC}"/>
              </a:ext>
            </a:extLst>
          </p:cNvPr>
          <p:cNvSpPr txBox="1"/>
          <p:nvPr/>
        </p:nvSpPr>
        <p:spPr>
          <a:xfrm>
            <a:off x="517735" y="4782606"/>
            <a:ext cx="880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master distributes the workload to all the servers.</a:t>
            </a:r>
          </a:p>
          <a:p>
            <a:endParaRPr lang="en-US" dirty="0"/>
          </a:p>
          <a:p>
            <a:r>
              <a:rPr lang="en-US" dirty="0"/>
              <a:t>On request from Jenkins master , the slave carry out builds and produce test results.</a:t>
            </a:r>
          </a:p>
        </p:txBody>
      </p:sp>
      <p:pic>
        <p:nvPicPr>
          <p:cNvPr id="25" name="Picture 2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4BE0471-3A15-6049-9295-285E5A443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11387</TotalTime>
  <Words>584</Words>
  <Application>Microsoft Macintosh PowerPoint</Application>
  <PresentationFormat>Custom</PresentationFormat>
  <Paragraphs>135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StarSymbol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283</cp:revision>
  <dcterms:modified xsi:type="dcterms:W3CDTF">2019-12-10T21:57:57Z</dcterms:modified>
</cp:coreProperties>
</file>