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9"/>
    <p:restoredTop sz="94663"/>
  </p:normalViewPr>
  <p:slideViewPr>
    <p:cSldViewPr snapToGrid="0" snapToObjects="1">
      <p:cViewPr varScale="1">
        <p:scale>
          <a:sx n="106" d="100"/>
          <a:sy n="106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A137F3A-D446-47FF-827B-FFE2FCF27D99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10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10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8802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11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11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627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12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12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99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224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97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342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886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8447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0310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8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8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346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9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9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160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503280" y="6886440"/>
            <a:ext cx="23284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CustomShape 2"/>
          <p:cNvSpPr/>
          <p:nvPr/>
        </p:nvSpPr>
        <p:spPr>
          <a:xfrm>
            <a:off x="3448080" y="6886440"/>
            <a:ext cx="31762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27040" cy="499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87E5062D-8DBF-448C-8C53-405248CF40EE}" type="slidenum">
              <a:rPr lang="en-US">
                <a:solidFill>
                  <a:srgbClr val="FFFFFF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081CF4-0CC1-0D43-B75D-EC73E31D956F}"/>
              </a:ext>
            </a:extLst>
          </p:cNvPr>
          <p:cNvSpPr/>
          <p:nvPr/>
        </p:nvSpPr>
        <p:spPr>
          <a:xfrm>
            <a:off x="3618545" y="4020962"/>
            <a:ext cx="2843531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Version: 1.0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Date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: 11-30-2019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FA8C352D-4328-C742-8CEC-8ECB1536B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B3E7A3-B1C6-0540-B327-7909EDA08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545" y="1366662"/>
            <a:ext cx="2679700" cy="265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31791-E34B-B64E-B9F5-963FB8CFEAA3}"/>
              </a:ext>
            </a:extLst>
          </p:cNvPr>
          <p:cNvSpPr txBox="1"/>
          <p:nvPr/>
        </p:nvSpPr>
        <p:spPr>
          <a:xfrm>
            <a:off x="2600924" y="231209"/>
            <a:ext cx="48787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HANDSON IMPLEMENTATION</a:t>
            </a:r>
          </a:p>
        </p:txBody>
      </p:sp>
      <p:pic>
        <p:nvPicPr>
          <p:cNvPr id="5" name="Picture 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26708C04-1289-8849-B72C-E0C84FD8F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7E85D2-78F3-114F-A2DE-C5A7F553E864}"/>
              </a:ext>
            </a:extLst>
          </p:cNvPr>
          <p:cNvSpPr/>
          <p:nvPr/>
        </p:nvSpPr>
        <p:spPr>
          <a:xfrm>
            <a:off x="141147" y="875384"/>
            <a:ext cx="9798327" cy="659080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A5B8DB-F3B8-764B-8EA7-C429EFA88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42" y="1448965"/>
            <a:ext cx="9634934" cy="39399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C5AE7E-53CC-794E-9C05-3F8B5C48816B}"/>
              </a:ext>
            </a:extLst>
          </p:cNvPr>
          <p:cNvSpPr txBox="1"/>
          <p:nvPr/>
        </p:nvSpPr>
        <p:spPr>
          <a:xfrm>
            <a:off x="183085" y="998394"/>
            <a:ext cx="619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Ansible pushed the modules to the node for the execution.</a:t>
            </a:r>
          </a:p>
        </p:txBody>
      </p:sp>
    </p:spTree>
    <p:extLst>
      <p:ext uri="{BB962C8B-B14F-4D97-AF65-F5344CB8AC3E}">
        <p14:creationId xmlns:p14="http://schemas.microsoft.com/office/powerpoint/2010/main" val="41376095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31791-E34B-B64E-B9F5-963FB8CFEAA3}"/>
              </a:ext>
            </a:extLst>
          </p:cNvPr>
          <p:cNvSpPr txBox="1"/>
          <p:nvPr/>
        </p:nvSpPr>
        <p:spPr>
          <a:xfrm>
            <a:off x="2600924" y="231209"/>
            <a:ext cx="48787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HANDSON IMPLEMENTATION</a:t>
            </a:r>
          </a:p>
        </p:txBody>
      </p:sp>
      <p:pic>
        <p:nvPicPr>
          <p:cNvPr id="5" name="Picture 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26708C04-1289-8849-B72C-E0C84FD8F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7E85D2-78F3-114F-A2DE-C5A7F553E864}"/>
              </a:ext>
            </a:extLst>
          </p:cNvPr>
          <p:cNvSpPr/>
          <p:nvPr/>
        </p:nvSpPr>
        <p:spPr>
          <a:xfrm>
            <a:off x="141147" y="875384"/>
            <a:ext cx="9798327" cy="659080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F57C30-76B6-9841-B28F-1A1FD3C20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73" y="1453152"/>
            <a:ext cx="9663672" cy="36224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81B61-AE14-DA46-8622-C32B0D4C5B38}"/>
              </a:ext>
            </a:extLst>
          </p:cNvPr>
          <p:cNvSpPr txBox="1"/>
          <p:nvPr/>
        </p:nvSpPr>
        <p:spPr>
          <a:xfrm>
            <a:off x="156581" y="998394"/>
            <a:ext cx="1010060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As per the verification we can see that </a:t>
            </a:r>
            <a:r>
              <a:rPr lang="en-US" sz="1700" dirty="0" err="1"/>
              <a:t>nginx</a:t>
            </a:r>
            <a:r>
              <a:rPr lang="en-US" sz="1700" dirty="0"/>
              <a:t> has been installed by ansible and is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11794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31791-E34B-B64E-B9F5-963FB8CFEAA3}"/>
              </a:ext>
            </a:extLst>
          </p:cNvPr>
          <p:cNvSpPr txBox="1"/>
          <p:nvPr/>
        </p:nvSpPr>
        <p:spPr>
          <a:xfrm>
            <a:off x="3873133" y="3302783"/>
            <a:ext cx="16161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  <p:pic>
        <p:nvPicPr>
          <p:cNvPr id="5" name="Picture 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26708C04-1289-8849-B72C-E0C84FD8F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7E85D2-78F3-114F-A2DE-C5A7F553E864}"/>
              </a:ext>
            </a:extLst>
          </p:cNvPr>
          <p:cNvSpPr/>
          <p:nvPr/>
        </p:nvSpPr>
        <p:spPr>
          <a:xfrm>
            <a:off x="141147" y="875384"/>
            <a:ext cx="9798327" cy="659080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53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31791-E34B-B64E-B9F5-963FB8CFEAA3}"/>
              </a:ext>
            </a:extLst>
          </p:cNvPr>
          <p:cNvSpPr txBox="1"/>
          <p:nvPr/>
        </p:nvSpPr>
        <p:spPr>
          <a:xfrm>
            <a:off x="2995361" y="174031"/>
            <a:ext cx="40899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TO BE COVERED</a:t>
            </a:r>
          </a:p>
        </p:txBody>
      </p:sp>
      <p:pic>
        <p:nvPicPr>
          <p:cNvPr id="9" name="Picture 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345CF527-5C13-F341-AA8A-C5BE30A1F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D7AF99A-03B9-664C-AA3E-FF1410EF0A0C}"/>
              </a:ext>
            </a:extLst>
          </p:cNvPr>
          <p:cNvSpPr/>
          <p:nvPr/>
        </p:nvSpPr>
        <p:spPr>
          <a:xfrm>
            <a:off x="141319" y="831273"/>
            <a:ext cx="9798327" cy="659080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A6C2A-FDA6-1C4D-BBD8-84669E6676F2}"/>
              </a:ext>
            </a:extLst>
          </p:cNvPr>
          <p:cNvSpPr txBox="1"/>
          <p:nvPr/>
        </p:nvSpPr>
        <p:spPr>
          <a:xfrm>
            <a:off x="249382" y="950026"/>
            <a:ext cx="76477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is Ansible?</a:t>
            </a:r>
          </a:p>
          <a:p>
            <a:endParaRPr lang="en-US" dirty="0"/>
          </a:p>
          <a:p>
            <a:r>
              <a:rPr lang="en-US" dirty="0"/>
              <a:t>2.  Configuration management.</a:t>
            </a:r>
          </a:p>
          <a:p>
            <a:endParaRPr lang="en-US" dirty="0"/>
          </a:p>
          <a:p>
            <a:r>
              <a:rPr lang="en-US" dirty="0"/>
              <a:t>3.  Push Based vs Pull Based Architecture.</a:t>
            </a:r>
          </a:p>
          <a:p>
            <a:endParaRPr lang="en-US" dirty="0"/>
          </a:p>
          <a:p>
            <a:r>
              <a:rPr lang="en-US" dirty="0"/>
              <a:t>4.  How to install Ansible.</a:t>
            </a:r>
          </a:p>
          <a:p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/>
              <a:t>Host Inventory.</a:t>
            </a:r>
          </a:p>
          <a:p>
            <a:pPr marL="342900" indent="-342900">
              <a:buAutoNum type="arabicPeriod" startAt="5"/>
            </a:pPr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/>
              <a:t>Ansible Modules.</a:t>
            </a:r>
          </a:p>
          <a:p>
            <a:pPr marL="342900" indent="-342900">
              <a:buAutoNum type="arabicPeriod" startAt="5"/>
            </a:pPr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/>
              <a:t>Ansible Playbooks</a:t>
            </a:r>
          </a:p>
          <a:p>
            <a:pPr marL="342900" indent="-342900">
              <a:buAutoNum type="arabicPeriod" startAt="5"/>
            </a:pPr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/>
              <a:t>Hands-on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3634115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31791-E34B-B64E-B9F5-963FB8CFEAA3}"/>
              </a:ext>
            </a:extLst>
          </p:cNvPr>
          <p:cNvSpPr txBox="1"/>
          <p:nvPr/>
        </p:nvSpPr>
        <p:spPr>
          <a:xfrm>
            <a:off x="3667179" y="239863"/>
            <a:ext cx="2746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26708C04-1289-8849-B72C-E0C84FD8F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9403A5-1CCF-E74D-A4D5-0526C8DBC6DC}"/>
              </a:ext>
            </a:extLst>
          </p:cNvPr>
          <p:cNvSpPr/>
          <p:nvPr/>
        </p:nvSpPr>
        <p:spPr>
          <a:xfrm>
            <a:off x="141319" y="831273"/>
            <a:ext cx="9798327" cy="659080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44E2C-94CF-F74E-B80B-A1057FA1831A}"/>
              </a:ext>
            </a:extLst>
          </p:cNvPr>
          <p:cNvSpPr txBox="1"/>
          <p:nvPr/>
        </p:nvSpPr>
        <p:spPr>
          <a:xfrm>
            <a:off x="249382" y="950026"/>
            <a:ext cx="9583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/>
              <a:t>Ansible - It is an opensource IT engine which automates application deployment, intra service orchestration, cloud provisioning and many other IT tools.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/>
              <a:t>Playbooks – Lists the automation jobs written in YAML(Yet Another Markup Language).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/>
              <a:t>Ansible connects to the host vis </a:t>
            </a:r>
            <a:r>
              <a:rPr lang="en-US" dirty="0" err="1"/>
              <a:t>ssh</a:t>
            </a:r>
            <a:r>
              <a:rPr lang="en-US" dirty="0"/>
              <a:t> connection and sends programs called modules. Ansible runs the modules on the nodes and removes them when finished.</a:t>
            </a:r>
          </a:p>
        </p:txBody>
      </p:sp>
    </p:spTree>
    <p:extLst>
      <p:ext uri="{BB962C8B-B14F-4D97-AF65-F5344CB8AC3E}">
        <p14:creationId xmlns:p14="http://schemas.microsoft.com/office/powerpoint/2010/main" val="33317036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31791-E34B-B64E-B9F5-963FB8CFEAA3}"/>
              </a:ext>
            </a:extLst>
          </p:cNvPr>
          <p:cNvSpPr txBox="1"/>
          <p:nvPr/>
        </p:nvSpPr>
        <p:spPr>
          <a:xfrm>
            <a:off x="2305353" y="257798"/>
            <a:ext cx="54539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</a:t>
            </a:r>
          </a:p>
        </p:txBody>
      </p:sp>
      <p:pic>
        <p:nvPicPr>
          <p:cNvPr id="5" name="Picture 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26708C04-1289-8849-B72C-E0C84FD8F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9403A5-1CCF-E74D-A4D5-0526C8DBC6DC}"/>
              </a:ext>
            </a:extLst>
          </p:cNvPr>
          <p:cNvSpPr/>
          <p:nvPr/>
        </p:nvSpPr>
        <p:spPr>
          <a:xfrm>
            <a:off x="141319" y="831273"/>
            <a:ext cx="9798327" cy="659080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44E2C-94CF-F74E-B80B-A1057FA1831A}"/>
              </a:ext>
            </a:extLst>
          </p:cNvPr>
          <p:cNvSpPr txBox="1"/>
          <p:nvPr/>
        </p:nvSpPr>
        <p:spPr>
          <a:xfrm>
            <a:off x="249382" y="950026"/>
            <a:ext cx="95839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/>
              <a:t>Establishes and maintains consistency of a product performance.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/>
              <a:t>Maintains physical attributes with its requirements and design.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/>
              <a:t>Preserves operational information throughout its life.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43FE89-E775-A44C-9656-C57480694F90}"/>
              </a:ext>
            </a:extLst>
          </p:cNvPr>
          <p:cNvSpPr/>
          <p:nvPr/>
        </p:nvSpPr>
        <p:spPr>
          <a:xfrm>
            <a:off x="1146106" y="4704366"/>
            <a:ext cx="1814733" cy="94253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Ansible Management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92896-A5BC-2141-951A-CF3D952C2F99}"/>
              </a:ext>
            </a:extLst>
          </p:cNvPr>
          <p:cNvSpPr/>
          <p:nvPr/>
        </p:nvSpPr>
        <p:spPr>
          <a:xfrm>
            <a:off x="289512" y="6020977"/>
            <a:ext cx="1412679" cy="55426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Playbooks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8C76A-94DE-014B-9922-753C5AF6D69C}"/>
              </a:ext>
            </a:extLst>
          </p:cNvPr>
          <p:cNvSpPr/>
          <p:nvPr/>
        </p:nvSpPr>
        <p:spPr>
          <a:xfrm>
            <a:off x="2367044" y="6020977"/>
            <a:ext cx="1412679" cy="55426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Inventory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6CC2CB-D3D9-0B46-8ED9-34802E0768E6}"/>
              </a:ext>
            </a:extLst>
          </p:cNvPr>
          <p:cNvCxnSpPr/>
          <p:nvPr/>
        </p:nvCxnSpPr>
        <p:spPr>
          <a:xfrm flipV="1">
            <a:off x="1322363" y="5627081"/>
            <a:ext cx="0" cy="39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BEEB51-1215-B14F-80BC-AFC533FAC2A1}"/>
              </a:ext>
            </a:extLst>
          </p:cNvPr>
          <p:cNvCxnSpPr/>
          <p:nvPr/>
        </p:nvCxnSpPr>
        <p:spPr>
          <a:xfrm flipV="1">
            <a:off x="2712720" y="5627081"/>
            <a:ext cx="0" cy="39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63F84-D8BA-B840-943F-E91895FEA80A}"/>
              </a:ext>
            </a:extLst>
          </p:cNvPr>
          <p:cNvCxnSpPr/>
          <p:nvPr/>
        </p:nvCxnSpPr>
        <p:spPr>
          <a:xfrm>
            <a:off x="1132038" y="4304714"/>
            <a:ext cx="181473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C3D06A-C3D1-7F46-9FD3-321FFD068000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2053472" y="3779837"/>
            <a:ext cx="1" cy="92452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9CFCCD-EBB5-1D4D-9897-182C2ADFE259}"/>
              </a:ext>
            </a:extLst>
          </p:cNvPr>
          <p:cNvCxnSpPr/>
          <p:nvPr/>
        </p:nvCxnSpPr>
        <p:spPr>
          <a:xfrm flipV="1">
            <a:off x="1120163" y="3779837"/>
            <a:ext cx="0" cy="5248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F9C33A-DEC4-A04F-AA0C-8B7CDE8430EC}"/>
              </a:ext>
            </a:extLst>
          </p:cNvPr>
          <p:cNvCxnSpPr/>
          <p:nvPr/>
        </p:nvCxnSpPr>
        <p:spPr>
          <a:xfrm flipV="1">
            <a:off x="2946771" y="3779836"/>
            <a:ext cx="0" cy="52487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679C3AD-B0A0-8F47-8975-8CCA0A5F678F}"/>
              </a:ext>
            </a:extLst>
          </p:cNvPr>
          <p:cNvSpPr/>
          <p:nvPr/>
        </p:nvSpPr>
        <p:spPr>
          <a:xfrm>
            <a:off x="665893" y="3254963"/>
            <a:ext cx="908540" cy="52487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556B2A-8266-7644-98DA-2B04A9C72B11}"/>
              </a:ext>
            </a:extLst>
          </p:cNvPr>
          <p:cNvSpPr/>
          <p:nvPr/>
        </p:nvSpPr>
        <p:spPr>
          <a:xfrm>
            <a:off x="1637127" y="3256342"/>
            <a:ext cx="908540" cy="52487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01641B-028F-A943-926A-5EAA5AAD2277}"/>
              </a:ext>
            </a:extLst>
          </p:cNvPr>
          <p:cNvSpPr/>
          <p:nvPr/>
        </p:nvSpPr>
        <p:spPr>
          <a:xfrm>
            <a:off x="2608360" y="3254962"/>
            <a:ext cx="908540" cy="52487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HostN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F0838F-0F74-0E44-822B-83423E3CBB92}"/>
              </a:ext>
            </a:extLst>
          </p:cNvPr>
          <p:cNvSpPr txBox="1"/>
          <p:nvPr/>
        </p:nvSpPr>
        <p:spPr>
          <a:xfrm>
            <a:off x="665893" y="383018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486E1F-58B8-C84B-B757-977F22EC0D80}"/>
              </a:ext>
            </a:extLst>
          </p:cNvPr>
          <p:cNvSpPr txBox="1"/>
          <p:nvPr/>
        </p:nvSpPr>
        <p:spPr>
          <a:xfrm>
            <a:off x="1574433" y="383018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80CEA-1B4D-A449-8478-53BD1AC67BA5}"/>
              </a:ext>
            </a:extLst>
          </p:cNvPr>
          <p:cNvSpPr txBox="1"/>
          <p:nvPr/>
        </p:nvSpPr>
        <p:spPr>
          <a:xfrm>
            <a:off x="2443042" y="382868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ssh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E5B32C-02C7-1644-90B2-6DBF0E4548EA}"/>
              </a:ext>
            </a:extLst>
          </p:cNvPr>
          <p:cNvSpPr txBox="1"/>
          <p:nvPr/>
        </p:nvSpPr>
        <p:spPr>
          <a:xfrm>
            <a:off x="4185055" y="299679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Features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E42F50-61AA-F249-86F7-DB690C6DB4E7}"/>
              </a:ext>
            </a:extLst>
          </p:cNvPr>
          <p:cNvSpPr/>
          <p:nvPr/>
        </p:nvSpPr>
        <p:spPr>
          <a:xfrm>
            <a:off x="4278244" y="3503805"/>
            <a:ext cx="3507793" cy="180019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9264F1-C78F-914C-96BD-B0760E0DA134}"/>
              </a:ext>
            </a:extLst>
          </p:cNvPr>
          <p:cNvCxnSpPr>
            <a:cxnSpLocks/>
            <a:stCxn id="35" idx="0"/>
            <a:endCxn id="35" idx="2"/>
          </p:cNvCxnSpPr>
          <p:nvPr/>
        </p:nvCxnSpPr>
        <p:spPr>
          <a:xfrm>
            <a:off x="6032141" y="3503805"/>
            <a:ext cx="0" cy="1800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72E08C-CFA1-0649-A6C6-5C739EC95209}"/>
              </a:ext>
            </a:extLst>
          </p:cNvPr>
          <p:cNvCxnSpPr>
            <a:stCxn id="35" idx="1"/>
            <a:endCxn id="35" idx="3"/>
          </p:cNvCxnSpPr>
          <p:nvPr/>
        </p:nvCxnSpPr>
        <p:spPr>
          <a:xfrm>
            <a:off x="4278244" y="4403900"/>
            <a:ext cx="35077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27B9A6-D0E0-9147-8F6B-03D7365C580E}"/>
              </a:ext>
            </a:extLst>
          </p:cNvPr>
          <p:cNvSpPr txBox="1"/>
          <p:nvPr/>
        </p:nvSpPr>
        <p:spPr>
          <a:xfrm>
            <a:off x="4309960" y="3649729"/>
            <a:ext cx="164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Deployment Agent Less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3A71AF-6101-4A46-B3CD-74622B99AED2}"/>
              </a:ext>
            </a:extLst>
          </p:cNvPr>
          <p:cNvSpPr txBox="1"/>
          <p:nvPr/>
        </p:nvSpPr>
        <p:spPr>
          <a:xfrm>
            <a:off x="5959257" y="3742062"/>
            <a:ext cx="164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ssh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B34149-AE43-D243-89DB-9EDDD8DEA85F}"/>
              </a:ext>
            </a:extLst>
          </p:cNvPr>
          <p:cNvSpPr txBox="1"/>
          <p:nvPr/>
        </p:nvSpPr>
        <p:spPr>
          <a:xfrm>
            <a:off x="4309960" y="4642157"/>
            <a:ext cx="164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EF23EE-AD39-0C48-BDE7-3EBF4550A53B}"/>
              </a:ext>
            </a:extLst>
          </p:cNvPr>
          <p:cNvSpPr txBox="1"/>
          <p:nvPr/>
        </p:nvSpPr>
        <p:spPr>
          <a:xfrm>
            <a:off x="5951140" y="4642157"/>
            <a:ext cx="164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26A81D-C105-3143-9042-06451630012A}"/>
              </a:ext>
            </a:extLst>
          </p:cNvPr>
          <p:cNvSpPr txBox="1"/>
          <p:nvPr/>
        </p:nvSpPr>
        <p:spPr>
          <a:xfrm>
            <a:off x="4163317" y="5406974"/>
            <a:ext cx="5710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dirty="0"/>
              <a:t>No agents have to be deployed on the nodes unlike puppet or </a:t>
            </a:r>
            <a:r>
              <a:rPr lang="en-US" dirty="0" err="1"/>
              <a:t>cheff</a:t>
            </a:r>
            <a:r>
              <a:rPr lang="en-US" dirty="0"/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Establishes connection to nodes using SSH.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Written in python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Push based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3477728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31791-E34B-B64E-B9F5-963FB8CFEAA3}"/>
              </a:ext>
            </a:extLst>
          </p:cNvPr>
          <p:cNvSpPr txBox="1"/>
          <p:nvPr/>
        </p:nvSpPr>
        <p:spPr>
          <a:xfrm>
            <a:off x="2064289" y="278913"/>
            <a:ext cx="72874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BASED vs PULL BASED ARCHITECTURE</a:t>
            </a:r>
          </a:p>
        </p:txBody>
      </p:sp>
      <p:pic>
        <p:nvPicPr>
          <p:cNvPr id="5" name="Picture 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26708C04-1289-8849-B72C-E0C84FD8F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CE33B2-D198-1D48-BD13-E281206CEB48}"/>
              </a:ext>
            </a:extLst>
          </p:cNvPr>
          <p:cNvSpPr/>
          <p:nvPr/>
        </p:nvSpPr>
        <p:spPr>
          <a:xfrm>
            <a:off x="162834" y="831274"/>
            <a:ext cx="9798327" cy="659080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54BEA-5D36-1A44-93B6-AEB06D7EB68C}"/>
              </a:ext>
            </a:extLst>
          </p:cNvPr>
          <p:cNvSpPr/>
          <p:nvPr/>
        </p:nvSpPr>
        <p:spPr>
          <a:xfrm>
            <a:off x="345658" y="1094021"/>
            <a:ext cx="908540" cy="52487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76E023-514E-FC44-9E6C-E12453181303}"/>
              </a:ext>
            </a:extLst>
          </p:cNvPr>
          <p:cNvSpPr/>
          <p:nvPr/>
        </p:nvSpPr>
        <p:spPr>
          <a:xfrm>
            <a:off x="345658" y="4173018"/>
            <a:ext cx="908540" cy="524873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F043A1-37EF-054C-AA8B-6F3A313753E4}"/>
              </a:ext>
            </a:extLst>
          </p:cNvPr>
          <p:cNvSpPr txBox="1"/>
          <p:nvPr/>
        </p:nvSpPr>
        <p:spPr>
          <a:xfrm>
            <a:off x="1277948" y="1029473"/>
            <a:ext cx="845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Configuration changes from management node is pushed to the client node. No agents have to be deployed to the client side. </a:t>
            </a:r>
            <a:r>
              <a:rPr lang="en-US" dirty="0">
                <a:highlight>
                  <a:srgbClr val="FFFF00"/>
                </a:highlight>
              </a:rPr>
              <a:t>Ex – Ansible, </a:t>
            </a:r>
            <a:r>
              <a:rPr lang="en-US" dirty="0" err="1">
                <a:highlight>
                  <a:srgbClr val="FFFF00"/>
                </a:highlight>
              </a:rPr>
              <a:t>CFEngine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98CAE-C613-AC47-80D8-56861432F2F6}"/>
              </a:ext>
            </a:extLst>
          </p:cNvPr>
          <p:cNvSpPr txBox="1"/>
          <p:nvPr/>
        </p:nvSpPr>
        <p:spPr>
          <a:xfrm>
            <a:off x="1277948" y="4112288"/>
            <a:ext cx="8457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Agents </a:t>
            </a:r>
            <a:r>
              <a:rPr lang="en-US" dirty="0"/>
              <a:t>from client side pull changes from the management node. </a:t>
            </a:r>
            <a:r>
              <a:rPr lang="en-US" dirty="0">
                <a:highlight>
                  <a:srgbClr val="FFFF00"/>
                </a:highlight>
              </a:rPr>
              <a:t>Ex – </a:t>
            </a:r>
            <a:r>
              <a:rPr lang="en-US" dirty="0" err="1">
                <a:highlight>
                  <a:srgbClr val="FFFF00"/>
                </a:highlight>
              </a:rPr>
              <a:t>Cheff</a:t>
            </a:r>
            <a:r>
              <a:rPr lang="en-US" dirty="0">
                <a:highlight>
                  <a:srgbClr val="FFFF00"/>
                </a:highlight>
              </a:rPr>
              <a:t> Puppet.</a:t>
            </a: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FCB8D9B3-3AB0-A94C-B12A-0865CD631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9889" y="2353357"/>
            <a:ext cx="914400" cy="914400"/>
          </a:xfrm>
          <a:prstGeom prst="rect">
            <a:avLst/>
          </a:prstGeom>
        </p:spPr>
      </p:pic>
      <p:pic>
        <p:nvPicPr>
          <p:cNvPr id="15" name="Graphic 14" descr="Server">
            <a:extLst>
              <a:ext uri="{FF2B5EF4-FFF2-40B4-BE49-F238E27FC236}">
                <a16:creationId xmlns:a16="http://schemas.microsoft.com/office/drawing/2014/main" id="{86EA5601-B076-1841-9B88-0A23825578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40967" y="2353357"/>
            <a:ext cx="914400" cy="914400"/>
          </a:xfrm>
          <a:prstGeom prst="rect">
            <a:avLst/>
          </a:prstGeom>
        </p:spPr>
      </p:pic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3D3F0F6B-10E5-7941-BD6B-7173EBE70F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75906" y="1618894"/>
            <a:ext cx="646331" cy="646331"/>
          </a:xfrm>
          <a:prstGeom prst="rect">
            <a:avLst/>
          </a:prstGeom>
        </p:spPr>
      </p:pic>
      <p:pic>
        <p:nvPicPr>
          <p:cNvPr id="18" name="Graphic 17" descr="Computer">
            <a:extLst>
              <a:ext uri="{FF2B5EF4-FFF2-40B4-BE49-F238E27FC236}">
                <a16:creationId xmlns:a16="http://schemas.microsoft.com/office/drawing/2014/main" id="{CAFDAA2D-3D36-AD4C-A03C-1EDDED60F1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1175" y="2075711"/>
            <a:ext cx="646331" cy="646331"/>
          </a:xfrm>
          <a:prstGeom prst="rect">
            <a:avLst/>
          </a:prstGeom>
        </p:spPr>
      </p:pic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8D70782D-D752-3A4D-BD6F-1554B48D85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1174" y="2689448"/>
            <a:ext cx="646331" cy="646331"/>
          </a:xfrm>
          <a:prstGeom prst="rect">
            <a:avLst/>
          </a:prstGeom>
        </p:spPr>
      </p:pic>
      <p:pic>
        <p:nvPicPr>
          <p:cNvPr id="20" name="Graphic 19" descr="Computer">
            <a:extLst>
              <a:ext uri="{FF2B5EF4-FFF2-40B4-BE49-F238E27FC236}">
                <a16:creationId xmlns:a16="http://schemas.microsoft.com/office/drawing/2014/main" id="{C6E4BE0A-E53C-1547-93AB-7D50201B4E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75012" y="3199701"/>
            <a:ext cx="646331" cy="6463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415FFA-AF18-5546-A058-9483E41AB88A}"/>
              </a:ext>
            </a:extLst>
          </p:cNvPr>
          <p:cNvSpPr txBox="1"/>
          <p:nvPr/>
        </p:nvSpPr>
        <p:spPr>
          <a:xfrm>
            <a:off x="761580" y="2558348"/>
            <a:ext cx="650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Version Control System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79D862-1DEF-104A-B865-FDCC28F5400C}"/>
              </a:ext>
            </a:extLst>
          </p:cNvPr>
          <p:cNvCxnSpPr/>
          <p:nvPr/>
        </p:nvCxnSpPr>
        <p:spPr>
          <a:xfrm flipH="1">
            <a:off x="2064289" y="2558348"/>
            <a:ext cx="1576678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A92DC2-9D1D-3143-A605-19119D8DB9D9}"/>
              </a:ext>
            </a:extLst>
          </p:cNvPr>
          <p:cNvCxnSpPr/>
          <p:nvPr/>
        </p:nvCxnSpPr>
        <p:spPr>
          <a:xfrm>
            <a:off x="2075047" y="3012613"/>
            <a:ext cx="157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92D6AB-6C8E-C34C-8456-8CB5060DE31B}"/>
              </a:ext>
            </a:extLst>
          </p:cNvPr>
          <p:cNvCxnSpPr>
            <a:cxnSpLocks/>
          </p:cNvCxnSpPr>
          <p:nvPr/>
        </p:nvCxnSpPr>
        <p:spPr>
          <a:xfrm flipV="1">
            <a:off x="4555367" y="2398876"/>
            <a:ext cx="1965976" cy="30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4C101B-9501-1541-AFF6-89A7F95738FC}"/>
              </a:ext>
            </a:extLst>
          </p:cNvPr>
          <p:cNvCxnSpPr>
            <a:cxnSpLocks/>
          </p:cNvCxnSpPr>
          <p:nvPr/>
        </p:nvCxnSpPr>
        <p:spPr>
          <a:xfrm>
            <a:off x="4542271" y="2822239"/>
            <a:ext cx="1979072" cy="14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98DA03-3AA2-7B42-98F1-47E4427BE764}"/>
              </a:ext>
            </a:extLst>
          </p:cNvPr>
          <p:cNvCxnSpPr>
            <a:cxnSpLocks/>
          </p:cNvCxnSpPr>
          <p:nvPr/>
        </p:nvCxnSpPr>
        <p:spPr>
          <a:xfrm flipV="1">
            <a:off x="4548819" y="2030668"/>
            <a:ext cx="1326193" cy="48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7DC64D-0ECF-E449-AD5B-7C5418C46FBD}"/>
              </a:ext>
            </a:extLst>
          </p:cNvPr>
          <p:cNvCxnSpPr>
            <a:cxnSpLocks/>
          </p:cNvCxnSpPr>
          <p:nvPr/>
        </p:nvCxnSpPr>
        <p:spPr>
          <a:xfrm>
            <a:off x="4542270" y="2971338"/>
            <a:ext cx="1315977" cy="5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6E22348-F892-374F-AA45-E96EF93B93F9}"/>
              </a:ext>
            </a:extLst>
          </p:cNvPr>
          <p:cNvSpPr txBox="1"/>
          <p:nvPr/>
        </p:nvSpPr>
        <p:spPr>
          <a:xfrm>
            <a:off x="2326351" y="2335060"/>
            <a:ext cx="1129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Poll for changes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75906B-BE93-B14D-9368-AE5AD0637F0F}"/>
              </a:ext>
            </a:extLst>
          </p:cNvPr>
          <p:cNvSpPr txBox="1"/>
          <p:nvPr/>
        </p:nvSpPr>
        <p:spPr>
          <a:xfrm>
            <a:off x="2250541" y="3017075"/>
            <a:ext cx="1295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Send specification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479704-C47B-5348-A761-9B58A8D60D61}"/>
              </a:ext>
            </a:extLst>
          </p:cNvPr>
          <p:cNvSpPr txBox="1"/>
          <p:nvPr/>
        </p:nvSpPr>
        <p:spPr>
          <a:xfrm>
            <a:off x="5230991" y="1942059"/>
            <a:ext cx="403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ssh</a:t>
            </a:r>
            <a:endParaRPr 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5722D3-996A-0E4A-943C-F998C73A1CD3}"/>
              </a:ext>
            </a:extLst>
          </p:cNvPr>
          <p:cNvSpPr txBox="1"/>
          <p:nvPr/>
        </p:nvSpPr>
        <p:spPr>
          <a:xfrm>
            <a:off x="5633094" y="2247108"/>
            <a:ext cx="403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ssh</a:t>
            </a:r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CF185D-37AC-694C-AA32-AC93D6433C74}"/>
              </a:ext>
            </a:extLst>
          </p:cNvPr>
          <p:cNvSpPr txBox="1"/>
          <p:nvPr/>
        </p:nvSpPr>
        <p:spPr>
          <a:xfrm>
            <a:off x="5673345" y="2690760"/>
            <a:ext cx="403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ssh</a:t>
            </a:r>
            <a:endParaRPr 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0A610A-37C9-8649-B23B-36A5D706E2D5}"/>
              </a:ext>
            </a:extLst>
          </p:cNvPr>
          <p:cNvSpPr txBox="1"/>
          <p:nvPr/>
        </p:nvSpPr>
        <p:spPr>
          <a:xfrm>
            <a:off x="5212101" y="3047834"/>
            <a:ext cx="403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ssh</a:t>
            </a:r>
            <a:endParaRPr lang="en-US" sz="1000" dirty="0"/>
          </a:p>
        </p:txBody>
      </p:sp>
      <p:pic>
        <p:nvPicPr>
          <p:cNvPr id="40" name="Graphic 39" descr="Database">
            <a:extLst>
              <a:ext uri="{FF2B5EF4-FFF2-40B4-BE49-F238E27FC236}">
                <a16:creationId xmlns:a16="http://schemas.microsoft.com/office/drawing/2014/main" id="{B15C683B-A394-E343-B458-149779465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3955" y="5378050"/>
            <a:ext cx="914400" cy="914400"/>
          </a:xfrm>
          <a:prstGeom prst="rect">
            <a:avLst/>
          </a:prstGeom>
        </p:spPr>
      </p:pic>
      <p:pic>
        <p:nvPicPr>
          <p:cNvPr id="41" name="Graphic 40" descr="Server">
            <a:extLst>
              <a:ext uri="{FF2B5EF4-FFF2-40B4-BE49-F238E27FC236}">
                <a16:creationId xmlns:a16="http://schemas.microsoft.com/office/drawing/2014/main" id="{0F5F152B-7F33-144C-9729-DFE90E305A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75033" y="5378050"/>
            <a:ext cx="914400" cy="914400"/>
          </a:xfrm>
          <a:prstGeom prst="rect">
            <a:avLst/>
          </a:prstGeom>
        </p:spPr>
      </p:pic>
      <p:pic>
        <p:nvPicPr>
          <p:cNvPr id="43" name="Graphic 42" descr="Computer">
            <a:extLst>
              <a:ext uri="{FF2B5EF4-FFF2-40B4-BE49-F238E27FC236}">
                <a16:creationId xmlns:a16="http://schemas.microsoft.com/office/drawing/2014/main" id="{B95C9032-6C7E-7548-B581-DC486B95A5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5241" y="4820704"/>
            <a:ext cx="646331" cy="646331"/>
          </a:xfrm>
          <a:prstGeom prst="rect">
            <a:avLst/>
          </a:prstGeom>
        </p:spPr>
      </p:pic>
      <p:pic>
        <p:nvPicPr>
          <p:cNvPr id="44" name="Graphic 43" descr="Computer">
            <a:extLst>
              <a:ext uri="{FF2B5EF4-FFF2-40B4-BE49-F238E27FC236}">
                <a16:creationId xmlns:a16="http://schemas.microsoft.com/office/drawing/2014/main" id="{F9D4B743-B7B8-B04D-ACDA-91F0EA8660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5240" y="6295056"/>
            <a:ext cx="646331" cy="64633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EA8A215-E053-CE40-AE5B-4B01788B89C9}"/>
              </a:ext>
            </a:extLst>
          </p:cNvPr>
          <p:cNvSpPr txBox="1"/>
          <p:nvPr/>
        </p:nvSpPr>
        <p:spPr>
          <a:xfrm>
            <a:off x="795646" y="5583041"/>
            <a:ext cx="650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Version Control System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7B7041-22A0-2D4C-8913-F2A8362968C6}"/>
              </a:ext>
            </a:extLst>
          </p:cNvPr>
          <p:cNvCxnSpPr/>
          <p:nvPr/>
        </p:nvCxnSpPr>
        <p:spPr>
          <a:xfrm flipH="1">
            <a:off x="2098355" y="5583041"/>
            <a:ext cx="1576678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7627EC-8F36-6342-BA71-344428D30F31}"/>
              </a:ext>
            </a:extLst>
          </p:cNvPr>
          <p:cNvCxnSpPr/>
          <p:nvPr/>
        </p:nvCxnSpPr>
        <p:spPr>
          <a:xfrm>
            <a:off x="2109113" y="6037306"/>
            <a:ext cx="157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B3DCCF-81D2-3049-BD34-FC767B6E2AA4}"/>
              </a:ext>
            </a:extLst>
          </p:cNvPr>
          <p:cNvCxnSpPr>
            <a:cxnSpLocks/>
          </p:cNvCxnSpPr>
          <p:nvPr/>
        </p:nvCxnSpPr>
        <p:spPr>
          <a:xfrm flipV="1">
            <a:off x="4589433" y="5268150"/>
            <a:ext cx="1943940" cy="46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FBFD7A2-8C84-9443-99F6-75E3ADE2F570}"/>
              </a:ext>
            </a:extLst>
          </p:cNvPr>
          <p:cNvCxnSpPr>
            <a:cxnSpLocks/>
          </p:cNvCxnSpPr>
          <p:nvPr/>
        </p:nvCxnSpPr>
        <p:spPr>
          <a:xfrm>
            <a:off x="4576337" y="6128183"/>
            <a:ext cx="1979072" cy="55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F66C425-F737-A24D-BF8A-18A4FF2C1B38}"/>
              </a:ext>
            </a:extLst>
          </p:cNvPr>
          <p:cNvSpPr txBox="1"/>
          <p:nvPr/>
        </p:nvSpPr>
        <p:spPr>
          <a:xfrm>
            <a:off x="2360417" y="5359753"/>
            <a:ext cx="1129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Poll for changes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6F533A-9B68-3C45-92FD-B057ABDBDAAE}"/>
              </a:ext>
            </a:extLst>
          </p:cNvPr>
          <p:cNvSpPr txBox="1"/>
          <p:nvPr/>
        </p:nvSpPr>
        <p:spPr>
          <a:xfrm>
            <a:off x="2503421" y="6025754"/>
            <a:ext cx="727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checkout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6303477-43F9-5F43-AE2D-C46EC19C2D5B}"/>
              </a:ext>
            </a:extLst>
          </p:cNvPr>
          <p:cNvSpPr/>
          <p:nvPr/>
        </p:nvSpPr>
        <p:spPr>
          <a:xfrm>
            <a:off x="3342726" y="2278402"/>
            <a:ext cx="239066" cy="26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89765CC-1A83-5A48-953B-709B5DC595DF}"/>
              </a:ext>
            </a:extLst>
          </p:cNvPr>
          <p:cNvSpPr/>
          <p:nvPr/>
        </p:nvSpPr>
        <p:spPr>
          <a:xfrm>
            <a:off x="2086664" y="3044207"/>
            <a:ext cx="239066" cy="26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FD8096A-763F-5946-9193-E79FC9C4A03E}"/>
              </a:ext>
            </a:extLst>
          </p:cNvPr>
          <p:cNvSpPr/>
          <p:nvPr/>
        </p:nvSpPr>
        <p:spPr>
          <a:xfrm>
            <a:off x="3376791" y="5292331"/>
            <a:ext cx="239066" cy="26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77CFC98-8522-4744-B780-98B44C4F162A}"/>
              </a:ext>
            </a:extLst>
          </p:cNvPr>
          <p:cNvSpPr/>
          <p:nvPr/>
        </p:nvSpPr>
        <p:spPr>
          <a:xfrm>
            <a:off x="2120729" y="6058136"/>
            <a:ext cx="239066" cy="26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4771F6A-F4BC-5C43-AB96-7A5A5B9CA414}"/>
              </a:ext>
            </a:extLst>
          </p:cNvPr>
          <p:cNvCxnSpPr>
            <a:cxnSpLocks/>
          </p:cNvCxnSpPr>
          <p:nvPr/>
        </p:nvCxnSpPr>
        <p:spPr>
          <a:xfrm flipH="1">
            <a:off x="4589433" y="5081343"/>
            <a:ext cx="1931910" cy="47084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FA16DB-AF71-C94B-9BBC-F70ACDC3280A}"/>
              </a:ext>
            </a:extLst>
          </p:cNvPr>
          <p:cNvCxnSpPr>
            <a:cxnSpLocks/>
          </p:cNvCxnSpPr>
          <p:nvPr/>
        </p:nvCxnSpPr>
        <p:spPr>
          <a:xfrm flipH="1" flipV="1">
            <a:off x="4548819" y="5948979"/>
            <a:ext cx="1984554" cy="53027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8256378-56D1-AF4E-9932-26995880B9A2}"/>
              </a:ext>
            </a:extLst>
          </p:cNvPr>
          <p:cNvSpPr txBox="1"/>
          <p:nvPr/>
        </p:nvSpPr>
        <p:spPr>
          <a:xfrm rot="20731281">
            <a:off x="4832167" y="5113881"/>
            <a:ext cx="1129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Poll for changes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1E2BD1-0BA1-AC49-992F-131C33512C8A}"/>
              </a:ext>
            </a:extLst>
          </p:cNvPr>
          <p:cNvSpPr txBox="1"/>
          <p:nvPr/>
        </p:nvSpPr>
        <p:spPr>
          <a:xfrm rot="822200">
            <a:off x="4908648" y="5986624"/>
            <a:ext cx="1129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Poll for changes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8209998-791F-0440-B74C-DD424EA3FBB9}"/>
              </a:ext>
            </a:extLst>
          </p:cNvPr>
          <p:cNvSpPr/>
          <p:nvPr/>
        </p:nvSpPr>
        <p:spPr>
          <a:xfrm>
            <a:off x="5828666" y="4907870"/>
            <a:ext cx="239066" cy="26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7D2C76-A03E-6245-AAEB-3FD6825A6BDF}"/>
              </a:ext>
            </a:extLst>
          </p:cNvPr>
          <p:cNvSpPr txBox="1"/>
          <p:nvPr/>
        </p:nvSpPr>
        <p:spPr>
          <a:xfrm rot="20855501">
            <a:off x="4759914" y="5492928"/>
            <a:ext cx="1295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Send specification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606C12-2086-F345-A9EA-FB4304BDBF16}"/>
              </a:ext>
            </a:extLst>
          </p:cNvPr>
          <p:cNvSpPr txBox="1"/>
          <p:nvPr/>
        </p:nvSpPr>
        <p:spPr>
          <a:xfrm rot="977263">
            <a:off x="4740611" y="6322664"/>
            <a:ext cx="1295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Send specification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00EC551-55CA-914C-A115-CCCDDFAAE1EE}"/>
              </a:ext>
            </a:extLst>
          </p:cNvPr>
          <p:cNvSpPr/>
          <p:nvPr/>
        </p:nvSpPr>
        <p:spPr>
          <a:xfrm>
            <a:off x="5921428" y="5436820"/>
            <a:ext cx="239066" cy="26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E7BAA85-7095-C149-BD5B-0341D2D87D82}"/>
              </a:ext>
            </a:extLst>
          </p:cNvPr>
          <p:cNvSpPr/>
          <p:nvPr/>
        </p:nvSpPr>
        <p:spPr>
          <a:xfrm>
            <a:off x="5928553" y="6039218"/>
            <a:ext cx="239066" cy="26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DB4544B-9EAD-9641-B7EF-BF2B1F52747E}"/>
              </a:ext>
            </a:extLst>
          </p:cNvPr>
          <p:cNvSpPr/>
          <p:nvPr/>
        </p:nvSpPr>
        <p:spPr>
          <a:xfrm>
            <a:off x="5845368" y="6568168"/>
            <a:ext cx="239066" cy="26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7B753A-6347-B341-995B-C99DF73C97F4}"/>
              </a:ext>
            </a:extLst>
          </p:cNvPr>
          <p:cNvSpPr txBox="1"/>
          <p:nvPr/>
        </p:nvSpPr>
        <p:spPr>
          <a:xfrm>
            <a:off x="7169733" y="4861525"/>
            <a:ext cx="650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Nodes with Agents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FFDD14-9A0F-0741-B8B4-443E389815FD}"/>
              </a:ext>
            </a:extLst>
          </p:cNvPr>
          <p:cNvSpPr txBox="1"/>
          <p:nvPr/>
        </p:nvSpPr>
        <p:spPr>
          <a:xfrm>
            <a:off x="7171988" y="6330837"/>
            <a:ext cx="650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Nodes with Agents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2886C3-EDB6-1B45-9E60-6E0A50166787}"/>
              </a:ext>
            </a:extLst>
          </p:cNvPr>
          <p:cNvSpPr txBox="1"/>
          <p:nvPr/>
        </p:nvSpPr>
        <p:spPr>
          <a:xfrm>
            <a:off x="3822489" y="3158422"/>
            <a:ext cx="643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A731B7-FF94-BB44-9622-4F0F7A39EBD6}"/>
              </a:ext>
            </a:extLst>
          </p:cNvPr>
          <p:cNvSpPr txBox="1"/>
          <p:nvPr/>
        </p:nvSpPr>
        <p:spPr>
          <a:xfrm>
            <a:off x="3856130" y="6160896"/>
            <a:ext cx="643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Server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BC46A4-2429-C947-A32F-B632AFEFE3D4}"/>
              </a:ext>
            </a:extLst>
          </p:cNvPr>
          <p:cNvSpPr txBox="1"/>
          <p:nvPr/>
        </p:nvSpPr>
        <p:spPr>
          <a:xfrm>
            <a:off x="5838513" y="2071410"/>
            <a:ext cx="643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Node-1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8B22A19-DEA1-0C48-B875-BB4ED7EE14E0}"/>
              </a:ext>
            </a:extLst>
          </p:cNvPr>
          <p:cNvSpPr txBox="1"/>
          <p:nvPr/>
        </p:nvSpPr>
        <p:spPr>
          <a:xfrm>
            <a:off x="6682481" y="2572824"/>
            <a:ext cx="643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Node-2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119C2D6-7A21-FB4C-8394-801644EED177}"/>
              </a:ext>
            </a:extLst>
          </p:cNvPr>
          <p:cNvSpPr txBox="1"/>
          <p:nvPr/>
        </p:nvSpPr>
        <p:spPr>
          <a:xfrm>
            <a:off x="6681692" y="3170468"/>
            <a:ext cx="643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Node-3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EB1C4FA-D567-0448-B63C-AAC537720739}"/>
              </a:ext>
            </a:extLst>
          </p:cNvPr>
          <p:cNvSpPr txBox="1"/>
          <p:nvPr/>
        </p:nvSpPr>
        <p:spPr>
          <a:xfrm>
            <a:off x="5879014" y="3684972"/>
            <a:ext cx="643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Node-n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5268A2-5846-F644-AF86-A7E8B9F16D92}"/>
              </a:ext>
            </a:extLst>
          </p:cNvPr>
          <p:cNvSpPr txBox="1"/>
          <p:nvPr/>
        </p:nvSpPr>
        <p:spPr>
          <a:xfrm>
            <a:off x="6592081" y="5328193"/>
            <a:ext cx="643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Client-1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C91D86-4C92-0C41-89B5-59627EB88CED}"/>
              </a:ext>
            </a:extLst>
          </p:cNvPr>
          <p:cNvSpPr txBox="1"/>
          <p:nvPr/>
        </p:nvSpPr>
        <p:spPr>
          <a:xfrm>
            <a:off x="6589636" y="6818276"/>
            <a:ext cx="643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Client-n</a:t>
            </a:r>
          </a:p>
        </p:txBody>
      </p:sp>
    </p:spTree>
    <p:extLst>
      <p:ext uri="{BB962C8B-B14F-4D97-AF65-F5344CB8AC3E}">
        <p14:creationId xmlns:p14="http://schemas.microsoft.com/office/powerpoint/2010/main" val="35056648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31791-E34B-B64E-B9F5-963FB8CFEAA3}"/>
              </a:ext>
            </a:extLst>
          </p:cNvPr>
          <p:cNvSpPr txBox="1"/>
          <p:nvPr/>
        </p:nvSpPr>
        <p:spPr>
          <a:xfrm>
            <a:off x="2841453" y="268159"/>
            <a:ext cx="44410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ANSIBLE</a:t>
            </a:r>
          </a:p>
        </p:txBody>
      </p:sp>
      <p:pic>
        <p:nvPicPr>
          <p:cNvPr id="5" name="Picture 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26708C04-1289-8849-B72C-E0C84FD8F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EDAA39-37D3-F745-8219-8D7428154FFD}"/>
              </a:ext>
            </a:extLst>
          </p:cNvPr>
          <p:cNvSpPr/>
          <p:nvPr/>
        </p:nvSpPr>
        <p:spPr>
          <a:xfrm>
            <a:off x="162834" y="831274"/>
            <a:ext cx="9798327" cy="659080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E68510-C5C4-9243-85DC-FCE0134FE365}"/>
              </a:ext>
            </a:extLst>
          </p:cNvPr>
          <p:cNvSpPr txBox="1"/>
          <p:nvPr/>
        </p:nvSpPr>
        <p:spPr>
          <a:xfrm>
            <a:off x="290456" y="1742738"/>
            <a:ext cx="8563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$ </a:t>
            </a:r>
            <a:r>
              <a:rPr lang="en-US" dirty="0" err="1">
                <a:highlight>
                  <a:srgbClr val="FFFF00"/>
                </a:highlight>
              </a:rPr>
              <a:t>sudo</a:t>
            </a:r>
            <a:r>
              <a:rPr lang="en-US" dirty="0">
                <a:highlight>
                  <a:srgbClr val="FFFF00"/>
                </a:highlight>
              </a:rPr>
              <a:t> apt-get update</a:t>
            </a: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$ </a:t>
            </a:r>
            <a:r>
              <a:rPr lang="en-US" dirty="0" err="1">
                <a:highlight>
                  <a:srgbClr val="FFFF00"/>
                </a:highlight>
              </a:rPr>
              <a:t>sudo</a:t>
            </a:r>
            <a:r>
              <a:rPr lang="en-US" dirty="0">
                <a:highlight>
                  <a:srgbClr val="FFFF00"/>
                </a:highlight>
              </a:rPr>
              <a:t> apt-get install software-properties-common</a:t>
            </a: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$ </a:t>
            </a:r>
            <a:r>
              <a:rPr lang="en-US" dirty="0" err="1">
                <a:highlight>
                  <a:srgbClr val="FFFF00"/>
                </a:highlight>
              </a:rPr>
              <a:t>sudo</a:t>
            </a:r>
            <a:r>
              <a:rPr lang="en-US" dirty="0">
                <a:highlight>
                  <a:srgbClr val="FFFF00"/>
                </a:highlight>
              </a:rPr>
              <a:t> apt-add-repository </a:t>
            </a:r>
            <a:r>
              <a:rPr lang="en-US" dirty="0" err="1">
                <a:highlight>
                  <a:srgbClr val="FFFF00"/>
                </a:highlight>
              </a:rPr>
              <a:t>ppa:ansible</a:t>
            </a:r>
            <a:r>
              <a:rPr lang="en-US" dirty="0">
                <a:highlight>
                  <a:srgbClr val="FFFF00"/>
                </a:highlight>
              </a:rPr>
              <a:t>/ansible</a:t>
            </a: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$ </a:t>
            </a:r>
            <a:r>
              <a:rPr lang="en-US" dirty="0" err="1">
                <a:highlight>
                  <a:srgbClr val="FFFF00"/>
                </a:highlight>
              </a:rPr>
              <a:t>sudo</a:t>
            </a:r>
            <a:r>
              <a:rPr lang="en-US" dirty="0">
                <a:highlight>
                  <a:srgbClr val="FFFF00"/>
                </a:highlight>
              </a:rPr>
              <a:t> apt-get update</a:t>
            </a:r>
          </a:p>
          <a:p>
            <a:pPr marL="342900" indent="-34290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$ </a:t>
            </a:r>
            <a:r>
              <a:rPr lang="en-US" dirty="0" err="1">
                <a:highlight>
                  <a:srgbClr val="FFFF00"/>
                </a:highlight>
              </a:rPr>
              <a:t>sudo</a:t>
            </a:r>
            <a:r>
              <a:rPr lang="en-US" dirty="0">
                <a:highlight>
                  <a:srgbClr val="FFFF00"/>
                </a:highlight>
              </a:rPr>
              <a:t> apt-get install ansible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6B5A5-FF43-6346-AE7B-2F1B601E4783}"/>
              </a:ext>
            </a:extLst>
          </p:cNvPr>
          <p:cNvSpPr txBox="1"/>
          <p:nvPr/>
        </p:nvSpPr>
        <p:spPr>
          <a:xfrm>
            <a:off x="290456" y="1193800"/>
            <a:ext cx="856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type in the commands one by one to install ansible successfully.</a:t>
            </a:r>
          </a:p>
        </p:txBody>
      </p:sp>
    </p:spTree>
    <p:extLst>
      <p:ext uri="{BB962C8B-B14F-4D97-AF65-F5344CB8AC3E}">
        <p14:creationId xmlns:p14="http://schemas.microsoft.com/office/powerpoint/2010/main" val="39424485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31791-E34B-B64E-B9F5-963FB8CFEAA3}"/>
              </a:ext>
            </a:extLst>
          </p:cNvPr>
          <p:cNvSpPr txBox="1"/>
          <p:nvPr/>
        </p:nvSpPr>
        <p:spPr>
          <a:xfrm>
            <a:off x="3667179" y="239863"/>
            <a:ext cx="30889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INVENTORY</a:t>
            </a:r>
          </a:p>
        </p:txBody>
      </p:sp>
      <p:pic>
        <p:nvPicPr>
          <p:cNvPr id="5" name="Picture 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26708C04-1289-8849-B72C-E0C84FD8F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CAA671-7A9A-0E49-8DDD-1FD64D75979F}"/>
              </a:ext>
            </a:extLst>
          </p:cNvPr>
          <p:cNvSpPr/>
          <p:nvPr/>
        </p:nvSpPr>
        <p:spPr>
          <a:xfrm>
            <a:off x="146022" y="855744"/>
            <a:ext cx="9798327" cy="659080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8500FC-D2FB-9C42-91F2-2354772850B5}"/>
              </a:ext>
            </a:extLst>
          </p:cNvPr>
          <p:cNvSpPr/>
          <p:nvPr/>
        </p:nvSpPr>
        <p:spPr>
          <a:xfrm>
            <a:off x="419549" y="1484552"/>
            <a:ext cx="3098202" cy="169658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4F1506-A0E0-8D42-9D82-2782E8229585}"/>
              </a:ext>
            </a:extLst>
          </p:cNvPr>
          <p:cNvSpPr txBox="1"/>
          <p:nvPr/>
        </p:nvSpPr>
        <p:spPr>
          <a:xfrm>
            <a:off x="322728" y="3133506"/>
            <a:ext cx="196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location: /</a:t>
            </a:r>
            <a:r>
              <a:rPr lang="en-US" dirty="0" err="1"/>
              <a:t>etc</a:t>
            </a:r>
            <a:r>
              <a:rPr lang="en-US" dirty="0"/>
              <a:t>/ansible/hosts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FC2EC-6D47-A64A-B48B-E0711A9F6713}"/>
              </a:ext>
            </a:extLst>
          </p:cNvPr>
          <p:cNvSpPr txBox="1"/>
          <p:nvPr/>
        </p:nvSpPr>
        <p:spPr>
          <a:xfrm>
            <a:off x="322728" y="1024408"/>
            <a:ext cx="674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the host to which ansible pushed the configurations to.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D387D-6FEB-B44C-A784-BA69AAFC895C}"/>
              </a:ext>
            </a:extLst>
          </p:cNvPr>
          <p:cNvSpPr txBox="1"/>
          <p:nvPr/>
        </p:nvSpPr>
        <p:spPr>
          <a:xfrm>
            <a:off x="497963" y="1445803"/>
            <a:ext cx="1968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webserver ]</a:t>
            </a:r>
          </a:p>
          <a:p>
            <a:r>
              <a:rPr lang="en-US" dirty="0"/>
              <a:t>Server1</a:t>
            </a:r>
          </a:p>
          <a:p>
            <a:endParaRPr lang="en-US" dirty="0"/>
          </a:p>
          <a:p>
            <a:r>
              <a:rPr lang="en-US" dirty="0"/>
              <a:t>[ application ]</a:t>
            </a:r>
          </a:p>
          <a:p>
            <a:r>
              <a:rPr lang="en-US" dirty="0"/>
              <a:t>Server1</a:t>
            </a:r>
          </a:p>
          <a:p>
            <a:r>
              <a:rPr lang="en-US" dirty="0"/>
              <a:t>Server2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B1FB0A-E481-1F4C-A679-AF1E1F9FA7E3}"/>
              </a:ext>
            </a:extLst>
          </p:cNvPr>
          <p:cNvSpPr/>
          <p:nvPr/>
        </p:nvSpPr>
        <p:spPr>
          <a:xfrm>
            <a:off x="3028515" y="2925227"/>
            <a:ext cx="489236" cy="246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000" dirty="0"/>
              <a:t>hosts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FAB65A-0EE8-9942-8F2A-737934463C7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138438" y="3048338"/>
            <a:ext cx="890077" cy="55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B33BDF8-6B6F-074C-A4B2-6273E7F0B594}"/>
              </a:ext>
            </a:extLst>
          </p:cNvPr>
          <p:cNvSpPr/>
          <p:nvPr/>
        </p:nvSpPr>
        <p:spPr>
          <a:xfrm>
            <a:off x="433416" y="3907978"/>
            <a:ext cx="3772824" cy="286900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E58CAC-63E9-204E-B221-7B591219B400}"/>
              </a:ext>
            </a:extLst>
          </p:cNvPr>
          <p:cNvSpPr txBox="1"/>
          <p:nvPr/>
        </p:nvSpPr>
        <p:spPr>
          <a:xfrm>
            <a:off x="497961" y="3890186"/>
            <a:ext cx="38696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webservers ]</a:t>
            </a:r>
          </a:p>
          <a:p>
            <a:r>
              <a:rPr lang="en-US" dirty="0"/>
              <a:t>Server1 </a:t>
            </a:r>
            <a:r>
              <a:rPr lang="en-US" dirty="0" err="1"/>
              <a:t>ansible_port</a:t>
            </a:r>
            <a:r>
              <a:rPr lang="en-US" dirty="0"/>
              <a:t>=4242</a:t>
            </a:r>
          </a:p>
          <a:p>
            <a:r>
              <a:rPr lang="en-US" dirty="0" err="1"/>
              <a:t>ansible_user</a:t>
            </a:r>
            <a:r>
              <a:rPr lang="en-US" dirty="0"/>
              <a:t>=</a:t>
            </a:r>
            <a:r>
              <a:rPr lang="en-US" dirty="0" err="1"/>
              <a:t>adimania</a:t>
            </a:r>
            <a:endParaRPr lang="en-US" dirty="0"/>
          </a:p>
          <a:p>
            <a:endParaRPr lang="en-US" dirty="0"/>
          </a:p>
          <a:p>
            <a:r>
              <a:rPr lang="en-US" dirty="0"/>
              <a:t>[ application ]</a:t>
            </a:r>
          </a:p>
          <a:p>
            <a:r>
              <a:rPr lang="en-US" dirty="0"/>
              <a:t>Server1</a:t>
            </a:r>
          </a:p>
          <a:p>
            <a:r>
              <a:rPr lang="en-US" dirty="0"/>
              <a:t>Server2</a:t>
            </a:r>
          </a:p>
          <a:p>
            <a:endParaRPr lang="en-US" dirty="0"/>
          </a:p>
          <a:p>
            <a:r>
              <a:rPr lang="en-US" dirty="0"/>
              <a:t>[ master ]</a:t>
            </a:r>
          </a:p>
          <a:p>
            <a:r>
              <a:rPr lang="en-US" dirty="0"/>
              <a:t>Localhost </a:t>
            </a:r>
            <a:r>
              <a:rPr lang="en-US" dirty="0" err="1"/>
              <a:t>ansible_connection</a:t>
            </a:r>
            <a:r>
              <a:rPr lang="en-US" dirty="0"/>
              <a:t>=local</a:t>
            </a:r>
          </a:p>
        </p:txBody>
      </p:sp>
    </p:spTree>
    <p:extLst>
      <p:ext uri="{BB962C8B-B14F-4D97-AF65-F5344CB8AC3E}">
        <p14:creationId xmlns:p14="http://schemas.microsoft.com/office/powerpoint/2010/main" val="8922593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31791-E34B-B64E-B9F5-963FB8CFEAA3}"/>
              </a:ext>
            </a:extLst>
          </p:cNvPr>
          <p:cNvSpPr txBox="1"/>
          <p:nvPr/>
        </p:nvSpPr>
        <p:spPr>
          <a:xfrm>
            <a:off x="3667179" y="239863"/>
            <a:ext cx="32880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MODULES</a:t>
            </a:r>
          </a:p>
        </p:txBody>
      </p:sp>
      <p:pic>
        <p:nvPicPr>
          <p:cNvPr id="5" name="Picture 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26708C04-1289-8849-B72C-E0C84FD8F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57CB27-C562-0644-8CDB-3C5B282E4026}"/>
              </a:ext>
            </a:extLst>
          </p:cNvPr>
          <p:cNvSpPr/>
          <p:nvPr/>
        </p:nvSpPr>
        <p:spPr>
          <a:xfrm>
            <a:off x="146022" y="855744"/>
            <a:ext cx="9798327" cy="659080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F17CB-DE05-9B4F-AD7F-16F8E607BA0D}"/>
              </a:ext>
            </a:extLst>
          </p:cNvPr>
          <p:cNvSpPr txBox="1"/>
          <p:nvPr/>
        </p:nvSpPr>
        <p:spPr>
          <a:xfrm>
            <a:off x="146022" y="970100"/>
            <a:ext cx="9654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To use ansible modules from command line, type: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$ ansible all –m ping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If we want to use the ping module to ping all the hosts </a:t>
            </a:r>
            <a:r>
              <a:rPr lang="en-US" dirty="0" err="1"/>
              <a:t>efined</a:t>
            </a:r>
            <a:r>
              <a:rPr lang="en-US" dirty="0"/>
              <a:t> in the inventory, then type: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$ ansible webservers -m command –a “ls”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/>
              <a:t>If you want to flush </a:t>
            </a:r>
            <a:r>
              <a:rPr lang="en-US" dirty="0" err="1"/>
              <a:t>iptable</a:t>
            </a:r>
            <a:r>
              <a:rPr lang="en-US" dirty="0"/>
              <a:t> rules on all the hosts in the inventory, then type: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$ ansible –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 inventory all –m command –a “iptables -F” –become –ask-become-pass </a:t>
            </a:r>
          </a:p>
          <a:p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/>
              <a:t>To gather facts about the hosts, then type: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$ ansible all –m setup</a:t>
            </a:r>
          </a:p>
          <a:p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/>
              <a:t>If we want to extract particular facts in the documentation of the setup module, then type:</a:t>
            </a:r>
          </a:p>
          <a:p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$ ansible-doc setup</a:t>
            </a:r>
          </a:p>
        </p:txBody>
      </p:sp>
    </p:spTree>
    <p:extLst>
      <p:ext uri="{BB962C8B-B14F-4D97-AF65-F5344CB8AC3E}">
        <p14:creationId xmlns:p14="http://schemas.microsoft.com/office/powerpoint/2010/main" val="30364232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31791-E34B-B64E-B9F5-963FB8CFEAA3}"/>
              </a:ext>
            </a:extLst>
          </p:cNvPr>
          <p:cNvSpPr txBox="1"/>
          <p:nvPr/>
        </p:nvSpPr>
        <p:spPr>
          <a:xfrm>
            <a:off x="2605510" y="231209"/>
            <a:ext cx="48696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ANSIBLE PLAYBOOK</a:t>
            </a:r>
          </a:p>
        </p:txBody>
      </p:sp>
      <p:pic>
        <p:nvPicPr>
          <p:cNvPr id="5" name="Picture 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26708C04-1289-8849-B72C-E0C84FD8F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7E85D2-78F3-114F-A2DE-C5A7F553E864}"/>
              </a:ext>
            </a:extLst>
          </p:cNvPr>
          <p:cNvSpPr/>
          <p:nvPr/>
        </p:nvSpPr>
        <p:spPr>
          <a:xfrm>
            <a:off x="141147" y="875384"/>
            <a:ext cx="9798327" cy="6590805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A60C3-A2B3-B540-8782-9D4189427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51" y="1275185"/>
            <a:ext cx="4050854" cy="36943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3FB8C1-FB7E-BC40-B3AB-5BA6F1391048}"/>
              </a:ext>
            </a:extLst>
          </p:cNvPr>
          <p:cNvSpPr txBox="1"/>
          <p:nvPr/>
        </p:nvSpPr>
        <p:spPr>
          <a:xfrm>
            <a:off x="4645801" y="2279374"/>
            <a:ext cx="350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 for remote host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4A8CD-76A4-B14A-91A5-0ADC93475F6F}"/>
              </a:ext>
            </a:extLst>
          </p:cNvPr>
          <p:cNvSpPr txBox="1"/>
          <p:nvPr/>
        </p:nvSpPr>
        <p:spPr>
          <a:xfrm>
            <a:off x="4645801" y="2841467"/>
            <a:ext cx="350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A21C9-A66D-B240-A455-B015A4F18C6B}"/>
              </a:ext>
            </a:extLst>
          </p:cNvPr>
          <p:cNvSpPr txBox="1"/>
          <p:nvPr/>
        </p:nvSpPr>
        <p:spPr>
          <a:xfrm>
            <a:off x="4645801" y="3868030"/>
            <a:ext cx="350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</a:t>
            </a:r>
            <a:r>
              <a:rPr lang="en-US" dirty="0" err="1"/>
              <a:t>nginx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835B0-0997-C347-91FD-77790AE20995}"/>
              </a:ext>
            </a:extLst>
          </p:cNvPr>
          <p:cNvSpPr txBox="1"/>
          <p:nvPr/>
        </p:nvSpPr>
        <p:spPr>
          <a:xfrm>
            <a:off x="4645801" y="1581427"/>
            <a:ext cx="350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name inside host file</a:t>
            </a:r>
          </a:p>
        </p:txBody>
      </p:sp>
    </p:spTree>
    <p:extLst>
      <p:ext uri="{BB962C8B-B14F-4D97-AF65-F5344CB8AC3E}">
        <p14:creationId xmlns:p14="http://schemas.microsoft.com/office/powerpoint/2010/main" val="27419069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11751</TotalTime>
  <Words>604</Words>
  <Application>Microsoft Macintosh PowerPoint</Application>
  <PresentationFormat>Custom</PresentationFormat>
  <Paragraphs>177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PRASHANTH RAJASEKAR</cp:lastModifiedBy>
  <cp:revision>359</cp:revision>
  <dcterms:modified xsi:type="dcterms:W3CDTF">2019-12-02T21:17:05Z</dcterms:modified>
</cp:coreProperties>
</file>