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69BFF4-8DCC-4B47-9360-B449B7F5A4B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79987147-1EF2-4DD8-BE90-6C8576443583}">
      <dgm:prSet phldrT="[Text]" custT="1"/>
      <dgm:spPr/>
      <dgm:t>
        <a:bodyPr/>
        <a:lstStyle/>
        <a:p>
          <a:r>
            <a:rPr lang="en-IN" sz="1200" b="1" dirty="0"/>
            <a:t>Problem</a:t>
          </a:r>
        </a:p>
        <a:p>
          <a:r>
            <a:rPr lang="en-IN" sz="1200" dirty="0"/>
            <a:t>(defining Problem)</a:t>
          </a:r>
        </a:p>
      </dgm:t>
    </dgm:pt>
    <dgm:pt modelId="{881D1543-B0A4-4B87-A182-F1A4FC5F1D63}" type="sibTrans" cxnId="{E48FAB23-EE28-4D08-A9DE-B8FACE8C9272}">
      <dgm:prSet/>
      <dgm:spPr/>
      <dgm:t>
        <a:bodyPr/>
        <a:lstStyle/>
        <a:p>
          <a:endParaRPr lang="en-IN"/>
        </a:p>
      </dgm:t>
    </dgm:pt>
    <dgm:pt modelId="{74B4FF2B-E13F-4668-9869-F3C53E0AC338}" type="parTrans" cxnId="{E48FAB23-EE28-4D08-A9DE-B8FACE8C9272}">
      <dgm:prSet/>
      <dgm:spPr/>
      <dgm:t>
        <a:bodyPr/>
        <a:lstStyle/>
        <a:p>
          <a:endParaRPr lang="en-IN"/>
        </a:p>
      </dgm:t>
    </dgm:pt>
    <dgm:pt modelId="{E04EA105-1016-4451-8E38-51F01AB16771}">
      <dgm:prSet phldrT="[Text]" custT="1"/>
      <dgm:spPr/>
      <dgm:t>
        <a:bodyPr/>
        <a:lstStyle/>
        <a:p>
          <a:r>
            <a:rPr lang="en-IN" sz="1200" b="1" dirty="0"/>
            <a:t>Plan</a:t>
          </a:r>
          <a:r>
            <a:rPr lang="en-IN" sz="1200" dirty="0"/>
            <a:t> (Measurement system ,Sampling design , Data Management, etc)</a:t>
          </a:r>
        </a:p>
      </dgm:t>
    </dgm:pt>
    <dgm:pt modelId="{5F6F539D-88A5-405E-A19A-231F6A0DD0DD}" type="sibTrans" cxnId="{1468C34B-7CA4-4724-B2BA-6FD6C0FBB11F}">
      <dgm:prSet/>
      <dgm:spPr/>
      <dgm:t>
        <a:bodyPr/>
        <a:lstStyle/>
        <a:p>
          <a:endParaRPr lang="en-IN"/>
        </a:p>
      </dgm:t>
    </dgm:pt>
    <dgm:pt modelId="{7190F249-B271-4267-93D9-F9E6F19F3E6E}" type="parTrans" cxnId="{1468C34B-7CA4-4724-B2BA-6FD6C0FBB11F}">
      <dgm:prSet/>
      <dgm:spPr/>
      <dgm:t>
        <a:bodyPr/>
        <a:lstStyle/>
        <a:p>
          <a:endParaRPr lang="en-IN"/>
        </a:p>
      </dgm:t>
    </dgm:pt>
    <dgm:pt modelId="{9A34C572-95F6-4666-9974-F9D1240CCB5B}">
      <dgm:prSet phldrT="[Text]" custT="1"/>
      <dgm:spPr/>
      <dgm:t>
        <a:bodyPr/>
        <a:lstStyle/>
        <a:p>
          <a:r>
            <a:rPr lang="en-IN" sz="1200" b="1" dirty="0"/>
            <a:t>Data</a:t>
          </a:r>
        </a:p>
        <a:p>
          <a:r>
            <a:rPr lang="en-IN" sz="1200" dirty="0"/>
            <a:t> (Data Collection, Management, Cleaning)</a:t>
          </a:r>
        </a:p>
      </dgm:t>
    </dgm:pt>
    <dgm:pt modelId="{6A8EF548-3744-4BE3-AABA-830C017F1823}" type="sibTrans" cxnId="{915E2CCD-FA91-4C21-B438-92D8A9C9BDEC}">
      <dgm:prSet/>
      <dgm:spPr/>
      <dgm:t>
        <a:bodyPr/>
        <a:lstStyle/>
        <a:p>
          <a:endParaRPr lang="en-IN"/>
        </a:p>
      </dgm:t>
    </dgm:pt>
    <dgm:pt modelId="{A8AAAB6F-8247-4932-B169-E14F8ECE2523}" type="parTrans" cxnId="{915E2CCD-FA91-4C21-B438-92D8A9C9BDEC}">
      <dgm:prSet/>
      <dgm:spPr/>
      <dgm:t>
        <a:bodyPr/>
        <a:lstStyle/>
        <a:p>
          <a:endParaRPr lang="en-IN"/>
        </a:p>
      </dgm:t>
    </dgm:pt>
    <dgm:pt modelId="{61F405B1-CB0D-478A-BB67-760C4FCE493C}">
      <dgm:prSet phldrT="[Text]"/>
      <dgm:spPr/>
      <dgm:t>
        <a:bodyPr/>
        <a:lstStyle/>
        <a:p>
          <a:r>
            <a:rPr lang="en-IN" b="1" dirty="0"/>
            <a:t>Analysis</a:t>
          </a:r>
        </a:p>
        <a:p>
          <a:r>
            <a:rPr lang="en-IN" dirty="0"/>
            <a:t>(Data exploration, Planned &amp; unplanned analysis , Hypothesis generation)</a:t>
          </a:r>
        </a:p>
      </dgm:t>
    </dgm:pt>
    <dgm:pt modelId="{34FCABF5-0788-4BB8-A8AA-721D589FE2F3}" type="sibTrans" cxnId="{33E80C02-F074-4409-AD2B-AAAA39C92FBD}">
      <dgm:prSet/>
      <dgm:spPr/>
      <dgm:t>
        <a:bodyPr/>
        <a:lstStyle/>
        <a:p>
          <a:endParaRPr lang="en-IN"/>
        </a:p>
      </dgm:t>
    </dgm:pt>
    <dgm:pt modelId="{C12D71A6-F6AB-4056-AF42-6523EA21826B}" type="parTrans" cxnId="{33E80C02-F074-4409-AD2B-AAAA39C92FBD}">
      <dgm:prSet/>
      <dgm:spPr/>
      <dgm:t>
        <a:bodyPr/>
        <a:lstStyle/>
        <a:p>
          <a:endParaRPr lang="en-IN"/>
        </a:p>
      </dgm:t>
    </dgm:pt>
    <dgm:pt modelId="{711A3B70-099C-4110-A62B-5A22EE735CDB}">
      <dgm:prSet phldrT="[Text]" custT="1"/>
      <dgm:spPr/>
      <dgm:t>
        <a:bodyPr/>
        <a:lstStyle/>
        <a:p>
          <a:r>
            <a:rPr lang="en-IN" sz="1200" b="1" dirty="0"/>
            <a:t>Conclusion</a:t>
          </a:r>
        </a:p>
        <a:p>
          <a:r>
            <a:rPr lang="en-IN" sz="1200" dirty="0"/>
            <a:t>(Interpretation, Conclusion, New Ideas, Communication)</a:t>
          </a:r>
        </a:p>
      </dgm:t>
    </dgm:pt>
    <dgm:pt modelId="{F6B0EBF7-D509-49CA-84A7-1536E76C4F7F}" type="sibTrans" cxnId="{AB043C00-FC1C-42FE-8687-89D5F1195A81}">
      <dgm:prSet/>
      <dgm:spPr/>
      <dgm:t>
        <a:bodyPr/>
        <a:lstStyle/>
        <a:p>
          <a:endParaRPr lang="en-IN"/>
        </a:p>
      </dgm:t>
    </dgm:pt>
    <dgm:pt modelId="{EB22066B-D117-4ED6-BDAB-9049EE155991}" type="parTrans" cxnId="{AB043C00-FC1C-42FE-8687-89D5F1195A81}">
      <dgm:prSet/>
      <dgm:spPr/>
      <dgm:t>
        <a:bodyPr/>
        <a:lstStyle/>
        <a:p>
          <a:endParaRPr lang="en-IN"/>
        </a:p>
      </dgm:t>
    </dgm:pt>
    <dgm:pt modelId="{7EF45E04-01F2-4F7E-8A8F-F147A0A16A14}" type="pres">
      <dgm:prSet presAssocID="{F269BFF4-8DCC-4B47-9360-B449B7F5A4B9}" presName="cycle" presStyleCnt="0">
        <dgm:presLayoutVars>
          <dgm:dir/>
          <dgm:resizeHandles val="exact"/>
        </dgm:presLayoutVars>
      </dgm:prSet>
      <dgm:spPr/>
    </dgm:pt>
    <dgm:pt modelId="{6328F9C5-3E62-4392-8199-9852CF33CF4E}" type="pres">
      <dgm:prSet presAssocID="{79987147-1EF2-4DD8-BE90-6C8576443583}" presName="node" presStyleLbl="node1" presStyleIdx="0" presStyleCnt="5">
        <dgm:presLayoutVars>
          <dgm:bulletEnabled val="1"/>
        </dgm:presLayoutVars>
      </dgm:prSet>
      <dgm:spPr/>
    </dgm:pt>
    <dgm:pt modelId="{55E5D25D-9997-488E-9340-7E3057B46977}" type="pres">
      <dgm:prSet presAssocID="{881D1543-B0A4-4B87-A182-F1A4FC5F1D63}" presName="sibTrans" presStyleLbl="sibTrans2D1" presStyleIdx="0" presStyleCnt="5"/>
      <dgm:spPr/>
    </dgm:pt>
    <dgm:pt modelId="{12B9B37C-3323-4EB9-AF52-23FE39DEC0DD}" type="pres">
      <dgm:prSet presAssocID="{881D1543-B0A4-4B87-A182-F1A4FC5F1D63}" presName="connectorText" presStyleLbl="sibTrans2D1" presStyleIdx="0" presStyleCnt="5"/>
      <dgm:spPr/>
    </dgm:pt>
    <dgm:pt modelId="{24C84E24-084B-42DD-8C4F-B7F9568B84A6}" type="pres">
      <dgm:prSet presAssocID="{E04EA105-1016-4451-8E38-51F01AB16771}" presName="node" presStyleLbl="node1" presStyleIdx="1" presStyleCnt="5">
        <dgm:presLayoutVars>
          <dgm:bulletEnabled val="1"/>
        </dgm:presLayoutVars>
      </dgm:prSet>
      <dgm:spPr/>
    </dgm:pt>
    <dgm:pt modelId="{32602F77-3BBF-4888-85CF-BE771C82BC2A}" type="pres">
      <dgm:prSet presAssocID="{5F6F539D-88A5-405E-A19A-231F6A0DD0DD}" presName="sibTrans" presStyleLbl="sibTrans2D1" presStyleIdx="1" presStyleCnt="5"/>
      <dgm:spPr/>
    </dgm:pt>
    <dgm:pt modelId="{F984F6AF-B5CD-4E61-9CAE-3E983DBA3D17}" type="pres">
      <dgm:prSet presAssocID="{5F6F539D-88A5-405E-A19A-231F6A0DD0DD}" presName="connectorText" presStyleLbl="sibTrans2D1" presStyleIdx="1" presStyleCnt="5"/>
      <dgm:spPr/>
    </dgm:pt>
    <dgm:pt modelId="{DAC4551A-BB0E-4ED2-A531-C22E2B7C4C09}" type="pres">
      <dgm:prSet presAssocID="{9A34C572-95F6-4666-9974-F9D1240CCB5B}" presName="node" presStyleLbl="node1" presStyleIdx="2" presStyleCnt="5">
        <dgm:presLayoutVars>
          <dgm:bulletEnabled val="1"/>
        </dgm:presLayoutVars>
      </dgm:prSet>
      <dgm:spPr/>
    </dgm:pt>
    <dgm:pt modelId="{C1D59C24-26BC-4ED5-BE8D-BAEAE5E240F0}" type="pres">
      <dgm:prSet presAssocID="{6A8EF548-3744-4BE3-AABA-830C017F1823}" presName="sibTrans" presStyleLbl="sibTrans2D1" presStyleIdx="2" presStyleCnt="5"/>
      <dgm:spPr/>
    </dgm:pt>
    <dgm:pt modelId="{E9D83349-0379-446F-AE76-70F2265F53BE}" type="pres">
      <dgm:prSet presAssocID="{6A8EF548-3744-4BE3-AABA-830C017F1823}" presName="connectorText" presStyleLbl="sibTrans2D1" presStyleIdx="2" presStyleCnt="5"/>
      <dgm:spPr/>
    </dgm:pt>
    <dgm:pt modelId="{AD5193C3-B0DC-491B-907D-7A593689FE6B}" type="pres">
      <dgm:prSet presAssocID="{61F405B1-CB0D-478A-BB67-760C4FCE493C}" presName="node" presStyleLbl="node1" presStyleIdx="3" presStyleCnt="5">
        <dgm:presLayoutVars>
          <dgm:bulletEnabled val="1"/>
        </dgm:presLayoutVars>
      </dgm:prSet>
      <dgm:spPr/>
    </dgm:pt>
    <dgm:pt modelId="{D7826970-C6ED-4AF2-A84D-D854F6AEF6E2}" type="pres">
      <dgm:prSet presAssocID="{34FCABF5-0788-4BB8-A8AA-721D589FE2F3}" presName="sibTrans" presStyleLbl="sibTrans2D1" presStyleIdx="3" presStyleCnt="5"/>
      <dgm:spPr/>
    </dgm:pt>
    <dgm:pt modelId="{E714ECAB-4B94-4FE7-8160-8DCBC4C17303}" type="pres">
      <dgm:prSet presAssocID="{34FCABF5-0788-4BB8-A8AA-721D589FE2F3}" presName="connectorText" presStyleLbl="sibTrans2D1" presStyleIdx="3" presStyleCnt="5"/>
      <dgm:spPr/>
    </dgm:pt>
    <dgm:pt modelId="{0BB2BEA7-A232-4B4F-A2D4-884847605EA2}" type="pres">
      <dgm:prSet presAssocID="{711A3B70-099C-4110-A62B-5A22EE735CDB}" presName="node" presStyleLbl="node1" presStyleIdx="4" presStyleCnt="5">
        <dgm:presLayoutVars>
          <dgm:bulletEnabled val="1"/>
        </dgm:presLayoutVars>
      </dgm:prSet>
      <dgm:spPr/>
    </dgm:pt>
    <dgm:pt modelId="{782DF50A-BF47-4E76-81C6-CB7A0BC90287}" type="pres">
      <dgm:prSet presAssocID="{F6B0EBF7-D509-49CA-84A7-1536E76C4F7F}" presName="sibTrans" presStyleLbl="sibTrans2D1" presStyleIdx="4" presStyleCnt="5"/>
      <dgm:spPr/>
    </dgm:pt>
    <dgm:pt modelId="{CFA94375-DD03-4BF2-8969-589F4754C0E3}" type="pres">
      <dgm:prSet presAssocID="{F6B0EBF7-D509-49CA-84A7-1536E76C4F7F}" presName="connectorText" presStyleLbl="sibTrans2D1" presStyleIdx="4" presStyleCnt="5"/>
      <dgm:spPr/>
    </dgm:pt>
  </dgm:ptLst>
  <dgm:cxnLst>
    <dgm:cxn modelId="{AB043C00-FC1C-42FE-8687-89D5F1195A81}" srcId="{F269BFF4-8DCC-4B47-9360-B449B7F5A4B9}" destId="{711A3B70-099C-4110-A62B-5A22EE735CDB}" srcOrd="4" destOrd="0" parTransId="{EB22066B-D117-4ED6-BDAB-9049EE155991}" sibTransId="{F6B0EBF7-D509-49CA-84A7-1536E76C4F7F}"/>
    <dgm:cxn modelId="{33E80C02-F074-4409-AD2B-AAAA39C92FBD}" srcId="{F269BFF4-8DCC-4B47-9360-B449B7F5A4B9}" destId="{61F405B1-CB0D-478A-BB67-760C4FCE493C}" srcOrd="3" destOrd="0" parTransId="{C12D71A6-F6AB-4056-AF42-6523EA21826B}" sibTransId="{34FCABF5-0788-4BB8-A8AA-721D589FE2F3}"/>
    <dgm:cxn modelId="{B60CBD16-595B-4ECF-BDD8-C54D9D016D0C}" type="presOf" srcId="{F269BFF4-8DCC-4B47-9360-B449B7F5A4B9}" destId="{7EF45E04-01F2-4F7E-8A8F-F147A0A16A14}" srcOrd="0" destOrd="0" presId="urn:microsoft.com/office/officeart/2005/8/layout/cycle2"/>
    <dgm:cxn modelId="{DC9FA71E-A38E-4864-A28A-58DFA645A9E8}" type="presOf" srcId="{9A34C572-95F6-4666-9974-F9D1240CCB5B}" destId="{DAC4551A-BB0E-4ED2-A531-C22E2B7C4C09}" srcOrd="0" destOrd="0" presId="urn:microsoft.com/office/officeart/2005/8/layout/cycle2"/>
    <dgm:cxn modelId="{E48FAB23-EE28-4D08-A9DE-B8FACE8C9272}" srcId="{F269BFF4-8DCC-4B47-9360-B449B7F5A4B9}" destId="{79987147-1EF2-4DD8-BE90-6C8576443583}" srcOrd="0" destOrd="0" parTransId="{74B4FF2B-E13F-4668-9869-F3C53E0AC338}" sibTransId="{881D1543-B0A4-4B87-A182-F1A4FC5F1D63}"/>
    <dgm:cxn modelId="{F3729029-0EA7-4542-BEB0-9E982B05DED2}" type="presOf" srcId="{F6B0EBF7-D509-49CA-84A7-1536E76C4F7F}" destId="{782DF50A-BF47-4E76-81C6-CB7A0BC90287}" srcOrd="0" destOrd="0" presId="urn:microsoft.com/office/officeart/2005/8/layout/cycle2"/>
    <dgm:cxn modelId="{CD7EC030-7EF8-40CD-9DED-FD61805017B7}" type="presOf" srcId="{5F6F539D-88A5-405E-A19A-231F6A0DD0DD}" destId="{32602F77-3BBF-4888-85CF-BE771C82BC2A}" srcOrd="0" destOrd="0" presId="urn:microsoft.com/office/officeart/2005/8/layout/cycle2"/>
    <dgm:cxn modelId="{82C93C45-92BF-406E-940E-C1A265E9AF52}" type="presOf" srcId="{881D1543-B0A4-4B87-A182-F1A4FC5F1D63}" destId="{12B9B37C-3323-4EB9-AF52-23FE39DEC0DD}" srcOrd="1" destOrd="0" presId="urn:microsoft.com/office/officeart/2005/8/layout/cycle2"/>
    <dgm:cxn modelId="{9FB0CA67-8207-4D25-BFAC-E7BA5AD2A533}" type="presOf" srcId="{34FCABF5-0788-4BB8-A8AA-721D589FE2F3}" destId="{E714ECAB-4B94-4FE7-8160-8DCBC4C17303}" srcOrd="1" destOrd="0" presId="urn:microsoft.com/office/officeart/2005/8/layout/cycle2"/>
    <dgm:cxn modelId="{1468C34B-7CA4-4724-B2BA-6FD6C0FBB11F}" srcId="{F269BFF4-8DCC-4B47-9360-B449B7F5A4B9}" destId="{E04EA105-1016-4451-8E38-51F01AB16771}" srcOrd="1" destOrd="0" parTransId="{7190F249-B271-4267-93D9-F9E6F19F3E6E}" sibTransId="{5F6F539D-88A5-405E-A19A-231F6A0DD0DD}"/>
    <dgm:cxn modelId="{D6025D6F-6E4D-4CE9-B503-138751775369}" type="presOf" srcId="{F6B0EBF7-D509-49CA-84A7-1536E76C4F7F}" destId="{CFA94375-DD03-4BF2-8969-589F4754C0E3}" srcOrd="1" destOrd="0" presId="urn:microsoft.com/office/officeart/2005/8/layout/cycle2"/>
    <dgm:cxn modelId="{63DBF770-FB99-40BA-BE29-8781EC4A847B}" type="presOf" srcId="{61F405B1-CB0D-478A-BB67-760C4FCE493C}" destId="{AD5193C3-B0DC-491B-907D-7A593689FE6B}" srcOrd="0" destOrd="0" presId="urn:microsoft.com/office/officeart/2005/8/layout/cycle2"/>
    <dgm:cxn modelId="{62C45691-76CA-4794-AC21-BC96F2585355}" type="presOf" srcId="{5F6F539D-88A5-405E-A19A-231F6A0DD0DD}" destId="{F984F6AF-B5CD-4E61-9CAE-3E983DBA3D17}" srcOrd="1" destOrd="0" presId="urn:microsoft.com/office/officeart/2005/8/layout/cycle2"/>
    <dgm:cxn modelId="{52A45993-4DB5-475B-89AC-165A8FB2A5BA}" type="presOf" srcId="{6A8EF548-3744-4BE3-AABA-830C017F1823}" destId="{C1D59C24-26BC-4ED5-BE8D-BAEAE5E240F0}" srcOrd="0" destOrd="0" presId="urn:microsoft.com/office/officeart/2005/8/layout/cycle2"/>
    <dgm:cxn modelId="{76F8F29E-45BA-4145-8133-8CFE402B32A4}" type="presOf" srcId="{E04EA105-1016-4451-8E38-51F01AB16771}" destId="{24C84E24-084B-42DD-8C4F-B7F9568B84A6}" srcOrd="0" destOrd="0" presId="urn:microsoft.com/office/officeart/2005/8/layout/cycle2"/>
    <dgm:cxn modelId="{C74E3BB3-3EAE-47DD-95F9-6685BC29DD91}" type="presOf" srcId="{881D1543-B0A4-4B87-A182-F1A4FC5F1D63}" destId="{55E5D25D-9997-488E-9340-7E3057B46977}" srcOrd="0" destOrd="0" presId="urn:microsoft.com/office/officeart/2005/8/layout/cycle2"/>
    <dgm:cxn modelId="{4F3300C2-161A-42C4-A337-1EAA60C3EFDD}" type="presOf" srcId="{34FCABF5-0788-4BB8-A8AA-721D589FE2F3}" destId="{D7826970-C6ED-4AF2-A84D-D854F6AEF6E2}" srcOrd="0" destOrd="0" presId="urn:microsoft.com/office/officeart/2005/8/layout/cycle2"/>
    <dgm:cxn modelId="{915E2CCD-FA91-4C21-B438-92D8A9C9BDEC}" srcId="{F269BFF4-8DCC-4B47-9360-B449B7F5A4B9}" destId="{9A34C572-95F6-4666-9974-F9D1240CCB5B}" srcOrd="2" destOrd="0" parTransId="{A8AAAB6F-8247-4932-B169-E14F8ECE2523}" sibTransId="{6A8EF548-3744-4BE3-AABA-830C017F1823}"/>
    <dgm:cxn modelId="{D55A14E0-3880-4B5C-978F-FF92D02899EA}" type="presOf" srcId="{6A8EF548-3744-4BE3-AABA-830C017F1823}" destId="{E9D83349-0379-446F-AE76-70F2265F53BE}" srcOrd="1" destOrd="0" presId="urn:microsoft.com/office/officeart/2005/8/layout/cycle2"/>
    <dgm:cxn modelId="{6113B8E8-88A6-4C78-8DBF-C474E3050D75}" type="presOf" srcId="{79987147-1EF2-4DD8-BE90-6C8576443583}" destId="{6328F9C5-3E62-4392-8199-9852CF33CF4E}" srcOrd="0" destOrd="0" presId="urn:microsoft.com/office/officeart/2005/8/layout/cycle2"/>
    <dgm:cxn modelId="{7764FAF3-58C3-45F2-8C77-C2236996D16B}" type="presOf" srcId="{711A3B70-099C-4110-A62B-5A22EE735CDB}" destId="{0BB2BEA7-A232-4B4F-A2D4-884847605EA2}" srcOrd="0" destOrd="0" presId="urn:microsoft.com/office/officeart/2005/8/layout/cycle2"/>
    <dgm:cxn modelId="{FB2E727C-478B-4E3B-8FA2-03D7D93C5A13}" type="presParOf" srcId="{7EF45E04-01F2-4F7E-8A8F-F147A0A16A14}" destId="{6328F9C5-3E62-4392-8199-9852CF33CF4E}" srcOrd="0" destOrd="0" presId="urn:microsoft.com/office/officeart/2005/8/layout/cycle2"/>
    <dgm:cxn modelId="{B44302CB-77BD-439E-A461-0B1AB51D5F82}" type="presParOf" srcId="{7EF45E04-01F2-4F7E-8A8F-F147A0A16A14}" destId="{55E5D25D-9997-488E-9340-7E3057B46977}" srcOrd="1" destOrd="0" presId="urn:microsoft.com/office/officeart/2005/8/layout/cycle2"/>
    <dgm:cxn modelId="{D2AD4ACE-F807-4CEC-B868-EA76F521683E}" type="presParOf" srcId="{55E5D25D-9997-488E-9340-7E3057B46977}" destId="{12B9B37C-3323-4EB9-AF52-23FE39DEC0DD}" srcOrd="0" destOrd="0" presId="urn:microsoft.com/office/officeart/2005/8/layout/cycle2"/>
    <dgm:cxn modelId="{E8EB42B8-886D-4E88-BB5D-53636DFF1D05}" type="presParOf" srcId="{7EF45E04-01F2-4F7E-8A8F-F147A0A16A14}" destId="{24C84E24-084B-42DD-8C4F-B7F9568B84A6}" srcOrd="2" destOrd="0" presId="urn:microsoft.com/office/officeart/2005/8/layout/cycle2"/>
    <dgm:cxn modelId="{94E6F097-FD9D-4E97-9C6A-BA1AE40103BD}" type="presParOf" srcId="{7EF45E04-01F2-4F7E-8A8F-F147A0A16A14}" destId="{32602F77-3BBF-4888-85CF-BE771C82BC2A}" srcOrd="3" destOrd="0" presId="urn:microsoft.com/office/officeart/2005/8/layout/cycle2"/>
    <dgm:cxn modelId="{DDCB7656-B5F9-4646-93F8-303DF44ECE69}" type="presParOf" srcId="{32602F77-3BBF-4888-85CF-BE771C82BC2A}" destId="{F984F6AF-B5CD-4E61-9CAE-3E983DBA3D17}" srcOrd="0" destOrd="0" presId="urn:microsoft.com/office/officeart/2005/8/layout/cycle2"/>
    <dgm:cxn modelId="{00AA5E4F-9BC8-413B-9855-F842DE14B92A}" type="presParOf" srcId="{7EF45E04-01F2-4F7E-8A8F-F147A0A16A14}" destId="{DAC4551A-BB0E-4ED2-A531-C22E2B7C4C09}" srcOrd="4" destOrd="0" presId="urn:microsoft.com/office/officeart/2005/8/layout/cycle2"/>
    <dgm:cxn modelId="{B77C085F-BB46-4EB9-8B2D-FD06A071625A}" type="presParOf" srcId="{7EF45E04-01F2-4F7E-8A8F-F147A0A16A14}" destId="{C1D59C24-26BC-4ED5-BE8D-BAEAE5E240F0}" srcOrd="5" destOrd="0" presId="urn:microsoft.com/office/officeart/2005/8/layout/cycle2"/>
    <dgm:cxn modelId="{B8157E6E-4555-4F93-85FD-85B4DF5FDC50}" type="presParOf" srcId="{C1D59C24-26BC-4ED5-BE8D-BAEAE5E240F0}" destId="{E9D83349-0379-446F-AE76-70F2265F53BE}" srcOrd="0" destOrd="0" presId="urn:microsoft.com/office/officeart/2005/8/layout/cycle2"/>
    <dgm:cxn modelId="{32DD4691-6291-442C-A208-FAA64AF09109}" type="presParOf" srcId="{7EF45E04-01F2-4F7E-8A8F-F147A0A16A14}" destId="{AD5193C3-B0DC-491B-907D-7A593689FE6B}" srcOrd="6" destOrd="0" presId="urn:microsoft.com/office/officeart/2005/8/layout/cycle2"/>
    <dgm:cxn modelId="{1392B2C1-4886-4EAA-B5F3-3E10C2303152}" type="presParOf" srcId="{7EF45E04-01F2-4F7E-8A8F-F147A0A16A14}" destId="{D7826970-C6ED-4AF2-A84D-D854F6AEF6E2}" srcOrd="7" destOrd="0" presId="urn:microsoft.com/office/officeart/2005/8/layout/cycle2"/>
    <dgm:cxn modelId="{3C1917F6-549E-4425-B991-D40D80854486}" type="presParOf" srcId="{D7826970-C6ED-4AF2-A84D-D854F6AEF6E2}" destId="{E714ECAB-4B94-4FE7-8160-8DCBC4C17303}" srcOrd="0" destOrd="0" presId="urn:microsoft.com/office/officeart/2005/8/layout/cycle2"/>
    <dgm:cxn modelId="{25C12FA0-53D1-4774-8558-F3582E708DCA}" type="presParOf" srcId="{7EF45E04-01F2-4F7E-8A8F-F147A0A16A14}" destId="{0BB2BEA7-A232-4B4F-A2D4-884847605EA2}" srcOrd="8" destOrd="0" presId="urn:microsoft.com/office/officeart/2005/8/layout/cycle2"/>
    <dgm:cxn modelId="{84027091-D207-4ADC-A3DA-D6A63D7C20EF}" type="presParOf" srcId="{7EF45E04-01F2-4F7E-8A8F-F147A0A16A14}" destId="{782DF50A-BF47-4E76-81C6-CB7A0BC90287}" srcOrd="9" destOrd="0" presId="urn:microsoft.com/office/officeart/2005/8/layout/cycle2"/>
    <dgm:cxn modelId="{B9DAD956-C404-47E9-BDD9-08D0ECBCFC4C}" type="presParOf" srcId="{782DF50A-BF47-4E76-81C6-CB7A0BC90287}" destId="{CFA94375-DD03-4BF2-8969-589F4754C0E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8F9C5-3E62-4392-8199-9852CF33CF4E}">
      <dsp:nvSpPr>
        <dsp:cNvPr id="0" name=""/>
        <dsp:cNvSpPr/>
      </dsp:nvSpPr>
      <dsp:spPr>
        <a:xfrm>
          <a:off x="4740829" y="711"/>
          <a:ext cx="1557816" cy="155781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Problem</a:t>
          </a:r>
        </a:p>
        <a:p>
          <a:pPr marL="0" lvl="0" indent="0" algn="ctr" defTabSz="533400">
            <a:lnSpc>
              <a:spcPct val="90000"/>
            </a:lnSpc>
            <a:spcBef>
              <a:spcPct val="0"/>
            </a:spcBef>
            <a:spcAft>
              <a:spcPct val="35000"/>
            </a:spcAft>
            <a:buNone/>
          </a:pPr>
          <a:r>
            <a:rPr lang="en-IN" sz="1200" kern="1200" dirty="0"/>
            <a:t>(defining Problem)</a:t>
          </a:r>
        </a:p>
      </dsp:txBody>
      <dsp:txXfrm>
        <a:off x="4968966" y="228848"/>
        <a:ext cx="1101542" cy="1101542"/>
      </dsp:txXfrm>
    </dsp:sp>
    <dsp:sp modelId="{55E5D25D-9997-488E-9340-7E3057B46977}">
      <dsp:nvSpPr>
        <dsp:cNvPr id="0" name=""/>
        <dsp:cNvSpPr/>
      </dsp:nvSpPr>
      <dsp:spPr>
        <a:xfrm rot="2160000">
          <a:off x="6249717" y="1197998"/>
          <a:ext cx="415391" cy="5257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6261617" y="1266527"/>
        <a:ext cx="290774" cy="315457"/>
      </dsp:txXfrm>
    </dsp:sp>
    <dsp:sp modelId="{24C84E24-084B-42DD-8C4F-B7F9568B84A6}">
      <dsp:nvSpPr>
        <dsp:cNvPr id="0" name=""/>
        <dsp:cNvSpPr/>
      </dsp:nvSpPr>
      <dsp:spPr>
        <a:xfrm>
          <a:off x="6635202" y="1377053"/>
          <a:ext cx="1557816" cy="155781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Plan</a:t>
          </a:r>
          <a:r>
            <a:rPr lang="en-IN" sz="1200" kern="1200" dirty="0"/>
            <a:t> (Measurement system ,Sampling design , Data Management, etc)</a:t>
          </a:r>
        </a:p>
      </dsp:txBody>
      <dsp:txXfrm>
        <a:off x="6863339" y="1605190"/>
        <a:ext cx="1101542" cy="1101542"/>
      </dsp:txXfrm>
    </dsp:sp>
    <dsp:sp modelId="{32602F77-3BBF-4888-85CF-BE771C82BC2A}">
      <dsp:nvSpPr>
        <dsp:cNvPr id="0" name=""/>
        <dsp:cNvSpPr/>
      </dsp:nvSpPr>
      <dsp:spPr>
        <a:xfrm rot="6480000">
          <a:off x="6848254" y="2995383"/>
          <a:ext cx="415391" cy="5257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6929817" y="3041277"/>
        <a:ext cx="290774" cy="315457"/>
      </dsp:txXfrm>
    </dsp:sp>
    <dsp:sp modelId="{DAC4551A-BB0E-4ED2-A531-C22E2B7C4C09}">
      <dsp:nvSpPr>
        <dsp:cNvPr id="0" name=""/>
        <dsp:cNvSpPr/>
      </dsp:nvSpPr>
      <dsp:spPr>
        <a:xfrm>
          <a:off x="5911616" y="3604022"/>
          <a:ext cx="1557816" cy="155781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Data</a:t>
          </a:r>
        </a:p>
        <a:p>
          <a:pPr marL="0" lvl="0" indent="0" algn="ctr" defTabSz="533400">
            <a:lnSpc>
              <a:spcPct val="90000"/>
            </a:lnSpc>
            <a:spcBef>
              <a:spcPct val="0"/>
            </a:spcBef>
            <a:spcAft>
              <a:spcPct val="35000"/>
            </a:spcAft>
            <a:buNone/>
          </a:pPr>
          <a:r>
            <a:rPr lang="en-IN" sz="1200" kern="1200" dirty="0"/>
            <a:t> (Data Collection, Management, Cleaning)</a:t>
          </a:r>
        </a:p>
      </dsp:txBody>
      <dsp:txXfrm>
        <a:off x="6139753" y="3832159"/>
        <a:ext cx="1101542" cy="1101542"/>
      </dsp:txXfrm>
    </dsp:sp>
    <dsp:sp modelId="{C1D59C24-26BC-4ED5-BE8D-BAEAE5E240F0}">
      <dsp:nvSpPr>
        <dsp:cNvPr id="0" name=""/>
        <dsp:cNvSpPr/>
      </dsp:nvSpPr>
      <dsp:spPr>
        <a:xfrm rot="10800000">
          <a:off x="5323798" y="4120049"/>
          <a:ext cx="415391" cy="5257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5448415" y="4225202"/>
        <a:ext cx="290774" cy="315457"/>
      </dsp:txXfrm>
    </dsp:sp>
    <dsp:sp modelId="{AD5193C3-B0DC-491B-907D-7A593689FE6B}">
      <dsp:nvSpPr>
        <dsp:cNvPr id="0" name=""/>
        <dsp:cNvSpPr/>
      </dsp:nvSpPr>
      <dsp:spPr>
        <a:xfrm>
          <a:off x="3570042" y="3604022"/>
          <a:ext cx="1557816" cy="155781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dirty="0"/>
            <a:t>Analysis</a:t>
          </a:r>
        </a:p>
        <a:p>
          <a:pPr marL="0" lvl="0" indent="0" algn="ctr" defTabSz="444500">
            <a:lnSpc>
              <a:spcPct val="90000"/>
            </a:lnSpc>
            <a:spcBef>
              <a:spcPct val="0"/>
            </a:spcBef>
            <a:spcAft>
              <a:spcPct val="35000"/>
            </a:spcAft>
            <a:buNone/>
          </a:pPr>
          <a:r>
            <a:rPr lang="en-IN" sz="1000" kern="1200" dirty="0"/>
            <a:t>(Data exploration, Planned &amp; unplanned analysis , Hypothesis generation)</a:t>
          </a:r>
        </a:p>
      </dsp:txBody>
      <dsp:txXfrm>
        <a:off x="3798179" y="3832159"/>
        <a:ext cx="1101542" cy="1101542"/>
      </dsp:txXfrm>
    </dsp:sp>
    <dsp:sp modelId="{D7826970-C6ED-4AF2-A84D-D854F6AEF6E2}">
      <dsp:nvSpPr>
        <dsp:cNvPr id="0" name=""/>
        <dsp:cNvSpPr/>
      </dsp:nvSpPr>
      <dsp:spPr>
        <a:xfrm rot="15120000">
          <a:off x="3783094" y="3017745"/>
          <a:ext cx="415391" cy="5257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3864657" y="3182157"/>
        <a:ext cx="290774" cy="315457"/>
      </dsp:txXfrm>
    </dsp:sp>
    <dsp:sp modelId="{0BB2BEA7-A232-4B4F-A2D4-884847605EA2}">
      <dsp:nvSpPr>
        <dsp:cNvPr id="0" name=""/>
        <dsp:cNvSpPr/>
      </dsp:nvSpPr>
      <dsp:spPr>
        <a:xfrm>
          <a:off x="2846456" y="1377053"/>
          <a:ext cx="1557816" cy="155781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Conclusion</a:t>
          </a:r>
        </a:p>
        <a:p>
          <a:pPr marL="0" lvl="0" indent="0" algn="ctr" defTabSz="533400">
            <a:lnSpc>
              <a:spcPct val="90000"/>
            </a:lnSpc>
            <a:spcBef>
              <a:spcPct val="0"/>
            </a:spcBef>
            <a:spcAft>
              <a:spcPct val="35000"/>
            </a:spcAft>
            <a:buNone/>
          </a:pPr>
          <a:r>
            <a:rPr lang="en-IN" sz="1200" kern="1200" dirty="0"/>
            <a:t>(Interpretation, Conclusion, New Ideas, Communication)</a:t>
          </a:r>
        </a:p>
      </dsp:txBody>
      <dsp:txXfrm>
        <a:off x="3074593" y="1605190"/>
        <a:ext cx="1101542" cy="1101542"/>
      </dsp:txXfrm>
    </dsp:sp>
    <dsp:sp modelId="{782DF50A-BF47-4E76-81C6-CB7A0BC90287}">
      <dsp:nvSpPr>
        <dsp:cNvPr id="0" name=""/>
        <dsp:cNvSpPr/>
      </dsp:nvSpPr>
      <dsp:spPr>
        <a:xfrm rot="19440000">
          <a:off x="4355344" y="1211819"/>
          <a:ext cx="415391" cy="5257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4367244" y="1353596"/>
        <a:ext cx="290774" cy="31545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11/17/2019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9249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180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436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4029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6909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630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77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651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972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583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736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614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1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644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949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17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350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11/17/2019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5108595"/>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DF5E-CACE-4CB4-A1CB-5ACCF8AE664C}"/>
              </a:ext>
            </a:extLst>
          </p:cNvPr>
          <p:cNvSpPr>
            <a:spLocks noGrp="1"/>
          </p:cNvSpPr>
          <p:nvPr>
            <p:ph type="ctrTitle"/>
          </p:nvPr>
        </p:nvSpPr>
        <p:spPr/>
        <p:txBody>
          <a:bodyPr/>
          <a:lstStyle/>
          <a:p>
            <a:r>
              <a:rPr lang="en-IN" dirty="0"/>
              <a:t>Statistics</a:t>
            </a:r>
          </a:p>
        </p:txBody>
      </p:sp>
      <p:sp>
        <p:nvSpPr>
          <p:cNvPr id="3" name="Subtitle 2">
            <a:extLst>
              <a:ext uri="{FF2B5EF4-FFF2-40B4-BE49-F238E27FC236}">
                <a16:creationId xmlns:a16="http://schemas.microsoft.com/office/drawing/2014/main" id="{ADCB7A5E-03EB-4D0B-BAB0-E6C5462E367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7628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19A0-F0DE-4DD2-971D-1740F1D1AB5D}"/>
              </a:ext>
            </a:extLst>
          </p:cNvPr>
          <p:cNvSpPr>
            <a:spLocks noGrp="1"/>
          </p:cNvSpPr>
          <p:nvPr>
            <p:ph type="title"/>
          </p:nvPr>
        </p:nvSpPr>
        <p:spPr>
          <a:xfrm>
            <a:off x="685801" y="609600"/>
            <a:ext cx="10131425" cy="581025"/>
          </a:xfrm>
        </p:spPr>
        <p:txBody>
          <a:bodyPr>
            <a:noAutofit/>
          </a:bodyPr>
          <a:lstStyle/>
          <a:p>
            <a:r>
              <a:rPr lang="en-US" sz="3400" dirty="0"/>
              <a:t>What Is Exploratory Data Analysis?</a:t>
            </a:r>
            <a:endParaRPr lang="en-IN" sz="3400" dirty="0"/>
          </a:p>
        </p:txBody>
      </p:sp>
      <p:sp>
        <p:nvSpPr>
          <p:cNvPr id="3" name="Content Placeholder 2">
            <a:extLst>
              <a:ext uri="{FF2B5EF4-FFF2-40B4-BE49-F238E27FC236}">
                <a16:creationId xmlns:a16="http://schemas.microsoft.com/office/drawing/2014/main" id="{2FEF344B-8CC9-4AE8-84FA-68596501713B}"/>
              </a:ext>
            </a:extLst>
          </p:cNvPr>
          <p:cNvSpPr>
            <a:spLocks noGrp="1"/>
          </p:cNvSpPr>
          <p:nvPr>
            <p:ph idx="1"/>
          </p:nvPr>
        </p:nvSpPr>
        <p:spPr>
          <a:xfrm>
            <a:off x="828676" y="1427692"/>
            <a:ext cx="10131425" cy="3649133"/>
          </a:xfrm>
        </p:spPr>
        <p:txBody>
          <a:bodyPr>
            <a:normAutofit/>
          </a:bodyPr>
          <a:lstStyle/>
          <a:p>
            <a:r>
              <a:rPr lang="en-US" sz="2400" dirty="0">
                <a:latin typeface="Dubai Light" panose="020B0303030403030204" pitchFamily="34" charset="-78"/>
                <a:cs typeface="Dubai Light" panose="020B0303030403030204" pitchFamily="34" charset="-78"/>
              </a:rPr>
              <a:t>EDA is the first step in your data analysis process.</a:t>
            </a:r>
          </a:p>
          <a:p>
            <a:r>
              <a:rPr lang="en-US" sz="2400" dirty="0">
                <a:latin typeface="Dubai Light" panose="020B0303030403030204" pitchFamily="34" charset="-78"/>
                <a:cs typeface="Dubai Light" panose="020B0303030403030204" pitchFamily="34" charset="-78"/>
              </a:rPr>
              <a:t>It is an approach for summarizing, visualizing, and becoming intimately familiar with the important characteristics of a data set.</a:t>
            </a:r>
          </a:p>
          <a:p>
            <a:r>
              <a:rPr lang="en-US" sz="2400" dirty="0">
                <a:latin typeface="Dubai Light" panose="020B0303030403030204" pitchFamily="34" charset="-78"/>
                <a:cs typeface="Dubai Light" panose="020B0303030403030204" pitchFamily="34" charset="-78"/>
              </a:rPr>
              <a:t> Here, you make sense of the data you have and then figure out what questions you want to ask and how to frame them, as well as how best to manipulate your available data sources to get the answers you need.</a:t>
            </a:r>
            <a:endParaRPr lang="en-IN" sz="2400" dirty="0">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81902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5DF-4DC5-43E6-A704-40A9D63AF98A}"/>
              </a:ext>
            </a:extLst>
          </p:cNvPr>
          <p:cNvSpPr>
            <a:spLocks noGrp="1"/>
          </p:cNvSpPr>
          <p:nvPr>
            <p:ph type="title"/>
          </p:nvPr>
        </p:nvSpPr>
        <p:spPr>
          <a:xfrm>
            <a:off x="685801" y="609600"/>
            <a:ext cx="10131425" cy="771525"/>
          </a:xfrm>
        </p:spPr>
        <p:txBody>
          <a:bodyPr>
            <a:normAutofit/>
          </a:bodyPr>
          <a:lstStyle/>
          <a:p>
            <a:r>
              <a:rPr lang="en-US" sz="3400" dirty="0"/>
              <a:t>EDA tackle specific tasks such as</a:t>
            </a:r>
            <a:endParaRPr lang="en-IN" sz="3400" dirty="0"/>
          </a:p>
        </p:txBody>
      </p:sp>
      <p:sp>
        <p:nvSpPr>
          <p:cNvPr id="3" name="Content Placeholder 2">
            <a:extLst>
              <a:ext uri="{FF2B5EF4-FFF2-40B4-BE49-F238E27FC236}">
                <a16:creationId xmlns:a16="http://schemas.microsoft.com/office/drawing/2014/main" id="{C287DDCC-CEC7-4719-9D96-A0DE8C2D1278}"/>
              </a:ext>
            </a:extLst>
          </p:cNvPr>
          <p:cNvSpPr>
            <a:spLocks noGrp="1"/>
          </p:cNvSpPr>
          <p:nvPr>
            <p:ph idx="1"/>
          </p:nvPr>
        </p:nvSpPr>
        <p:spPr>
          <a:xfrm>
            <a:off x="819151" y="1665817"/>
            <a:ext cx="10131425" cy="4315883"/>
          </a:xfrm>
        </p:spPr>
        <p:txBody>
          <a:bodyPr>
            <a:noAutofit/>
          </a:bodyPr>
          <a:lstStyle/>
          <a:p>
            <a:r>
              <a:rPr lang="en-US" sz="2400" dirty="0">
                <a:latin typeface="Dubai Light" panose="020B0303030403030204" pitchFamily="34" charset="-78"/>
                <a:cs typeface="Dubai Light" panose="020B0303030403030204" pitchFamily="34" charset="-78"/>
              </a:rPr>
              <a:t>Spotting mistakes and missing data.</a:t>
            </a:r>
          </a:p>
          <a:p>
            <a:r>
              <a:rPr lang="en-US" sz="2400" dirty="0">
                <a:latin typeface="Dubai Light" panose="020B0303030403030204" pitchFamily="34" charset="-78"/>
                <a:cs typeface="Dubai Light" panose="020B0303030403030204" pitchFamily="34" charset="-78"/>
              </a:rPr>
              <a:t>Mapping out the underlying structure of the data.</a:t>
            </a:r>
          </a:p>
          <a:p>
            <a:r>
              <a:rPr lang="en-US" sz="2400" dirty="0">
                <a:latin typeface="Dubai Light" panose="020B0303030403030204" pitchFamily="34" charset="-78"/>
                <a:cs typeface="Dubai Light" panose="020B0303030403030204" pitchFamily="34" charset="-78"/>
              </a:rPr>
              <a:t>Identifying the most important variables.</a:t>
            </a:r>
          </a:p>
          <a:p>
            <a:r>
              <a:rPr lang="en-US" sz="2400" dirty="0">
                <a:latin typeface="Dubai Light" panose="020B0303030403030204" pitchFamily="34" charset="-78"/>
                <a:cs typeface="Dubai Light" panose="020B0303030403030204" pitchFamily="34" charset="-78"/>
              </a:rPr>
              <a:t>Listing anomalies and outliers.</a:t>
            </a:r>
          </a:p>
          <a:p>
            <a:r>
              <a:rPr lang="en-US" sz="2400" dirty="0">
                <a:latin typeface="Dubai Light" panose="020B0303030403030204" pitchFamily="34" charset="-78"/>
                <a:cs typeface="Dubai Light" panose="020B0303030403030204" pitchFamily="34" charset="-78"/>
              </a:rPr>
              <a:t>Testing a hypotheses / checking assumptions related to a specific model.</a:t>
            </a:r>
          </a:p>
          <a:p>
            <a:r>
              <a:rPr lang="en-US" sz="2400" dirty="0">
                <a:latin typeface="Dubai Light" panose="020B0303030403030204" pitchFamily="34" charset="-78"/>
                <a:cs typeface="Dubai Light" panose="020B0303030403030204" pitchFamily="34" charset="-78"/>
              </a:rPr>
              <a:t>Establishing a parsimonious model (one that can be used to explain the data with minimal predictor variables).</a:t>
            </a:r>
          </a:p>
          <a:p>
            <a:r>
              <a:rPr lang="en-US" sz="2400" dirty="0">
                <a:latin typeface="Dubai Light" panose="020B0303030403030204" pitchFamily="34" charset="-78"/>
                <a:cs typeface="Dubai Light" panose="020B0303030403030204" pitchFamily="34" charset="-78"/>
              </a:rPr>
              <a:t>Estimating parameters and figuring out the associated confidence intervals or margins of error.</a:t>
            </a:r>
            <a:endParaRPr lang="en-IN" sz="2400" dirty="0">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90146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E442-3550-4189-B3AC-42481220B91F}"/>
              </a:ext>
            </a:extLst>
          </p:cNvPr>
          <p:cNvSpPr>
            <a:spLocks noGrp="1"/>
          </p:cNvSpPr>
          <p:nvPr>
            <p:ph type="title"/>
          </p:nvPr>
        </p:nvSpPr>
        <p:spPr>
          <a:xfrm>
            <a:off x="685801" y="609600"/>
            <a:ext cx="10131425" cy="657225"/>
          </a:xfrm>
        </p:spPr>
        <p:txBody>
          <a:bodyPr>
            <a:normAutofit/>
          </a:bodyPr>
          <a:lstStyle/>
          <a:p>
            <a:r>
              <a:rPr lang="en-IN" sz="3400" dirty="0"/>
              <a:t>Dealing with Missing values.</a:t>
            </a:r>
          </a:p>
        </p:txBody>
      </p:sp>
      <p:sp>
        <p:nvSpPr>
          <p:cNvPr id="3" name="Content Placeholder 2">
            <a:extLst>
              <a:ext uri="{FF2B5EF4-FFF2-40B4-BE49-F238E27FC236}">
                <a16:creationId xmlns:a16="http://schemas.microsoft.com/office/drawing/2014/main" id="{BC766CA1-254B-4DCD-A183-0D7BA3C6E827}"/>
              </a:ext>
            </a:extLst>
          </p:cNvPr>
          <p:cNvSpPr>
            <a:spLocks noGrp="1"/>
          </p:cNvSpPr>
          <p:nvPr>
            <p:ph idx="1"/>
          </p:nvPr>
        </p:nvSpPr>
        <p:spPr>
          <a:xfrm>
            <a:off x="685801" y="1381125"/>
            <a:ext cx="10131425" cy="4410075"/>
          </a:xfrm>
        </p:spPr>
        <p:txBody>
          <a:bodyPr>
            <a:normAutofit/>
          </a:bodyPr>
          <a:lstStyle/>
          <a:p>
            <a:r>
              <a:rPr lang="en-IN" sz="2400" dirty="0">
                <a:latin typeface="Dubai Light" panose="020B0303030403030204" pitchFamily="34" charset="-78"/>
                <a:cs typeface="Dubai Light" panose="020B0303030403030204" pitchFamily="34" charset="-78"/>
              </a:rPr>
              <a:t>Delete or Drop the missing values when it is less than 5% of total dataset.</a:t>
            </a:r>
          </a:p>
          <a:p>
            <a:r>
              <a:rPr lang="en-IN" sz="2400" dirty="0">
                <a:latin typeface="Dubai Light" panose="020B0303030403030204" pitchFamily="34" charset="-78"/>
                <a:cs typeface="Dubai Light" panose="020B0303030403030204" pitchFamily="34" charset="-78"/>
              </a:rPr>
              <a:t>If It is more then 5%, then need to fill the data.</a:t>
            </a:r>
          </a:p>
          <a:p>
            <a:r>
              <a:rPr lang="en-IN" sz="2400" dirty="0">
                <a:latin typeface="Dubai Light" panose="020B0303030403030204" pitchFamily="34" charset="-78"/>
                <a:cs typeface="Dubai Light" panose="020B0303030403030204" pitchFamily="34" charset="-78"/>
              </a:rPr>
              <a:t>If it is more than 25%, then return the data to client.</a:t>
            </a:r>
          </a:p>
          <a:p>
            <a:r>
              <a:rPr lang="en-IN" sz="2400" dirty="0">
                <a:latin typeface="Dubai Light" panose="020B0303030403030204" pitchFamily="34" charset="-78"/>
                <a:cs typeface="Dubai Light" panose="020B0303030403030204" pitchFamily="34" charset="-78"/>
              </a:rPr>
              <a:t>When ever we have outliers, then need to fill with MEDIAN.</a:t>
            </a:r>
          </a:p>
          <a:p>
            <a:r>
              <a:rPr lang="en-IN" sz="2400" dirty="0">
                <a:latin typeface="Dubai Light" panose="020B0303030403030204" pitchFamily="34" charset="-78"/>
                <a:cs typeface="Dubai Light" panose="020B0303030403030204" pitchFamily="34" charset="-78"/>
              </a:rPr>
              <a:t>Else with MEAN.( i.e. Normal distribution).</a:t>
            </a:r>
          </a:p>
          <a:p>
            <a:r>
              <a:rPr lang="en-IN" sz="2400" dirty="0">
                <a:latin typeface="Dubai Light" panose="020B0303030403030204" pitchFamily="34" charset="-78"/>
                <a:cs typeface="Dubai Light" panose="020B0303030403030204" pitchFamily="34" charset="-78"/>
              </a:rPr>
              <a:t>If it is only 1% null values, then fill with the technique forward filling and backward filling.</a:t>
            </a:r>
          </a:p>
          <a:p>
            <a:r>
              <a:rPr lang="en-IN" sz="2400" dirty="0">
                <a:latin typeface="Dubai Light" panose="020B0303030403030204" pitchFamily="34" charset="-78"/>
                <a:cs typeface="Dubai Light" panose="020B0303030403030204" pitchFamily="34" charset="-78"/>
              </a:rPr>
              <a:t>If you are filling qualitative data, then fill with MODE. </a:t>
            </a:r>
          </a:p>
        </p:txBody>
      </p:sp>
    </p:spTree>
    <p:extLst>
      <p:ext uri="{BB962C8B-B14F-4D97-AF65-F5344CB8AC3E}">
        <p14:creationId xmlns:p14="http://schemas.microsoft.com/office/powerpoint/2010/main" val="179224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13FF-D9C7-42B8-BB68-4CE3259B01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9BDD4-49C9-45D3-B8DC-0195652AC12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06971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4F70-65DE-4D2E-94CE-E40F2E29EA9E}"/>
              </a:ext>
            </a:extLst>
          </p:cNvPr>
          <p:cNvSpPr>
            <a:spLocks noGrp="1"/>
          </p:cNvSpPr>
          <p:nvPr>
            <p:ph type="title"/>
          </p:nvPr>
        </p:nvSpPr>
        <p:spPr/>
        <p:txBody>
          <a:bodyPr/>
          <a:lstStyle/>
          <a:p>
            <a:r>
              <a:rPr lang="en-IN" dirty="0"/>
              <a:t>Why learn statistics?</a:t>
            </a:r>
          </a:p>
        </p:txBody>
      </p:sp>
      <p:sp>
        <p:nvSpPr>
          <p:cNvPr id="3" name="Content Placeholder 2">
            <a:extLst>
              <a:ext uri="{FF2B5EF4-FFF2-40B4-BE49-F238E27FC236}">
                <a16:creationId xmlns:a16="http://schemas.microsoft.com/office/drawing/2014/main" id="{52B1ED70-D6A6-47E8-9B3D-C963F9D2056E}"/>
              </a:ext>
            </a:extLst>
          </p:cNvPr>
          <p:cNvSpPr>
            <a:spLocks noGrp="1"/>
          </p:cNvSpPr>
          <p:nvPr>
            <p:ph idx="1"/>
          </p:nvPr>
        </p:nvSpPr>
        <p:spPr>
          <a:xfrm>
            <a:off x="1285876" y="2065867"/>
            <a:ext cx="10131425" cy="2809875"/>
          </a:xfrm>
        </p:spPr>
        <p:txBody>
          <a:bodyPr>
            <a:normAutofit/>
          </a:bodyPr>
          <a:lstStyle/>
          <a:p>
            <a:r>
              <a:rPr lang="en-IN" sz="2400" dirty="0">
                <a:latin typeface="Dubai Light" panose="020B0303030403030204" pitchFamily="34" charset="-78"/>
                <a:cs typeface="Dubai Light" panose="020B0303030403030204" pitchFamily="34" charset="-78"/>
              </a:rPr>
              <a:t>Statistics is science and use mathematics that transform numbers into useful information for decision makers.</a:t>
            </a:r>
          </a:p>
          <a:p>
            <a:r>
              <a:rPr lang="en-IN" sz="2400" dirty="0">
                <a:latin typeface="Dubai Light" panose="020B0303030403030204" pitchFamily="34" charset="-78"/>
                <a:cs typeface="Dubai Light" panose="020B0303030403030204" pitchFamily="34" charset="-78"/>
              </a:rPr>
              <a:t>A numerical measure that describe characteristics of a data</a:t>
            </a:r>
          </a:p>
          <a:p>
            <a:r>
              <a:rPr lang="en-IN" sz="2400" dirty="0">
                <a:latin typeface="Dubai Light" panose="020B0303030403030204" pitchFamily="34" charset="-78"/>
                <a:cs typeface="Dubai Light" panose="020B0303030403030204" pitchFamily="34" charset="-78"/>
              </a:rPr>
              <a:t>Science of learning from data and of measuring, controlling and communicating uncertainty. </a:t>
            </a:r>
          </a:p>
        </p:txBody>
      </p:sp>
    </p:spTree>
    <p:extLst>
      <p:ext uri="{BB962C8B-B14F-4D97-AF65-F5344CB8AC3E}">
        <p14:creationId xmlns:p14="http://schemas.microsoft.com/office/powerpoint/2010/main" val="412916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FA37-0DE3-4FFF-B110-C3DAE09CBD1B}"/>
              </a:ext>
            </a:extLst>
          </p:cNvPr>
          <p:cNvSpPr>
            <a:spLocks noGrp="1"/>
          </p:cNvSpPr>
          <p:nvPr>
            <p:ph type="title"/>
          </p:nvPr>
        </p:nvSpPr>
        <p:spPr/>
        <p:txBody>
          <a:bodyPr/>
          <a:lstStyle/>
          <a:p>
            <a:r>
              <a:rPr lang="en-IN" dirty="0"/>
              <a:t>Importance of Statistics</a:t>
            </a:r>
          </a:p>
        </p:txBody>
      </p:sp>
      <p:sp>
        <p:nvSpPr>
          <p:cNvPr id="3" name="Content Placeholder 2">
            <a:extLst>
              <a:ext uri="{FF2B5EF4-FFF2-40B4-BE49-F238E27FC236}">
                <a16:creationId xmlns:a16="http://schemas.microsoft.com/office/drawing/2014/main" id="{AA3F80D5-47F1-4B30-919B-B9139DD206F2}"/>
              </a:ext>
            </a:extLst>
          </p:cNvPr>
          <p:cNvSpPr>
            <a:spLocks noGrp="1"/>
          </p:cNvSpPr>
          <p:nvPr>
            <p:ph idx="1"/>
          </p:nvPr>
        </p:nvSpPr>
        <p:spPr/>
        <p:txBody>
          <a:bodyPr>
            <a:normAutofit lnSpcReduction="10000"/>
          </a:bodyPr>
          <a:lstStyle/>
          <a:p>
            <a:r>
              <a:rPr lang="en-US" sz="2400" dirty="0">
                <a:latin typeface="Dubai Light" panose="020B0604020202020204" pitchFamily="34" charset="-78"/>
                <a:cs typeface="Dubai Light" panose="020B0604020202020204" pitchFamily="34" charset="-78"/>
              </a:rPr>
              <a:t>To present facts in a definite form.</a:t>
            </a:r>
          </a:p>
          <a:p>
            <a:r>
              <a:rPr lang="en-US" sz="2400" dirty="0">
                <a:latin typeface="Dubai Light" panose="020B0604020202020204" pitchFamily="34" charset="-78"/>
                <a:cs typeface="Dubai Light" panose="020B0604020202020204" pitchFamily="34" charset="-78"/>
              </a:rPr>
              <a:t>Statistics facilitates comparisons.</a:t>
            </a:r>
          </a:p>
          <a:p>
            <a:r>
              <a:rPr lang="en-US" sz="2400" dirty="0">
                <a:latin typeface="Dubai Light" panose="020B0604020202020204" pitchFamily="34" charset="-78"/>
                <a:cs typeface="Dubai Light" panose="020B0604020202020204" pitchFamily="34" charset="-78"/>
              </a:rPr>
              <a:t>Statistics gives guidance in the formulation of suitable policies.</a:t>
            </a:r>
          </a:p>
          <a:p>
            <a:r>
              <a:rPr lang="en-US" sz="2400" dirty="0">
                <a:latin typeface="Dubai Light" panose="020B0604020202020204" pitchFamily="34" charset="-78"/>
                <a:cs typeface="Dubai Light" panose="020B0604020202020204" pitchFamily="34" charset="-78"/>
              </a:rPr>
              <a:t>Statistics can be formulated well in advance for predictions.</a:t>
            </a:r>
          </a:p>
          <a:p>
            <a:r>
              <a:rPr lang="en-US" sz="2400" dirty="0">
                <a:latin typeface="Dubai Light" panose="020B0604020202020204" pitchFamily="34" charset="-78"/>
                <a:cs typeface="Dubai Light" panose="020B0604020202020204" pitchFamily="34" charset="-78"/>
              </a:rPr>
              <a:t>Statistical methods are helpful in formulating, testing hypothesis and develop new theories</a:t>
            </a:r>
          </a:p>
          <a:p>
            <a:r>
              <a:rPr lang="en-US" sz="2400" dirty="0">
                <a:latin typeface="Dubai Light" panose="020B0604020202020204" pitchFamily="34" charset="-78"/>
                <a:cs typeface="Dubai Light" panose="020B0604020202020204" pitchFamily="34" charset="-78"/>
              </a:rPr>
              <a:t>Statistics makes the work simple and provides a clear picture on the work what we do on daily basis.</a:t>
            </a:r>
            <a:endParaRPr lang="en-IN" sz="2400" dirty="0">
              <a:latin typeface="Dubai Light" panose="020B0604020202020204" pitchFamily="34" charset="-78"/>
              <a:cs typeface="Dubai Light" panose="020B0604020202020204" pitchFamily="34" charset="-78"/>
            </a:endParaRPr>
          </a:p>
        </p:txBody>
      </p:sp>
    </p:spTree>
    <p:extLst>
      <p:ext uri="{BB962C8B-B14F-4D97-AF65-F5344CB8AC3E}">
        <p14:creationId xmlns:p14="http://schemas.microsoft.com/office/powerpoint/2010/main" val="369541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9B54-BBE9-4638-9AB2-27BC23AB82FB}"/>
              </a:ext>
            </a:extLst>
          </p:cNvPr>
          <p:cNvSpPr>
            <a:spLocks noGrp="1"/>
          </p:cNvSpPr>
          <p:nvPr>
            <p:ph type="title"/>
          </p:nvPr>
        </p:nvSpPr>
        <p:spPr>
          <a:xfrm>
            <a:off x="685801" y="609601"/>
            <a:ext cx="10131425" cy="571500"/>
          </a:xfrm>
        </p:spPr>
        <p:txBody>
          <a:bodyPr>
            <a:noAutofit/>
          </a:bodyPr>
          <a:lstStyle/>
          <a:p>
            <a:r>
              <a:rPr lang="en-IN" sz="3400" dirty="0"/>
              <a:t>Process of Statistical analysis </a:t>
            </a:r>
          </a:p>
        </p:txBody>
      </p:sp>
      <p:graphicFrame>
        <p:nvGraphicFramePr>
          <p:cNvPr id="4" name="Content Placeholder 3">
            <a:extLst>
              <a:ext uri="{FF2B5EF4-FFF2-40B4-BE49-F238E27FC236}">
                <a16:creationId xmlns:a16="http://schemas.microsoft.com/office/drawing/2014/main" id="{692ACFEB-A514-41D4-A1D5-86672DE4125C}"/>
              </a:ext>
            </a:extLst>
          </p:cNvPr>
          <p:cNvGraphicFramePr>
            <a:graphicFrameLocks noGrp="1"/>
          </p:cNvGraphicFramePr>
          <p:nvPr>
            <p:ph idx="1"/>
            <p:extLst>
              <p:ext uri="{D42A27DB-BD31-4B8C-83A1-F6EECF244321}">
                <p14:modId xmlns:p14="http://schemas.microsoft.com/office/powerpoint/2010/main" val="2427416022"/>
              </p:ext>
            </p:extLst>
          </p:nvPr>
        </p:nvGraphicFramePr>
        <p:xfrm>
          <a:off x="685801" y="1323975"/>
          <a:ext cx="11039475" cy="5162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4043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0333-D2F2-401F-AD4B-CB32EDB3EF60}"/>
              </a:ext>
            </a:extLst>
          </p:cNvPr>
          <p:cNvSpPr>
            <a:spLocks noGrp="1"/>
          </p:cNvSpPr>
          <p:nvPr>
            <p:ph type="title"/>
          </p:nvPr>
        </p:nvSpPr>
        <p:spPr>
          <a:xfrm>
            <a:off x="685801" y="609601"/>
            <a:ext cx="10131425" cy="689810"/>
          </a:xfrm>
        </p:spPr>
        <p:txBody>
          <a:bodyPr>
            <a:normAutofit/>
          </a:bodyPr>
          <a:lstStyle/>
          <a:p>
            <a:r>
              <a:rPr lang="en-IN" sz="3400" dirty="0"/>
              <a:t>Statistics in the business world</a:t>
            </a:r>
          </a:p>
        </p:txBody>
      </p:sp>
      <p:sp>
        <p:nvSpPr>
          <p:cNvPr id="3" name="Content Placeholder 2">
            <a:extLst>
              <a:ext uri="{FF2B5EF4-FFF2-40B4-BE49-F238E27FC236}">
                <a16:creationId xmlns:a16="http://schemas.microsoft.com/office/drawing/2014/main" id="{FBA4EA41-EFD7-4513-8634-9760FC18652D}"/>
              </a:ext>
            </a:extLst>
          </p:cNvPr>
          <p:cNvSpPr>
            <a:spLocks noGrp="1"/>
          </p:cNvSpPr>
          <p:nvPr>
            <p:ph idx="1"/>
          </p:nvPr>
        </p:nvSpPr>
        <p:spPr/>
        <p:txBody>
          <a:bodyPr>
            <a:normAutofit/>
          </a:bodyPr>
          <a:lstStyle/>
          <a:p>
            <a:r>
              <a:rPr lang="en-IN" sz="2400" dirty="0">
                <a:latin typeface="Dubai Light" panose="020B0303030403030204" pitchFamily="34" charset="-78"/>
                <a:cs typeface="Dubai Light" panose="020B0303030403030204" pitchFamily="34" charset="-78"/>
              </a:rPr>
              <a:t>To summarize business data</a:t>
            </a:r>
          </a:p>
          <a:p>
            <a:r>
              <a:rPr lang="en-IN" sz="2400" dirty="0">
                <a:latin typeface="Dubai Light" panose="020B0303030403030204" pitchFamily="34" charset="-78"/>
                <a:cs typeface="Dubai Light" panose="020B0303030403030204" pitchFamily="34" charset="-78"/>
              </a:rPr>
              <a:t>To draw conclusions from that data</a:t>
            </a:r>
          </a:p>
          <a:p>
            <a:r>
              <a:rPr lang="en-IN" sz="2400" dirty="0">
                <a:latin typeface="Dubai Light" panose="020B0303030403030204" pitchFamily="34" charset="-78"/>
                <a:cs typeface="Dubai Light" panose="020B0303030403030204" pitchFamily="34" charset="-78"/>
              </a:rPr>
              <a:t>To make reliable forecasts about business </a:t>
            </a:r>
            <a:r>
              <a:rPr lang="en-IN" sz="2400" dirty="0" err="1">
                <a:latin typeface="Dubai Light" panose="020B0303030403030204" pitchFamily="34" charset="-78"/>
                <a:cs typeface="Dubai Light" panose="020B0303030403030204" pitchFamily="34" charset="-78"/>
              </a:rPr>
              <a:t>activites</a:t>
            </a:r>
            <a:endParaRPr lang="en-IN" sz="2400" dirty="0">
              <a:latin typeface="Dubai Light" panose="020B0303030403030204" pitchFamily="34" charset="-78"/>
              <a:cs typeface="Dubai Light" panose="020B0303030403030204" pitchFamily="34" charset="-78"/>
            </a:endParaRPr>
          </a:p>
          <a:p>
            <a:r>
              <a:rPr lang="en-IN" sz="2400" dirty="0">
                <a:latin typeface="Dubai Light" panose="020B0303030403030204" pitchFamily="34" charset="-78"/>
                <a:cs typeface="Dubai Light" panose="020B0303030403030204" pitchFamily="34" charset="-78"/>
              </a:rPr>
              <a:t>To improve business process</a:t>
            </a:r>
          </a:p>
          <a:p>
            <a:endParaRPr lang="en-IN" sz="2400" dirty="0">
              <a:latin typeface="Dubai Light" panose="020B0303030403030204" pitchFamily="34" charset="-78"/>
              <a:cs typeface="Dubai Light" panose="020B0303030403030204" pitchFamily="34" charset="-78"/>
            </a:endParaRPr>
          </a:p>
        </p:txBody>
      </p:sp>
      <p:sp>
        <p:nvSpPr>
          <p:cNvPr id="4" name="Title 1">
            <a:extLst>
              <a:ext uri="{FF2B5EF4-FFF2-40B4-BE49-F238E27FC236}">
                <a16:creationId xmlns:a16="http://schemas.microsoft.com/office/drawing/2014/main" id="{5905D021-8710-4B40-8BB0-7A2149B52216}"/>
              </a:ext>
            </a:extLst>
          </p:cNvPr>
          <p:cNvSpPr txBox="1">
            <a:spLocks/>
          </p:cNvSpPr>
          <p:nvPr/>
        </p:nvSpPr>
        <p:spPr>
          <a:xfrm>
            <a:off x="685801" y="1299411"/>
            <a:ext cx="10131425" cy="68981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latin typeface="Dubai Light" panose="020B0303030403030204" pitchFamily="34" charset="-78"/>
                <a:cs typeface="Dubai Light" panose="020B0303030403030204" pitchFamily="34" charset="-78"/>
              </a:rPr>
              <a:t>In this business world, Statistics has four important applications</a:t>
            </a:r>
          </a:p>
        </p:txBody>
      </p:sp>
    </p:spTree>
    <p:extLst>
      <p:ext uri="{BB962C8B-B14F-4D97-AF65-F5344CB8AC3E}">
        <p14:creationId xmlns:p14="http://schemas.microsoft.com/office/powerpoint/2010/main" val="157786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FB61-746D-4F87-9C95-B8A3577E8AC3}"/>
              </a:ext>
            </a:extLst>
          </p:cNvPr>
          <p:cNvSpPr>
            <a:spLocks noGrp="1"/>
          </p:cNvSpPr>
          <p:nvPr>
            <p:ph type="title"/>
          </p:nvPr>
        </p:nvSpPr>
        <p:spPr/>
        <p:txBody>
          <a:bodyPr/>
          <a:lstStyle/>
          <a:p>
            <a:r>
              <a:rPr lang="en-IN" dirty="0"/>
              <a:t>Types of statistics:</a:t>
            </a:r>
          </a:p>
        </p:txBody>
      </p:sp>
      <p:sp>
        <p:nvSpPr>
          <p:cNvPr id="3" name="Content Placeholder 2">
            <a:extLst>
              <a:ext uri="{FF2B5EF4-FFF2-40B4-BE49-F238E27FC236}">
                <a16:creationId xmlns:a16="http://schemas.microsoft.com/office/drawing/2014/main" id="{FDCA5F46-51F6-4F83-908C-95B5C089B183}"/>
              </a:ext>
            </a:extLst>
          </p:cNvPr>
          <p:cNvSpPr>
            <a:spLocks noGrp="1"/>
          </p:cNvSpPr>
          <p:nvPr>
            <p:ph idx="1"/>
          </p:nvPr>
        </p:nvSpPr>
        <p:spPr/>
        <p:txBody>
          <a:bodyPr>
            <a:noAutofit/>
          </a:bodyPr>
          <a:lstStyle/>
          <a:p>
            <a:r>
              <a:rPr lang="en-IN" dirty="0">
                <a:latin typeface="Dubai Light" panose="020B0303030403030204" pitchFamily="34" charset="-78"/>
                <a:cs typeface="Dubai Light" panose="020B0303030403030204" pitchFamily="34" charset="-78"/>
              </a:rPr>
              <a:t>Descriptive Statistics </a:t>
            </a:r>
          </a:p>
          <a:p>
            <a:pPr lvl="1"/>
            <a:r>
              <a:rPr lang="en-IN" sz="1800" dirty="0">
                <a:latin typeface="Dubai Light" panose="020B0303030403030204" pitchFamily="34" charset="-78"/>
                <a:cs typeface="Dubai Light" panose="020B0303030403030204" pitchFamily="34" charset="-78"/>
              </a:rPr>
              <a:t>Focuses on collecting, summarizing, presenting and analysing a set of data.</a:t>
            </a:r>
          </a:p>
          <a:p>
            <a:pPr lvl="1"/>
            <a:r>
              <a:rPr lang="en-IN" sz="1800" dirty="0">
                <a:latin typeface="Dubai Light" panose="020B0303030403030204" pitchFamily="34" charset="-78"/>
                <a:cs typeface="Dubai Light" panose="020B0303030403030204" pitchFamily="34" charset="-78"/>
              </a:rPr>
              <a:t>It provides statistical measures such as mean, median and standard deviation to describe the different  characteristics of your data</a:t>
            </a:r>
          </a:p>
          <a:p>
            <a:endParaRPr lang="en-IN" dirty="0">
              <a:latin typeface="Dubai Light" panose="020B0303030403030204" pitchFamily="34" charset="-78"/>
              <a:cs typeface="Dubai Light" panose="020B0303030403030204" pitchFamily="34" charset="-78"/>
            </a:endParaRPr>
          </a:p>
          <a:p>
            <a:r>
              <a:rPr lang="en-IN" dirty="0">
                <a:latin typeface="Dubai Light" panose="020B0303030403030204" pitchFamily="34" charset="-78"/>
                <a:cs typeface="Dubai Light" panose="020B0303030403030204" pitchFamily="34" charset="-78"/>
              </a:rPr>
              <a:t>Inferential Statistics</a:t>
            </a:r>
          </a:p>
          <a:p>
            <a:pPr lvl="1"/>
            <a:r>
              <a:rPr lang="en-IN" sz="1800" dirty="0">
                <a:latin typeface="Dubai Light" panose="020B0303030403030204" pitchFamily="34" charset="-78"/>
                <a:cs typeface="Dubai Light" panose="020B0303030403030204" pitchFamily="34" charset="-78"/>
              </a:rPr>
              <a:t>It uses the data that have been collected from small group to draw the conclusions about larger group.</a:t>
            </a:r>
          </a:p>
          <a:p>
            <a:pPr lvl="1"/>
            <a:r>
              <a:rPr lang="en-IN" sz="1800" dirty="0">
                <a:latin typeface="Dubai Light" panose="020B0303030403030204" pitchFamily="34" charset="-78"/>
                <a:cs typeface="Dubai Light" panose="020B0303030403030204" pitchFamily="34" charset="-78"/>
              </a:rPr>
              <a:t>Drawing conclusion from your data is heart for inferential statistics.</a:t>
            </a:r>
          </a:p>
          <a:p>
            <a:pPr lvl="1"/>
            <a:endParaRPr lang="en-IN" sz="1800" dirty="0">
              <a:latin typeface="Dubai Light" panose="020B0303030403030204" pitchFamily="34" charset="-78"/>
              <a:cs typeface="Dubai Light" panose="020B0303030403030204" pitchFamily="34" charset="-78"/>
            </a:endParaRPr>
          </a:p>
          <a:p>
            <a:pPr marL="457200" lvl="1" indent="0">
              <a:buNone/>
            </a:pPr>
            <a:r>
              <a:rPr lang="en-IN" sz="1800" dirty="0">
                <a:latin typeface="Dubai Light" panose="020B0303030403030204" pitchFamily="34" charset="-78"/>
                <a:cs typeface="Dubai Light" panose="020B0303030403030204" pitchFamily="34" charset="-78"/>
              </a:rPr>
              <a:t>These methods enable you to make decisions based on data rather than just intuition.</a:t>
            </a:r>
          </a:p>
          <a:p>
            <a:endParaRPr lang="en-IN" dirty="0">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411800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0600-DE1D-4337-A90A-AFEF513C6394}"/>
              </a:ext>
            </a:extLst>
          </p:cNvPr>
          <p:cNvSpPr>
            <a:spLocks noGrp="1"/>
          </p:cNvSpPr>
          <p:nvPr>
            <p:ph type="title"/>
          </p:nvPr>
        </p:nvSpPr>
        <p:spPr>
          <a:xfrm>
            <a:off x="685801" y="609601"/>
            <a:ext cx="10131425" cy="699436"/>
          </a:xfrm>
        </p:spPr>
        <p:txBody>
          <a:bodyPr>
            <a:normAutofit/>
          </a:bodyPr>
          <a:lstStyle/>
          <a:p>
            <a:r>
              <a:rPr lang="en-IN" sz="3400" dirty="0"/>
              <a:t>Types of descriptive statistics</a:t>
            </a:r>
          </a:p>
        </p:txBody>
      </p:sp>
      <p:sp>
        <p:nvSpPr>
          <p:cNvPr id="3" name="Content Placeholder 2">
            <a:extLst>
              <a:ext uri="{FF2B5EF4-FFF2-40B4-BE49-F238E27FC236}">
                <a16:creationId xmlns:a16="http://schemas.microsoft.com/office/drawing/2014/main" id="{7F15296E-10CC-4D9D-9F2D-F0870E7F7F41}"/>
              </a:ext>
            </a:extLst>
          </p:cNvPr>
          <p:cNvSpPr>
            <a:spLocks noGrp="1"/>
          </p:cNvSpPr>
          <p:nvPr>
            <p:ph idx="1"/>
          </p:nvPr>
        </p:nvSpPr>
        <p:spPr>
          <a:xfrm>
            <a:off x="1030287" y="1732548"/>
            <a:ext cx="10131425" cy="4665044"/>
          </a:xfrm>
        </p:spPr>
        <p:txBody>
          <a:bodyPr>
            <a:noAutofit/>
          </a:bodyPr>
          <a:lstStyle/>
          <a:p>
            <a:r>
              <a:rPr lang="en-IN" sz="2000" b="1" dirty="0">
                <a:latin typeface="Dubai Light" panose="020B0303030403030204" pitchFamily="34" charset="-78"/>
                <a:cs typeface="Dubai Light" panose="020B0303030403030204" pitchFamily="34" charset="-78"/>
              </a:rPr>
              <a:t>Measure of Frequency</a:t>
            </a:r>
          </a:p>
          <a:p>
            <a:pPr lvl="1"/>
            <a:r>
              <a:rPr lang="en-IN" sz="1800" dirty="0">
                <a:latin typeface="Dubai Light" panose="020B0303030403030204" pitchFamily="34" charset="-78"/>
                <a:cs typeface="Dubai Light" panose="020B0303030403030204" pitchFamily="34" charset="-78"/>
              </a:rPr>
              <a:t>Count, Percent and  Frequency.</a:t>
            </a:r>
          </a:p>
          <a:p>
            <a:pPr lvl="1"/>
            <a:r>
              <a:rPr lang="en-IN" sz="1800" dirty="0">
                <a:latin typeface="Dubai Light" panose="020B0303030403030204" pitchFamily="34" charset="-78"/>
                <a:cs typeface="Dubai Light" panose="020B0303030403030204" pitchFamily="34" charset="-78"/>
              </a:rPr>
              <a:t>Use this when you want to show how often a response is given.</a:t>
            </a:r>
          </a:p>
          <a:p>
            <a:r>
              <a:rPr lang="en-IN" sz="2000" b="1" dirty="0">
                <a:latin typeface="Dubai Light" panose="020B0303030403030204" pitchFamily="34" charset="-78"/>
                <a:cs typeface="Dubai Light" panose="020B0303030403030204" pitchFamily="34" charset="-78"/>
              </a:rPr>
              <a:t>Measure of central Tendency</a:t>
            </a:r>
          </a:p>
          <a:p>
            <a:pPr lvl="1"/>
            <a:r>
              <a:rPr lang="en-IN" sz="1800" dirty="0">
                <a:latin typeface="Dubai Light" panose="020B0303030403030204" pitchFamily="34" charset="-78"/>
                <a:cs typeface="Dubai Light" panose="020B0303030403030204" pitchFamily="34" charset="-78"/>
              </a:rPr>
              <a:t>Mean, Median and Mode.</a:t>
            </a:r>
          </a:p>
          <a:p>
            <a:pPr lvl="1"/>
            <a:r>
              <a:rPr lang="en-IN" sz="1800" dirty="0">
                <a:latin typeface="Dubai Light" panose="020B0303030403030204" pitchFamily="34" charset="-78"/>
                <a:cs typeface="Dubai Light" panose="020B0303030403030204" pitchFamily="34" charset="-78"/>
              </a:rPr>
              <a:t>Use this when you want to show how an average or most commonly indicated response.</a:t>
            </a:r>
          </a:p>
          <a:p>
            <a:r>
              <a:rPr lang="en-IN" sz="2000" b="1" dirty="0">
                <a:latin typeface="Dubai Light" panose="020B0303030403030204" pitchFamily="34" charset="-78"/>
                <a:cs typeface="Dubai Light" panose="020B0303030403030204" pitchFamily="34" charset="-78"/>
              </a:rPr>
              <a:t>Measure of Dispersion or Variation</a:t>
            </a:r>
          </a:p>
          <a:p>
            <a:pPr lvl="1"/>
            <a:r>
              <a:rPr lang="en-IN" sz="1800" dirty="0">
                <a:latin typeface="Dubai Light" panose="020B0303030403030204" pitchFamily="34" charset="-78"/>
                <a:cs typeface="Dubai Light" panose="020B0303030403030204" pitchFamily="34" charset="-78"/>
              </a:rPr>
              <a:t>Range, Variance, Standard Deviation</a:t>
            </a:r>
          </a:p>
          <a:p>
            <a:pPr lvl="1"/>
            <a:r>
              <a:rPr lang="en-IN" sz="1800" dirty="0">
                <a:latin typeface="Dubai Light" panose="020B0303030403030204" pitchFamily="34" charset="-78"/>
                <a:cs typeface="Dubai Light" panose="020B0303030403030204" pitchFamily="34" charset="-78"/>
              </a:rPr>
              <a:t>Use this when you want to show how “Spread out ” the data. (Identify the spread of scores by stating intervals.)</a:t>
            </a:r>
          </a:p>
          <a:p>
            <a:r>
              <a:rPr lang="en-IN" sz="2000" b="1" dirty="0">
                <a:latin typeface="Dubai Light" panose="020B0303030403030204" pitchFamily="34" charset="-78"/>
                <a:cs typeface="Dubai Light" panose="020B0303030403030204" pitchFamily="34" charset="-78"/>
              </a:rPr>
              <a:t>Measure of Position</a:t>
            </a:r>
          </a:p>
          <a:p>
            <a:pPr lvl="1"/>
            <a:r>
              <a:rPr lang="en-IN" sz="1800" dirty="0">
                <a:latin typeface="Dubai Light" panose="020B0303030403030204" pitchFamily="34" charset="-78"/>
                <a:cs typeface="Dubai Light" panose="020B0303030403030204" pitchFamily="34" charset="-78"/>
              </a:rPr>
              <a:t>Percentile ranks, Quartile ranks</a:t>
            </a:r>
          </a:p>
          <a:p>
            <a:pPr lvl="1"/>
            <a:r>
              <a:rPr lang="en-IN" sz="1800" dirty="0">
                <a:latin typeface="Dubai Light" panose="020B0303030403030204" pitchFamily="34" charset="-78"/>
                <a:cs typeface="Dubai Light" panose="020B0303030403030204" pitchFamily="34" charset="-78"/>
              </a:rPr>
              <a:t>Describes how scores fall in relation to one another.</a:t>
            </a:r>
          </a:p>
        </p:txBody>
      </p:sp>
    </p:spTree>
    <p:extLst>
      <p:ext uri="{BB962C8B-B14F-4D97-AF65-F5344CB8AC3E}">
        <p14:creationId xmlns:p14="http://schemas.microsoft.com/office/powerpoint/2010/main" val="26749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8749-4036-4FB1-BC62-CF073BE559EE}"/>
              </a:ext>
            </a:extLst>
          </p:cNvPr>
          <p:cNvSpPr>
            <a:spLocks noGrp="1"/>
          </p:cNvSpPr>
          <p:nvPr>
            <p:ph type="title"/>
          </p:nvPr>
        </p:nvSpPr>
        <p:spPr/>
        <p:txBody>
          <a:bodyPr>
            <a:normAutofit/>
          </a:bodyPr>
          <a:lstStyle/>
          <a:p>
            <a:r>
              <a:rPr lang="en-IN" sz="3400" dirty="0"/>
              <a:t>Types of Inferential statistics</a:t>
            </a:r>
          </a:p>
        </p:txBody>
      </p:sp>
      <p:sp>
        <p:nvSpPr>
          <p:cNvPr id="3" name="Content Placeholder 2">
            <a:extLst>
              <a:ext uri="{FF2B5EF4-FFF2-40B4-BE49-F238E27FC236}">
                <a16:creationId xmlns:a16="http://schemas.microsoft.com/office/drawing/2014/main" id="{69E9AF99-8E23-45F9-9CDA-E36B54E6257C}"/>
              </a:ext>
            </a:extLst>
          </p:cNvPr>
          <p:cNvSpPr>
            <a:spLocks noGrp="1"/>
          </p:cNvSpPr>
          <p:nvPr>
            <p:ph idx="1"/>
          </p:nvPr>
        </p:nvSpPr>
        <p:spPr/>
        <p:txBody>
          <a:bodyPr>
            <a:normAutofit/>
          </a:bodyPr>
          <a:lstStyle/>
          <a:p>
            <a:r>
              <a:rPr lang="en-US" sz="2400" dirty="0">
                <a:latin typeface="Dubai Light" panose="020B0303030403030204" pitchFamily="34" charset="-78"/>
                <a:cs typeface="Dubai Light" panose="020B0303030403030204" pitchFamily="34" charset="-78"/>
              </a:rPr>
              <a:t>Linear Regression Analysis</a:t>
            </a:r>
          </a:p>
          <a:p>
            <a:r>
              <a:rPr lang="en-US" sz="2400" dirty="0">
                <a:latin typeface="Dubai Light" panose="020B0303030403030204" pitchFamily="34" charset="-78"/>
                <a:cs typeface="Dubai Light" panose="020B0303030403030204" pitchFamily="34" charset="-78"/>
              </a:rPr>
              <a:t>Analysis of Variance</a:t>
            </a:r>
          </a:p>
          <a:p>
            <a:r>
              <a:rPr lang="en-US" sz="2400" dirty="0">
                <a:latin typeface="Dubai Light" panose="020B0303030403030204" pitchFamily="34" charset="-78"/>
                <a:cs typeface="Dubai Light" panose="020B0303030403030204" pitchFamily="34" charset="-78"/>
              </a:rPr>
              <a:t>Analysis of Co-variance</a:t>
            </a:r>
          </a:p>
          <a:p>
            <a:r>
              <a:rPr lang="en-US" sz="2400" dirty="0">
                <a:latin typeface="Dubai Light" panose="020B0303030403030204" pitchFamily="34" charset="-78"/>
                <a:cs typeface="Dubai Light" panose="020B0303030403030204" pitchFamily="34" charset="-78"/>
              </a:rPr>
              <a:t>Statistical Significance (T-Test) or ANOVA</a:t>
            </a:r>
          </a:p>
          <a:p>
            <a:r>
              <a:rPr lang="en-US" sz="2400" dirty="0">
                <a:latin typeface="Dubai Light" panose="020B0303030403030204" pitchFamily="34" charset="-78"/>
                <a:cs typeface="Dubai Light" panose="020B0303030403030204" pitchFamily="34" charset="-78"/>
              </a:rPr>
              <a:t>Correlation Analysis</a:t>
            </a:r>
          </a:p>
          <a:p>
            <a:r>
              <a:rPr lang="en-US" sz="2400" dirty="0" err="1">
                <a:latin typeface="Dubai Light" panose="020B0303030403030204" pitchFamily="34" charset="-78"/>
                <a:cs typeface="Dubai Light" panose="020B0303030403030204" pitchFamily="34" charset="-78"/>
              </a:rPr>
              <a:t>Etc</a:t>
            </a:r>
            <a:endParaRPr lang="en-US" sz="2400" dirty="0">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121718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0FA9-5460-42FC-86FB-01FD3DC9D7BA}"/>
              </a:ext>
            </a:extLst>
          </p:cNvPr>
          <p:cNvSpPr>
            <a:spLocks noGrp="1"/>
          </p:cNvSpPr>
          <p:nvPr>
            <p:ph type="title"/>
          </p:nvPr>
        </p:nvSpPr>
        <p:spPr>
          <a:xfrm>
            <a:off x="685801" y="609601"/>
            <a:ext cx="10131425" cy="666750"/>
          </a:xfrm>
        </p:spPr>
        <p:txBody>
          <a:bodyPr>
            <a:normAutofit/>
          </a:bodyPr>
          <a:lstStyle/>
          <a:p>
            <a:pPr algn="ctr"/>
            <a:r>
              <a:rPr lang="en-IN" sz="3400" dirty="0"/>
              <a:t>Type of variables</a:t>
            </a:r>
          </a:p>
        </p:txBody>
      </p:sp>
      <p:sp>
        <p:nvSpPr>
          <p:cNvPr id="3" name="Content Placeholder 2">
            <a:extLst>
              <a:ext uri="{FF2B5EF4-FFF2-40B4-BE49-F238E27FC236}">
                <a16:creationId xmlns:a16="http://schemas.microsoft.com/office/drawing/2014/main" id="{94F5B99F-92DD-400C-A877-D858364550F0}"/>
              </a:ext>
            </a:extLst>
          </p:cNvPr>
          <p:cNvSpPr>
            <a:spLocks noGrp="1"/>
          </p:cNvSpPr>
          <p:nvPr>
            <p:ph idx="1"/>
          </p:nvPr>
        </p:nvSpPr>
        <p:spPr>
          <a:xfrm>
            <a:off x="685801" y="1703917"/>
            <a:ext cx="10131425" cy="3649133"/>
          </a:xfrm>
        </p:spPr>
        <p:txBody>
          <a:bodyPr/>
          <a:lstStyle/>
          <a:p>
            <a:pPr marL="0" indent="0">
              <a:buNone/>
            </a:pPr>
            <a:endParaRPr lang="en-IN" dirty="0"/>
          </a:p>
        </p:txBody>
      </p:sp>
      <p:sp>
        <p:nvSpPr>
          <p:cNvPr id="4" name="Rectangle 3">
            <a:extLst>
              <a:ext uri="{FF2B5EF4-FFF2-40B4-BE49-F238E27FC236}">
                <a16:creationId xmlns:a16="http://schemas.microsoft.com/office/drawing/2014/main" id="{DAD157C7-D6D3-4911-9348-0AEC74756838}"/>
              </a:ext>
            </a:extLst>
          </p:cNvPr>
          <p:cNvSpPr/>
          <p:nvPr/>
        </p:nvSpPr>
        <p:spPr>
          <a:xfrm>
            <a:off x="1638301" y="1703917"/>
            <a:ext cx="301942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Qualitative</a:t>
            </a:r>
          </a:p>
          <a:p>
            <a:pPr algn="ctr"/>
            <a:r>
              <a:rPr lang="en-IN" dirty="0"/>
              <a:t>(or)</a:t>
            </a:r>
          </a:p>
          <a:p>
            <a:pPr algn="ctr"/>
            <a:r>
              <a:rPr lang="en-IN" dirty="0"/>
              <a:t>Categorical</a:t>
            </a:r>
          </a:p>
        </p:txBody>
      </p:sp>
      <p:sp>
        <p:nvSpPr>
          <p:cNvPr id="5" name="Rectangle 4">
            <a:extLst>
              <a:ext uri="{FF2B5EF4-FFF2-40B4-BE49-F238E27FC236}">
                <a16:creationId xmlns:a16="http://schemas.microsoft.com/office/drawing/2014/main" id="{7A793DC7-1D5E-4CE1-A649-46FB37AEF784}"/>
              </a:ext>
            </a:extLst>
          </p:cNvPr>
          <p:cNvSpPr/>
          <p:nvPr/>
        </p:nvSpPr>
        <p:spPr>
          <a:xfrm>
            <a:off x="7324726" y="1703917"/>
            <a:ext cx="301942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Quantitative</a:t>
            </a:r>
          </a:p>
          <a:p>
            <a:pPr algn="ctr"/>
            <a:r>
              <a:rPr lang="en-IN" dirty="0"/>
              <a:t>(or)</a:t>
            </a:r>
          </a:p>
          <a:p>
            <a:pPr algn="ctr"/>
            <a:r>
              <a:rPr lang="en-IN" dirty="0"/>
              <a:t>Numerical</a:t>
            </a:r>
          </a:p>
        </p:txBody>
      </p:sp>
      <p:sp>
        <p:nvSpPr>
          <p:cNvPr id="6" name="Rectangle 5">
            <a:extLst>
              <a:ext uri="{FF2B5EF4-FFF2-40B4-BE49-F238E27FC236}">
                <a16:creationId xmlns:a16="http://schemas.microsoft.com/office/drawing/2014/main" id="{018D210C-421D-422A-B125-EFB7F370A7DE}"/>
              </a:ext>
            </a:extLst>
          </p:cNvPr>
          <p:cNvSpPr/>
          <p:nvPr/>
        </p:nvSpPr>
        <p:spPr>
          <a:xfrm>
            <a:off x="685801" y="3070754"/>
            <a:ext cx="212407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Nominal</a:t>
            </a:r>
          </a:p>
          <a:p>
            <a:pPr algn="ctr"/>
            <a:r>
              <a:rPr lang="en-IN" dirty="0"/>
              <a:t>(Unordered List)</a:t>
            </a:r>
          </a:p>
        </p:txBody>
      </p:sp>
      <p:sp>
        <p:nvSpPr>
          <p:cNvPr id="7" name="Rectangle 6">
            <a:extLst>
              <a:ext uri="{FF2B5EF4-FFF2-40B4-BE49-F238E27FC236}">
                <a16:creationId xmlns:a16="http://schemas.microsoft.com/office/drawing/2014/main" id="{E30505C7-05CF-4C79-8DEE-32ED87E6F54D}"/>
              </a:ext>
            </a:extLst>
          </p:cNvPr>
          <p:cNvSpPr/>
          <p:nvPr/>
        </p:nvSpPr>
        <p:spPr>
          <a:xfrm>
            <a:off x="3495676" y="3070754"/>
            <a:ext cx="2114549"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Ordinal</a:t>
            </a:r>
          </a:p>
          <a:p>
            <a:pPr algn="ctr"/>
            <a:r>
              <a:rPr lang="en-IN" dirty="0"/>
              <a:t>(Ordered)</a:t>
            </a:r>
          </a:p>
        </p:txBody>
      </p:sp>
      <p:sp>
        <p:nvSpPr>
          <p:cNvPr id="8" name="Rectangle 7">
            <a:extLst>
              <a:ext uri="{FF2B5EF4-FFF2-40B4-BE49-F238E27FC236}">
                <a16:creationId xmlns:a16="http://schemas.microsoft.com/office/drawing/2014/main" id="{E5DA2593-EE14-4248-85ED-E01F06AFC6E0}"/>
              </a:ext>
            </a:extLst>
          </p:cNvPr>
          <p:cNvSpPr/>
          <p:nvPr/>
        </p:nvSpPr>
        <p:spPr>
          <a:xfrm>
            <a:off x="6438903" y="3070754"/>
            <a:ext cx="204787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Discrete</a:t>
            </a:r>
          </a:p>
        </p:txBody>
      </p:sp>
      <p:sp>
        <p:nvSpPr>
          <p:cNvPr id="9" name="Rectangle 8">
            <a:extLst>
              <a:ext uri="{FF2B5EF4-FFF2-40B4-BE49-F238E27FC236}">
                <a16:creationId xmlns:a16="http://schemas.microsoft.com/office/drawing/2014/main" id="{91DF4224-0B0B-457C-9603-0C030062AABB}"/>
              </a:ext>
            </a:extLst>
          </p:cNvPr>
          <p:cNvSpPr/>
          <p:nvPr/>
        </p:nvSpPr>
        <p:spPr>
          <a:xfrm>
            <a:off x="9534526" y="3070754"/>
            <a:ext cx="1619249"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Continuous</a:t>
            </a:r>
          </a:p>
        </p:txBody>
      </p:sp>
      <p:sp>
        <p:nvSpPr>
          <p:cNvPr id="14" name="Rectangle 13">
            <a:extLst>
              <a:ext uri="{FF2B5EF4-FFF2-40B4-BE49-F238E27FC236}">
                <a16:creationId xmlns:a16="http://schemas.microsoft.com/office/drawing/2014/main" id="{0FCD3CBD-B20F-422A-B9E1-08C5B543F752}"/>
              </a:ext>
            </a:extLst>
          </p:cNvPr>
          <p:cNvSpPr/>
          <p:nvPr/>
        </p:nvSpPr>
        <p:spPr>
          <a:xfrm>
            <a:off x="685801" y="4037541"/>
            <a:ext cx="2124075" cy="1315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Ex: </a:t>
            </a:r>
          </a:p>
          <a:p>
            <a:pPr marL="285750" indent="-285750">
              <a:buFont typeface="Arial" panose="020B0604020202020204" pitchFamily="34" charset="0"/>
              <a:buChar char="•"/>
            </a:pPr>
            <a:r>
              <a:rPr lang="en-IN" sz="1400" dirty="0"/>
              <a:t>Gender-Male , Female</a:t>
            </a:r>
          </a:p>
          <a:p>
            <a:pPr marL="285750" indent="-285750">
              <a:buFont typeface="Arial" panose="020B0604020202020204" pitchFamily="34" charset="0"/>
              <a:buChar char="•"/>
            </a:pPr>
            <a:r>
              <a:rPr lang="en-IN" sz="1400" dirty="0"/>
              <a:t>Marital Status : M,UM</a:t>
            </a:r>
          </a:p>
          <a:p>
            <a:pPr marL="285750" indent="-285750">
              <a:buFont typeface="Arial" panose="020B0604020202020204" pitchFamily="34" charset="0"/>
              <a:buChar char="•"/>
            </a:pPr>
            <a:r>
              <a:rPr lang="en-IN" sz="1400" dirty="0"/>
              <a:t>State :  AP,MP,UP</a:t>
            </a:r>
          </a:p>
        </p:txBody>
      </p:sp>
      <p:sp>
        <p:nvSpPr>
          <p:cNvPr id="15" name="Rectangle 14">
            <a:extLst>
              <a:ext uri="{FF2B5EF4-FFF2-40B4-BE49-F238E27FC236}">
                <a16:creationId xmlns:a16="http://schemas.microsoft.com/office/drawing/2014/main" id="{CDA7404D-3F0A-47AD-A11A-05DA16104ECC}"/>
              </a:ext>
            </a:extLst>
          </p:cNvPr>
          <p:cNvSpPr/>
          <p:nvPr/>
        </p:nvSpPr>
        <p:spPr>
          <a:xfrm>
            <a:off x="3495676" y="4037540"/>
            <a:ext cx="2124075" cy="2682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Ex: </a:t>
            </a:r>
          </a:p>
          <a:p>
            <a:r>
              <a:rPr lang="en-IN" b="1" dirty="0"/>
              <a:t>Scale</a:t>
            </a:r>
          </a:p>
          <a:p>
            <a:pPr marL="285750" indent="-285750">
              <a:buFont typeface="Arial" panose="020B0604020202020204" pitchFamily="34" charset="0"/>
              <a:buChar char="•"/>
            </a:pPr>
            <a:r>
              <a:rPr lang="en-IN" sz="1400" dirty="0"/>
              <a:t>Strongly Disagree</a:t>
            </a:r>
          </a:p>
          <a:p>
            <a:pPr marL="285750" indent="-285750">
              <a:buFont typeface="Arial" panose="020B0604020202020204" pitchFamily="34" charset="0"/>
              <a:buChar char="•"/>
            </a:pPr>
            <a:r>
              <a:rPr lang="en-IN" sz="1400" dirty="0"/>
              <a:t>Disagree</a:t>
            </a:r>
          </a:p>
          <a:p>
            <a:pPr marL="285750" indent="-285750">
              <a:buFont typeface="Arial" panose="020B0604020202020204" pitchFamily="34" charset="0"/>
              <a:buChar char="•"/>
            </a:pPr>
            <a:r>
              <a:rPr lang="en-IN" sz="1400" dirty="0"/>
              <a:t>Neutral</a:t>
            </a:r>
          </a:p>
          <a:p>
            <a:pPr marL="285750" indent="-285750">
              <a:buFont typeface="Arial" panose="020B0604020202020204" pitchFamily="34" charset="0"/>
              <a:buChar char="•"/>
            </a:pPr>
            <a:r>
              <a:rPr lang="en-IN" sz="1400" dirty="0"/>
              <a:t>Agree</a:t>
            </a:r>
          </a:p>
          <a:p>
            <a:pPr marL="285750" indent="-285750">
              <a:buFont typeface="Arial" panose="020B0604020202020204" pitchFamily="34" charset="0"/>
              <a:buChar char="•"/>
            </a:pPr>
            <a:r>
              <a:rPr lang="en-IN" sz="1400" dirty="0"/>
              <a:t>Strongly agree</a:t>
            </a:r>
          </a:p>
          <a:p>
            <a:r>
              <a:rPr lang="en-IN" b="1" dirty="0"/>
              <a:t>Rating</a:t>
            </a:r>
          </a:p>
          <a:p>
            <a:pPr marL="285750" indent="-285750">
              <a:buFont typeface="Arial" panose="020B0604020202020204" pitchFamily="34" charset="0"/>
              <a:buChar char="•"/>
            </a:pPr>
            <a:r>
              <a:rPr lang="en-IN" sz="1400" dirty="0"/>
              <a:t>Very low</a:t>
            </a:r>
          </a:p>
          <a:p>
            <a:pPr marL="285750" indent="-285750">
              <a:buFont typeface="Arial" panose="020B0604020202020204" pitchFamily="34" charset="0"/>
              <a:buChar char="•"/>
            </a:pPr>
            <a:r>
              <a:rPr lang="en-IN" sz="1400" dirty="0"/>
              <a:t>Low</a:t>
            </a:r>
          </a:p>
          <a:p>
            <a:pPr marL="285750" indent="-285750">
              <a:buFont typeface="Arial" panose="020B0604020202020204" pitchFamily="34" charset="0"/>
              <a:buChar char="•"/>
            </a:pPr>
            <a:r>
              <a:rPr lang="en-IN" sz="1400" dirty="0"/>
              <a:t>Medium</a:t>
            </a:r>
          </a:p>
          <a:p>
            <a:pPr marL="285750" indent="-285750">
              <a:buFont typeface="Arial" panose="020B0604020202020204" pitchFamily="34" charset="0"/>
              <a:buChar char="•"/>
            </a:pPr>
            <a:r>
              <a:rPr lang="en-IN" sz="1400" dirty="0"/>
              <a:t>Great</a:t>
            </a:r>
          </a:p>
        </p:txBody>
      </p:sp>
      <p:sp>
        <p:nvSpPr>
          <p:cNvPr id="16" name="Rectangle 15">
            <a:extLst>
              <a:ext uri="{FF2B5EF4-FFF2-40B4-BE49-F238E27FC236}">
                <a16:creationId xmlns:a16="http://schemas.microsoft.com/office/drawing/2014/main" id="{DD5B114E-DCC9-4C0F-BCC2-A4000E6220F3}"/>
              </a:ext>
            </a:extLst>
          </p:cNvPr>
          <p:cNvSpPr/>
          <p:nvPr/>
        </p:nvSpPr>
        <p:spPr>
          <a:xfrm>
            <a:off x="6400802" y="4037541"/>
            <a:ext cx="2124075" cy="1315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Ex: </a:t>
            </a:r>
          </a:p>
          <a:p>
            <a:r>
              <a:rPr lang="en-IN" sz="1400" dirty="0"/>
              <a:t>How many books do you subscribe?</a:t>
            </a:r>
          </a:p>
        </p:txBody>
      </p:sp>
      <p:sp>
        <p:nvSpPr>
          <p:cNvPr id="20" name="Rectangle 19">
            <a:extLst>
              <a:ext uri="{FF2B5EF4-FFF2-40B4-BE49-F238E27FC236}">
                <a16:creationId xmlns:a16="http://schemas.microsoft.com/office/drawing/2014/main" id="{BD6B3052-3BF6-4BA8-B635-928675D4FECA}"/>
              </a:ext>
            </a:extLst>
          </p:cNvPr>
          <p:cNvSpPr/>
          <p:nvPr/>
        </p:nvSpPr>
        <p:spPr>
          <a:xfrm>
            <a:off x="9569453" y="4037541"/>
            <a:ext cx="1619249" cy="1315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Ex: </a:t>
            </a:r>
          </a:p>
          <a:p>
            <a:r>
              <a:rPr lang="en-IN" sz="1400" dirty="0"/>
              <a:t>How tall are you?</a:t>
            </a:r>
          </a:p>
        </p:txBody>
      </p:sp>
    </p:spTree>
    <p:extLst>
      <p:ext uri="{BB962C8B-B14F-4D97-AF65-F5344CB8AC3E}">
        <p14:creationId xmlns:p14="http://schemas.microsoft.com/office/powerpoint/2010/main" val="346804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additive="base">
                                        <p:cTn id="60" dur="500" fill="hold"/>
                                        <p:tgtEl>
                                          <p:spTgt spid="20"/>
                                        </p:tgtEl>
                                        <p:attrNameLst>
                                          <p:attrName>ppt_x</p:attrName>
                                        </p:attrNameLst>
                                      </p:cBhvr>
                                      <p:tavLst>
                                        <p:tav tm="0">
                                          <p:val>
                                            <p:strVal val="#ppt_x"/>
                                          </p:val>
                                        </p:tav>
                                        <p:tav tm="100000">
                                          <p:val>
                                            <p:strVal val="#ppt_x"/>
                                          </p:val>
                                        </p:tav>
                                      </p:tavLst>
                                    </p:anim>
                                    <p:anim calcmode="lin" valueType="num">
                                      <p:cBhvr additive="base">
                                        <p:cTn id="6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4" grpId="0" animBg="1"/>
      <p:bldP spid="15" grpId="0" animBg="1"/>
      <p:bldP spid="16" grpId="0" animBg="1"/>
      <p:bldP spid="2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762</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Dubai Light</vt:lpstr>
      <vt:lpstr>Celestial</vt:lpstr>
      <vt:lpstr>Statistics</vt:lpstr>
      <vt:lpstr>Why learn statistics?</vt:lpstr>
      <vt:lpstr>Importance of Statistics</vt:lpstr>
      <vt:lpstr>Process of Statistical analysis </vt:lpstr>
      <vt:lpstr>Statistics in the business world</vt:lpstr>
      <vt:lpstr>Types of statistics:</vt:lpstr>
      <vt:lpstr>Types of descriptive statistics</vt:lpstr>
      <vt:lpstr>Types of Inferential statistics</vt:lpstr>
      <vt:lpstr>Type of variables</vt:lpstr>
      <vt:lpstr>What Is Exploratory Data Analysis?</vt:lpstr>
      <vt:lpstr>EDA tackle specific tasks such as</vt:lpstr>
      <vt:lpstr>Dealing with Missing values.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srinivas nukala</dc:creator>
  <cp:lastModifiedBy>srinivas nukala</cp:lastModifiedBy>
  <cp:revision>40</cp:revision>
  <dcterms:created xsi:type="dcterms:W3CDTF">2019-11-15T17:42:23Z</dcterms:created>
  <dcterms:modified xsi:type="dcterms:W3CDTF">2019-11-17T08:43:04Z</dcterms:modified>
</cp:coreProperties>
</file>