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2" r:id="rId22"/>
    <p:sldId id="268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academic/students" TargetMode="External"/><Relationship Id="rId2" Type="http://schemas.openxmlformats.org/officeDocument/2006/relationships/hyperlink" Target="https://www.tableau.com/support/releas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Changing the way you think about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1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0019"/>
          </a:xfrm>
        </p:spPr>
        <p:txBody>
          <a:bodyPr/>
          <a:lstStyle/>
          <a:p>
            <a:r>
              <a:rPr lang="en-US" sz="3400" dirty="0" smtClean="0"/>
              <a:t>Tableau and </a:t>
            </a:r>
            <a:r>
              <a:rPr lang="en-US" sz="3400" dirty="0" err="1" smtClean="0"/>
              <a:t>Qlik</a:t>
            </a:r>
            <a:r>
              <a:rPr lang="en-US" sz="3400" dirty="0" smtClean="0"/>
              <a:t> </a:t>
            </a:r>
            <a:endParaRPr lang="en-US" sz="3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79104"/>
              </p:ext>
            </p:extLst>
          </p:nvPr>
        </p:nvGraphicFramePr>
        <p:xfrm>
          <a:off x="1080654" y="1485898"/>
          <a:ext cx="9538854" cy="523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28"/>
                <a:gridCol w="3730336"/>
                <a:gridCol w="3782290"/>
              </a:tblGrid>
              <a:tr h="4158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Basis of Difference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Tableau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QlikView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574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it comes to performance, Tableau uses the cubing technique which gives out results slower than QlikView.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Comparatively, QlikView is faster in this case. QlikView can effortlessly combine all sizes of datasets.</a:t>
                      </a:r>
                    </a:p>
                  </a:txBody>
                  <a:tcPr marL="9525" marR="9525" marT="9525" marB="0"/>
                </a:tc>
              </a:tr>
              <a:tr h="762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Tableau comes with a simple drag-and-drop interface which is easy, clean, and interactive.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interface of QlikView has too many tools on its menu which are rarely used, but they certainly provide a wide range of ways in which the data can be showcased.</a:t>
                      </a:r>
                    </a:p>
                  </a:txBody>
                  <a:tcPr marL="9525" marR="9525" marT="9525" marB="0"/>
                </a:tc>
              </a:tr>
              <a:tr h="415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Capabilities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Real-time visualization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 visualizations with BI reporting</a:t>
                      </a:r>
                    </a:p>
                  </a:txBody>
                  <a:tcPr marL="9525" marR="9525" marT="9525" marB="0"/>
                </a:tc>
              </a:tr>
              <a:tr h="415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Suitable for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Dash boarding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rapid visualizations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Departmental and enterprise-wide BI solution</a:t>
                      </a:r>
                    </a:p>
                  </a:txBody>
                  <a:tcPr marL="9525" marR="9525" marT="9525" marB="0"/>
                </a:tc>
              </a:tr>
              <a:tr h="415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range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Diverse products for varied use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product for the entire BI solution</a:t>
                      </a:r>
                    </a:p>
                  </a:txBody>
                  <a:tcPr marL="9525" marR="9525" marT="9525" marB="0"/>
                </a:tc>
              </a:tr>
              <a:tr h="415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Gauge charts and 3D graphs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Tableau does not support gauge charts and 3D graphs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QlikView, gauge charts are available and it also has 3D graphs to showcase data.</a:t>
                      </a:r>
                    </a:p>
                  </a:txBody>
                  <a:tcPr marL="9525" marR="9525" marT="9525" marB="0"/>
                </a:tc>
              </a:tr>
              <a:tr h="574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Geographical maps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Tableau, it is easy to build map visualization. It has an inbuilt extension to perform map visualization.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QlikView, building map visualization takes longer, than in Tableau, since it needs scripting and external extension for this.</a:t>
                      </a:r>
                    </a:p>
                  </a:txBody>
                  <a:tcPr marL="9525" marR="9525" marT="9525" marB="0"/>
                </a:tc>
              </a:tr>
              <a:tr h="415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Weaker in tables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good for tables</a:t>
                      </a:r>
                    </a:p>
                  </a:txBody>
                  <a:tcPr marL="9525" marR="9525" marT="9525" marB="0"/>
                </a:tc>
              </a:tr>
              <a:tr h="415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 depends on RAM and the source database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 depends on RAM</a:t>
                      </a:r>
                    </a:p>
                  </a:txBody>
                  <a:tcPr marL="9525" marR="9525" marT="9525" marB="0"/>
                </a:tc>
              </a:tr>
              <a:tr h="415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Graphical inputs and changes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easy drag and drop, graphical inputs become easy too.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QlikView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it is needed to write the logic for the areas where graphical changes are required.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12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Tableau Products	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9855"/>
            <a:ext cx="8946541" cy="4195481"/>
          </a:xfrm>
        </p:spPr>
        <p:txBody>
          <a:bodyPr/>
          <a:lstStyle/>
          <a:p>
            <a:r>
              <a:rPr lang="en-US" dirty="0"/>
              <a:t>Tableau Server</a:t>
            </a:r>
          </a:p>
          <a:p>
            <a:r>
              <a:rPr lang="en-US" dirty="0"/>
              <a:t>Tableau Online</a:t>
            </a:r>
          </a:p>
          <a:p>
            <a:r>
              <a:rPr lang="en-US" dirty="0"/>
              <a:t>Tableau Desktop</a:t>
            </a:r>
          </a:p>
          <a:p>
            <a:r>
              <a:rPr lang="en-US" dirty="0"/>
              <a:t>Tableau Public Desktop</a:t>
            </a:r>
          </a:p>
          <a:p>
            <a:r>
              <a:rPr lang="en-US" dirty="0"/>
              <a:t>Tableau Reader</a:t>
            </a:r>
          </a:p>
          <a:p>
            <a:r>
              <a:rPr lang="en-US" dirty="0"/>
              <a:t>Tableau Mobile</a:t>
            </a:r>
          </a:p>
          <a:p>
            <a:r>
              <a:rPr lang="en-US" dirty="0"/>
              <a:t>Tableau Prep Builder</a:t>
            </a:r>
          </a:p>
        </p:txBody>
      </p:sp>
    </p:spTree>
    <p:extLst>
      <p:ext uri="{BB962C8B-B14F-4D97-AF65-F5344CB8AC3E}">
        <p14:creationId xmlns:p14="http://schemas.microsoft.com/office/powerpoint/2010/main" val="18998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65591"/>
          </a:xfrm>
        </p:spPr>
        <p:txBody>
          <a:bodyPr/>
          <a:lstStyle/>
          <a:p>
            <a:r>
              <a:rPr lang="en-US" sz="3400" dirty="0" smtClean="0"/>
              <a:t>Tableau Architecture</a:t>
            </a:r>
            <a:endParaRPr lang="en-US" sz="3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80" y="1169411"/>
            <a:ext cx="7387472" cy="5319342"/>
          </a:xfrm>
        </p:spPr>
      </p:pic>
    </p:spTree>
    <p:extLst>
      <p:ext uri="{BB962C8B-B14F-4D97-AF65-F5344CB8AC3E}">
        <p14:creationId xmlns:p14="http://schemas.microsoft.com/office/powerpoint/2010/main" val="8873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8327"/>
          </a:xfrm>
        </p:spPr>
        <p:txBody>
          <a:bodyPr/>
          <a:lstStyle/>
          <a:p>
            <a:r>
              <a:rPr lang="en-US" sz="3400" dirty="0"/>
              <a:t>Licensing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003" y="1481418"/>
            <a:ext cx="8946541" cy="4195481"/>
          </a:xfrm>
        </p:spPr>
        <p:txBody>
          <a:bodyPr/>
          <a:lstStyle/>
          <a:p>
            <a:r>
              <a:rPr lang="en-US" dirty="0"/>
              <a:t>User-Based </a:t>
            </a:r>
            <a:endParaRPr lang="en-US" dirty="0" smtClean="0"/>
          </a:p>
          <a:p>
            <a:pPr lvl="1"/>
            <a:r>
              <a:rPr lang="en-US" dirty="0"/>
              <a:t>Viewer licenses - view and interact with workbooks in Tableau Server</a:t>
            </a:r>
          </a:p>
          <a:p>
            <a:pPr lvl="1"/>
            <a:r>
              <a:rPr lang="en-US" dirty="0"/>
              <a:t>Explorer </a:t>
            </a:r>
            <a:r>
              <a:rPr lang="en-US" dirty="0" smtClean="0"/>
              <a:t>licenses </a:t>
            </a:r>
            <a:r>
              <a:rPr lang="en-US" dirty="0"/>
              <a:t>- Create and Publish new workbook from existing published data source</a:t>
            </a:r>
          </a:p>
          <a:p>
            <a:pPr lvl="1"/>
            <a:r>
              <a:rPr lang="en-US" dirty="0"/>
              <a:t>Creator </a:t>
            </a:r>
            <a:r>
              <a:rPr lang="en-US" dirty="0" smtClean="0"/>
              <a:t>licenses </a:t>
            </a:r>
            <a:r>
              <a:rPr lang="en-US" dirty="0"/>
              <a:t>- Server administration and Advanced Server Deployment Monitoring</a:t>
            </a:r>
            <a:endParaRPr lang="en-US" dirty="0" smtClean="0"/>
          </a:p>
          <a:p>
            <a:r>
              <a:rPr lang="en-US" dirty="0" smtClean="0"/>
              <a:t>Core-Based</a:t>
            </a:r>
          </a:p>
          <a:p>
            <a:pPr lvl="1"/>
            <a:r>
              <a:rPr lang="en-US" dirty="0"/>
              <a:t>you can run Tableau Server on a specific number of CPU cores. For core-based licensing, you can install Tableau Server on a single-node or multi-node cluster, as long as the total number of cores for all of the nodes does not exceed the number of cores that you have licensed.</a:t>
            </a:r>
          </a:p>
        </p:txBody>
      </p:sp>
    </p:spTree>
    <p:extLst>
      <p:ext uri="{BB962C8B-B14F-4D97-AF65-F5344CB8AC3E}">
        <p14:creationId xmlns:p14="http://schemas.microsoft.com/office/powerpoint/2010/main" val="287393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673"/>
          </a:xfrm>
        </p:spPr>
        <p:txBody>
          <a:bodyPr/>
          <a:lstStyle/>
          <a:p>
            <a:r>
              <a:rPr lang="en-US" sz="3400" dirty="0"/>
              <a:t>Authentication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verifies a user's identity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Everyone who needs to access Tableau Server—whether to manage the server, or to publish, browse, or administer </a:t>
            </a:r>
            <a:r>
              <a:rPr lang="en-US" dirty="0" smtClean="0"/>
              <a:t>content, must </a:t>
            </a:r>
            <a:r>
              <a:rPr lang="en-US" dirty="0"/>
              <a:t>be represented as a user in the Tableau Server repository. </a:t>
            </a:r>
            <a:endParaRPr lang="en-US" dirty="0" smtClean="0"/>
          </a:p>
          <a:p>
            <a:r>
              <a:rPr lang="en-US" dirty="0" smtClean="0"/>
              <a:t>Authentication Types</a:t>
            </a:r>
          </a:p>
          <a:p>
            <a:pPr lvl="1"/>
            <a:r>
              <a:rPr lang="en-US" dirty="0" smtClean="0"/>
              <a:t>Local authentication</a:t>
            </a:r>
          </a:p>
          <a:p>
            <a:pPr lvl="1"/>
            <a:r>
              <a:rPr lang="en-US" dirty="0" smtClean="0"/>
              <a:t>LDAP (light weight authentication process) –Active Directory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8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673"/>
          </a:xfrm>
        </p:spPr>
        <p:txBody>
          <a:bodyPr/>
          <a:lstStyle/>
          <a:p>
            <a:r>
              <a:rPr lang="en-US" sz="3400" dirty="0" smtClean="0"/>
              <a:t>Tableau Hardware Specifications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157941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Tableau Desktop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2694" y="194875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6114" y="381792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9582" y="2504209"/>
            <a:ext cx="4649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Microsoft Windows 7 or newer (64-bit)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Microsoft Server 2008 R2 or newer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 GB memory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1.5 GB minimum free disk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9582" y="4300650"/>
            <a:ext cx="892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iMac/MacBook computers 2009 or newer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Mac OS </a:t>
            </a:r>
            <a:r>
              <a:rPr lang="en-US" dirty="0"/>
              <a:t>High Sierra 10.13, </a:t>
            </a:r>
            <a:r>
              <a:rPr lang="en-US" dirty="0" smtClean="0"/>
              <a:t>mac OS </a:t>
            </a:r>
            <a:r>
              <a:rPr lang="en-US" dirty="0"/>
              <a:t>Mojave 10.14 and </a:t>
            </a:r>
            <a:r>
              <a:rPr lang="en-US" dirty="0" smtClean="0"/>
              <a:t>mac OS </a:t>
            </a:r>
            <a:r>
              <a:rPr lang="en-US" dirty="0"/>
              <a:t>Catalina 10.15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1.5 GB minimum free disk space</a:t>
            </a:r>
          </a:p>
        </p:txBody>
      </p:sp>
    </p:spTree>
    <p:extLst>
      <p:ext uri="{BB962C8B-B14F-4D97-AF65-F5344CB8AC3E}">
        <p14:creationId xmlns:p14="http://schemas.microsoft.com/office/powerpoint/2010/main" val="198152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673"/>
          </a:xfrm>
        </p:spPr>
        <p:txBody>
          <a:bodyPr/>
          <a:lstStyle/>
          <a:p>
            <a:r>
              <a:rPr lang="en-US" sz="3400" dirty="0" smtClean="0"/>
              <a:t>Tableau Hardware Specifications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157941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Tableau </a:t>
            </a:r>
            <a:r>
              <a:rPr lang="en-US" dirty="0" smtClean="0">
                <a:solidFill>
                  <a:srgbClr val="FFFF00"/>
                </a:solidFill>
              </a:rPr>
              <a:t>Prep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694" y="194875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 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060" y="2318082"/>
            <a:ext cx="334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Microsoft Windows 7 or newer (64-bit)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Microsoft Windows Server 12R2 or newer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7521" y="194875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Windows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6138" y="194875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Mac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30968" y="2318082"/>
            <a:ext cx="334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Mac OS </a:t>
            </a:r>
            <a:r>
              <a:rPr lang="en-US" dirty="0"/>
              <a:t>High Sierra 10.13, </a:t>
            </a:r>
            <a:r>
              <a:rPr lang="en-US" dirty="0" smtClean="0"/>
              <a:t>mac OS </a:t>
            </a:r>
            <a:r>
              <a:rPr lang="en-US" dirty="0"/>
              <a:t>Mojave 10.14 and </a:t>
            </a:r>
            <a:r>
              <a:rPr lang="en-US" dirty="0" smtClean="0"/>
              <a:t>mac OS </a:t>
            </a:r>
            <a:r>
              <a:rPr lang="en-US" dirty="0"/>
              <a:t>Catalina 10.15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2694" y="3887743"/>
            <a:ext cx="204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System</a:t>
            </a:r>
          </a:p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88060" y="4257075"/>
            <a:ext cx="334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Intel Core i3 or AMD Ryzen 3 (Dual Core)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4GB or larger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2GB HDD free or larger*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7521" y="388774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Windows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86138" y="388774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Mac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0968" y="4257075"/>
            <a:ext cx="3349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Intel Core i3 (Dual Core)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4GB or larger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2GB HDD free or larger*</a:t>
            </a:r>
          </a:p>
        </p:txBody>
      </p:sp>
    </p:spTree>
    <p:extLst>
      <p:ext uri="{BB962C8B-B14F-4D97-AF65-F5344CB8AC3E}">
        <p14:creationId xmlns:p14="http://schemas.microsoft.com/office/powerpoint/2010/main" val="349647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673"/>
          </a:xfrm>
        </p:spPr>
        <p:txBody>
          <a:bodyPr/>
          <a:lstStyle/>
          <a:p>
            <a:r>
              <a:rPr lang="en-US" sz="3400" dirty="0" smtClean="0"/>
              <a:t>Tableau Hardware Specifications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157941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Tableau </a:t>
            </a:r>
            <a:r>
              <a:rPr lang="en-US" dirty="0" smtClean="0">
                <a:solidFill>
                  <a:srgbClr val="FFFF00"/>
                </a:solidFill>
              </a:rPr>
              <a:t>Prep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694" y="1948750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</a:t>
            </a:r>
          </a:p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8060" y="2318082"/>
            <a:ext cx="334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 Intel Core i7 or AMD Ryzen 7 (Quad Core)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16GB or larger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2GB SSD free or larger*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7521" y="194875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Windows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6138" y="194875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Mac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30968" y="2318082"/>
            <a:ext cx="3349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Intel Core i7 (Quad Core)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16GB or larger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2GB SSD free or larger*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2694" y="3887743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88060" y="4257075"/>
            <a:ext cx="334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Intel Core i7 or AMD Ryzen 7 (16 Core)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32GB or larger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2GB SSD free or larger*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7521" y="388774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Windows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6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673"/>
          </a:xfrm>
        </p:spPr>
        <p:txBody>
          <a:bodyPr/>
          <a:lstStyle/>
          <a:p>
            <a:r>
              <a:rPr lang="en-US" sz="3400" dirty="0" smtClean="0"/>
              <a:t>Tableau Hardware Specifications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157941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Tableau </a:t>
            </a:r>
            <a:r>
              <a:rPr lang="en-US" dirty="0" smtClean="0">
                <a:solidFill>
                  <a:srgbClr val="FFFF00"/>
                </a:solidFill>
              </a:rPr>
              <a:t>Server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694" y="1948750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</a:t>
            </a:r>
            <a:endParaRPr lang="en-US" dirty="0" smtClean="0"/>
          </a:p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8059" y="2318082"/>
            <a:ext cx="7650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Microsoft Windows Server 2016, 2012, 2012 R2, 2008 R2, 2019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Amazon Linux 2, Red Hat Enterprise Linux (RHEL) 7.3+, CentOS 7.3+, </a:t>
            </a:r>
            <a:r>
              <a:rPr lang="en-US" dirty="0" err="1"/>
              <a:t>Debian</a:t>
            </a:r>
            <a:r>
              <a:rPr lang="en-US" dirty="0"/>
              <a:t> 9.0+, Oracle Linux 7.3+, Ubuntu 16.04 LTS and 18.04 LTS on x64 chipsets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7521" y="1948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2694" y="388774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 of Concept </a:t>
            </a:r>
            <a:endParaRPr lang="en-US" dirty="0" smtClean="0"/>
          </a:p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88060" y="4257075"/>
            <a:ext cx="6185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4 cores / 8v-CPU (</a:t>
            </a:r>
            <a:r>
              <a:rPr lang="en-US" dirty="0" err="1"/>
              <a:t>ex.AWS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16 GB system memory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15 GB minimum free disk space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7521" y="3887743"/>
            <a:ext cx="7141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Tableau will not proceed on computers with less than these hardware minimums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2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673"/>
          </a:xfrm>
        </p:spPr>
        <p:txBody>
          <a:bodyPr/>
          <a:lstStyle/>
          <a:p>
            <a:r>
              <a:rPr lang="en-US" sz="3400" dirty="0" smtClean="0"/>
              <a:t>Tableau Hardware Specifications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157941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Tableau </a:t>
            </a:r>
            <a:r>
              <a:rPr lang="en-US" dirty="0" smtClean="0">
                <a:solidFill>
                  <a:srgbClr val="FFFF00"/>
                </a:solidFill>
              </a:rPr>
              <a:t>Server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176" y="2083833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Production </a:t>
            </a:r>
            <a:endParaRPr lang="en-US" dirty="0" smtClean="0"/>
          </a:p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8059" y="3242869"/>
            <a:ext cx="7650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8 physical cores, 16V-CPU (ex</a:t>
            </a:r>
            <a:r>
              <a:rPr lang="en-US" dirty="0" smtClean="0"/>
              <a:t>. AWS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32 GB system memory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50 GB minimum free disk 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7520" y="2783047"/>
            <a:ext cx="7141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Tableau will not proceed on computers with less than these hardware minimums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3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Meaning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 of Models or Motionless figures representing a scene from a story or from history.</a:t>
            </a:r>
          </a:p>
          <a:p>
            <a:r>
              <a:rPr lang="en-US" dirty="0"/>
              <a:t>Business Intelligence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Analytical Platform</a:t>
            </a:r>
          </a:p>
          <a:p>
            <a:r>
              <a:rPr lang="en-US" dirty="0" smtClean="0"/>
              <a:t>Visualization tool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3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8718"/>
          </a:xfrm>
        </p:spPr>
        <p:txBody>
          <a:bodyPr/>
          <a:lstStyle/>
          <a:p>
            <a:r>
              <a:rPr lang="en-US" sz="3400" dirty="0"/>
              <a:t>Download and Install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3718" y="1517073"/>
            <a:ext cx="505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https://www.tableau.com/support/releases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3717" y="2117376"/>
            <a:ext cx="8884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 provides a 14-days trial version of tableau desktop.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the same and practice it on your own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3717" y="4208318"/>
            <a:ext cx="926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a Student (Holding valid Student ID),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you can download the Tableau for Students, and </a:t>
            </a:r>
            <a:r>
              <a:rPr lang="en-US" dirty="0" smtClean="0"/>
              <a:t>license </a:t>
            </a:r>
            <a:r>
              <a:rPr lang="en-US" dirty="0"/>
              <a:t>valid for one year.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3718" y="3331016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https://www.tableau.com/academic/students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6764"/>
          </a:xfrm>
        </p:spPr>
        <p:txBody>
          <a:bodyPr/>
          <a:lstStyle/>
          <a:p>
            <a:r>
              <a:rPr lang="en-US" sz="3400" dirty="0" smtClean="0"/>
              <a:t>Tableau Versions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0245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2019.4 is current standard version as of November 2019.</a:t>
            </a:r>
          </a:p>
          <a:p>
            <a:pPr lvl="1"/>
            <a:r>
              <a:rPr lang="en-US" sz="1400" dirty="0"/>
              <a:t>Released on November 6, 2019</a:t>
            </a:r>
          </a:p>
          <a:p>
            <a:r>
              <a:rPr lang="en-US" dirty="0" smtClean="0"/>
              <a:t>2019.3</a:t>
            </a:r>
            <a:endParaRPr lang="en-US" dirty="0"/>
          </a:p>
          <a:p>
            <a:pPr lvl="1"/>
            <a:r>
              <a:rPr lang="en-US" sz="1500" dirty="0"/>
              <a:t>2019.3.1 Released On October 24, 2019</a:t>
            </a:r>
          </a:p>
          <a:p>
            <a:pPr lvl="1"/>
            <a:r>
              <a:rPr lang="en-US" sz="1500" dirty="0"/>
              <a:t>2019.3 Released on September 17, </a:t>
            </a:r>
            <a:r>
              <a:rPr lang="en-US" sz="1500" dirty="0" smtClean="0"/>
              <a:t>2019</a:t>
            </a:r>
          </a:p>
          <a:p>
            <a:r>
              <a:rPr lang="en-US" dirty="0"/>
              <a:t>2019.2</a:t>
            </a:r>
          </a:p>
          <a:p>
            <a:pPr lvl="1"/>
            <a:r>
              <a:rPr lang="en-US" sz="1500" dirty="0"/>
              <a:t>2019.2.5 Released on October 24, 2019</a:t>
            </a:r>
          </a:p>
          <a:p>
            <a:pPr lvl="1"/>
            <a:r>
              <a:rPr lang="en-US" sz="1500" dirty="0"/>
              <a:t>2019.2.4 Released on September 17, 2019</a:t>
            </a:r>
          </a:p>
          <a:p>
            <a:pPr lvl="1"/>
            <a:r>
              <a:rPr lang="en-US" sz="1500" dirty="0"/>
              <a:t>2019.2.3 Released on August 22, 2019</a:t>
            </a:r>
          </a:p>
          <a:p>
            <a:pPr lvl="1"/>
            <a:r>
              <a:rPr lang="en-US" sz="1500" dirty="0"/>
              <a:t>2019.2.2 Released on July 23, 2019</a:t>
            </a:r>
          </a:p>
          <a:p>
            <a:pPr lvl="1"/>
            <a:r>
              <a:rPr lang="en-US" sz="1500" dirty="0"/>
              <a:t>2019.2.1 Released on June 25, 2019</a:t>
            </a:r>
          </a:p>
          <a:p>
            <a:pPr lvl="1"/>
            <a:r>
              <a:rPr lang="en-US" sz="1500" dirty="0"/>
              <a:t>2019.2 Released on May 21, 2019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477356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6764"/>
          </a:xfrm>
        </p:spPr>
        <p:txBody>
          <a:bodyPr/>
          <a:lstStyle/>
          <a:p>
            <a:r>
              <a:rPr lang="en-US" sz="3400" dirty="0" smtClean="0"/>
              <a:t>Tableau </a:t>
            </a:r>
            <a:r>
              <a:rPr lang="en-US" sz="3400" dirty="0"/>
              <a:t>File Extensions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8" y="6100443"/>
            <a:ext cx="476250" cy="476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66" y="3302889"/>
            <a:ext cx="476250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8" y="4229713"/>
            <a:ext cx="466790" cy="466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8" y="5147077"/>
            <a:ext cx="476250" cy="46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91" y="1589204"/>
            <a:ext cx="466725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8" y="2446549"/>
            <a:ext cx="466790" cy="4667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70364" y="2437089"/>
            <a:ext cx="8655627" cy="47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70362" y="6100443"/>
            <a:ext cx="86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.TBM (Tableau Bookmark)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70363" y="2462291"/>
            <a:ext cx="8655627" cy="47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70363" y="1610836"/>
            <a:ext cx="8655627" cy="47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0363" y="2458721"/>
            <a:ext cx="86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.TWBX (Tableau Packaged Workbook)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70362" y="3344953"/>
            <a:ext cx="86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.TDE or .</a:t>
            </a:r>
            <a:r>
              <a:rPr lang="en-US" dirty="0" smtClean="0"/>
              <a:t>HYPER (</a:t>
            </a:r>
            <a:r>
              <a:rPr lang="en-US" dirty="0"/>
              <a:t>Tableau Data Extract)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70361" y="1604345"/>
            <a:ext cx="86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.TWB </a:t>
            </a:r>
            <a:r>
              <a:rPr lang="en-US" dirty="0" smtClean="0"/>
              <a:t>(Tableau Workbook)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0361" y="5147077"/>
            <a:ext cx="86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.TDSX (Tableau Packaged Data Source)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70361" y="4220253"/>
            <a:ext cx="86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.TDS (Tableau Data Source)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4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Gartner Magic </a:t>
            </a:r>
            <a:r>
              <a:rPr lang="en-US" dirty="0" smtClean="0"/>
              <a:t>Quadrant</a:t>
            </a:r>
            <a:br>
              <a:rPr lang="en-US" dirty="0" smtClean="0"/>
            </a:br>
            <a:r>
              <a:rPr lang="en-US" sz="1200" dirty="0"/>
              <a:t>for Business Intelligence and Analytics </a:t>
            </a:r>
            <a:r>
              <a:rPr lang="en-US" sz="1200" dirty="0" smtClean="0"/>
              <a:t>Platforms (2019).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1465323"/>
            <a:ext cx="5278581" cy="5270282"/>
          </a:xfrm>
        </p:spPr>
      </p:pic>
    </p:spTree>
    <p:extLst>
      <p:ext uri="{BB962C8B-B14F-4D97-AF65-F5344CB8AC3E}">
        <p14:creationId xmlns:p14="http://schemas.microsoft.com/office/powerpoint/2010/main" val="364604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Business Intelligence?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processes, architectures, and technologies that convert raw data into meaningful information that drives profitable business actions.</a:t>
            </a:r>
          </a:p>
          <a:p>
            <a:r>
              <a:rPr lang="en-US" dirty="0"/>
              <a:t>BI has a direct impact on organization's strategic, tactical and operational business decisions. </a:t>
            </a:r>
            <a:endParaRPr lang="en-US" dirty="0" smtClean="0"/>
          </a:p>
          <a:p>
            <a:r>
              <a:rPr lang="en-US" dirty="0" smtClean="0"/>
              <a:t>BI </a:t>
            </a:r>
            <a:r>
              <a:rPr lang="en-US" dirty="0"/>
              <a:t>supports fact-based decision making using historical data rather than assumptions and gut feeling</a:t>
            </a:r>
            <a:r>
              <a:rPr lang="en-US" dirty="0" smtClean="0"/>
              <a:t>.</a:t>
            </a:r>
          </a:p>
          <a:p>
            <a:r>
              <a:rPr lang="en-US" dirty="0"/>
              <a:t>BI tools perform data analysis and create reports, summaries, dashboards, maps, graphs, and charts to provide users with detailed intelligence about the nature of the business.</a:t>
            </a:r>
          </a:p>
        </p:txBody>
      </p:sp>
    </p:spTree>
    <p:extLst>
      <p:ext uri="{BB962C8B-B14F-4D97-AF65-F5344CB8AC3E}">
        <p14:creationId xmlns:p14="http://schemas.microsoft.com/office/powerpoint/2010/main" val="27655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BI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Measurement: creating KPI (Key Performance Indicators) based on historic </a:t>
            </a:r>
            <a:r>
              <a:rPr lang="en-US" dirty="0" smtClean="0"/>
              <a:t>data</a:t>
            </a:r>
          </a:p>
          <a:p>
            <a:r>
              <a:rPr lang="en-US" dirty="0"/>
              <a:t>With BI systems organizations can identify market trends and spot business problems that need to be addressed</a:t>
            </a:r>
            <a:r>
              <a:rPr lang="en-US" dirty="0" smtClean="0"/>
              <a:t>.</a:t>
            </a:r>
          </a:p>
          <a:p>
            <a:r>
              <a:rPr lang="en-US" dirty="0"/>
              <a:t>BI helps on data visualization that enhances the data quality and thereby the quality of decision making</a:t>
            </a:r>
            <a:r>
              <a:rPr lang="en-US" dirty="0" smtClean="0"/>
              <a:t>.</a:t>
            </a:r>
          </a:p>
          <a:p>
            <a:r>
              <a:rPr lang="en-US" dirty="0"/>
              <a:t>BI systems can be used not just by enterprises but SME (Small and Medium Enterprises)</a:t>
            </a:r>
          </a:p>
        </p:txBody>
      </p:sp>
    </p:spTree>
    <p:extLst>
      <p:ext uri="{BB962C8B-B14F-4D97-AF65-F5344CB8AC3E}">
        <p14:creationId xmlns:p14="http://schemas.microsoft.com/office/powerpoint/2010/main" val="24732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How Business Intelligence systems are implemented?</a:t>
            </a:r>
            <a:r>
              <a:rPr lang="en-US" sz="3400" b="1" dirty="0"/>
              <a:t/>
            </a:r>
            <a:br>
              <a:rPr lang="en-US" sz="3400" b="1" dirty="0"/>
            </a:b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Raw Data from corporate databases is extracted</a:t>
            </a:r>
            <a:r>
              <a:rPr lang="en-US" dirty="0" smtClean="0"/>
              <a:t>.</a:t>
            </a:r>
          </a:p>
          <a:p>
            <a:r>
              <a:rPr lang="en-US" dirty="0"/>
              <a:t>The data is cleaned and transformed into the data warehouse</a:t>
            </a:r>
            <a:r>
              <a:rPr lang="en-US" dirty="0" smtClean="0"/>
              <a:t>.</a:t>
            </a:r>
          </a:p>
          <a:p>
            <a:r>
              <a:rPr lang="en-US" dirty="0"/>
              <a:t>Using BI system the user can ask quires, request ad-hoc reports or conduct any other analysis.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64" y="3652816"/>
            <a:ext cx="6255328" cy="31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3409"/>
          </a:xfrm>
        </p:spPr>
        <p:txBody>
          <a:bodyPr/>
          <a:lstStyle/>
          <a:p>
            <a:r>
              <a:rPr lang="en-US" dirty="0"/>
              <a:t>Types of BI users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34038" y="2641736"/>
            <a:ext cx="9404723" cy="392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/>
              <a:t>The IT </a:t>
            </a:r>
            <a:r>
              <a:rPr lang="en-US" sz="1800" b="1" dirty="0" smtClean="0"/>
              <a:t>users:</a:t>
            </a:r>
            <a:endParaRPr lang="en-US" sz="1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38" y="1453709"/>
            <a:ext cx="9404723" cy="399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/>
              <a:t>The Professional Data Analyst: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4036" y="3762125"/>
            <a:ext cx="9404723" cy="392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/>
              <a:t>The head of the </a:t>
            </a:r>
            <a:r>
              <a:rPr lang="en-US" sz="1800" b="1" dirty="0" smtClean="0"/>
              <a:t>company:</a:t>
            </a:r>
            <a:endParaRPr lang="en-US" sz="1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34035" y="4893521"/>
            <a:ext cx="9404723" cy="392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/>
              <a:t> The Business </a:t>
            </a:r>
            <a:r>
              <a:rPr lang="en-US" sz="1800" b="1" dirty="0" smtClean="0"/>
              <a:t>Users:</a:t>
            </a:r>
            <a:endParaRPr lang="en-US" sz="18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66993" y="1847952"/>
            <a:ext cx="9404723" cy="6874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The data analyst is a statistician who always needs to drill deep down into data. BI system helps them to get fresh insights to develop unique business strategies.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66992" y="3129907"/>
            <a:ext cx="9404723" cy="532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The IT user also plays a dominant role in maintaining the BI infrastructure.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66993" y="4161052"/>
            <a:ext cx="9404723" cy="6874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CEO or </a:t>
            </a:r>
            <a:r>
              <a:rPr lang="en-US" sz="1600" dirty="0" smtClean="0"/>
              <a:t>CFO </a:t>
            </a:r>
            <a:r>
              <a:rPr lang="en-US" sz="1600" dirty="0"/>
              <a:t>can increase the profit of their business by improving operational efficiency in their business.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466993" y="5395939"/>
            <a:ext cx="9404723" cy="6874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dirty="0"/>
              <a:t>Casual business intelligence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power user</a:t>
            </a:r>
          </a:p>
        </p:txBody>
      </p:sp>
    </p:spTree>
    <p:extLst>
      <p:ext uri="{BB962C8B-B14F-4D97-AF65-F5344CB8AC3E}">
        <p14:creationId xmlns:p14="http://schemas.microsoft.com/office/powerpoint/2010/main" val="218796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9891"/>
          </a:xfrm>
        </p:spPr>
        <p:txBody>
          <a:bodyPr/>
          <a:lstStyle/>
          <a:p>
            <a:r>
              <a:rPr lang="en-US" sz="3200" dirty="0"/>
              <a:t>Advantages of Business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394" y="1508043"/>
            <a:ext cx="8946541" cy="193589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Boost productivity</a:t>
            </a:r>
          </a:p>
          <a:p>
            <a:r>
              <a:rPr lang="en-US" sz="1600" dirty="0"/>
              <a:t>To improve visibility</a:t>
            </a:r>
          </a:p>
          <a:p>
            <a:r>
              <a:rPr lang="en-US" sz="1600" dirty="0"/>
              <a:t>Fix Accountability</a:t>
            </a:r>
          </a:p>
          <a:p>
            <a:r>
              <a:rPr lang="en-US" sz="1600" dirty="0"/>
              <a:t>It gives a bird's eye view</a:t>
            </a:r>
          </a:p>
          <a:p>
            <a:r>
              <a:rPr lang="en-US" sz="1600" dirty="0"/>
              <a:t>It streamlines business processes</a:t>
            </a:r>
          </a:p>
          <a:p>
            <a:r>
              <a:rPr lang="en-US" sz="1600" dirty="0"/>
              <a:t>It allows for easy analytics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10" y="3479427"/>
            <a:ext cx="9404723" cy="6798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Disadvantages of Business Intelligence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38394" y="4159318"/>
            <a:ext cx="8946541" cy="193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500" dirty="0"/>
              <a:t>Cost</a:t>
            </a:r>
          </a:p>
          <a:p>
            <a:r>
              <a:rPr lang="en-US" sz="1500" dirty="0"/>
              <a:t>Complexity</a:t>
            </a:r>
          </a:p>
          <a:p>
            <a:r>
              <a:rPr lang="en-US" sz="1500" dirty="0"/>
              <a:t>Limited use</a:t>
            </a:r>
          </a:p>
          <a:p>
            <a:r>
              <a:rPr lang="en-US" sz="1500" dirty="0"/>
              <a:t>Time Consuming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9622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0019"/>
          </a:xfrm>
        </p:spPr>
        <p:txBody>
          <a:bodyPr/>
          <a:lstStyle/>
          <a:p>
            <a:r>
              <a:rPr lang="en-US" sz="3400" dirty="0" smtClean="0"/>
              <a:t>Tableau and Competitors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5452"/>
            <a:ext cx="8946541" cy="49329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SAP BO Objects</a:t>
            </a:r>
          </a:p>
          <a:p>
            <a:r>
              <a:rPr lang="en-US" dirty="0" err="1" smtClean="0"/>
              <a:t>Qlik</a:t>
            </a:r>
            <a:r>
              <a:rPr lang="en-US" dirty="0" smtClean="0"/>
              <a:t> View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Cognos</a:t>
            </a:r>
            <a:endParaRPr lang="en-US" dirty="0" smtClean="0"/>
          </a:p>
          <a:p>
            <a:r>
              <a:rPr lang="en-US" dirty="0" smtClean="0"/>
              <a:t>Oracle BI</a:t>
            </a:r>
          </a:p>
          <a:p>
            <a:r>
              <a:rPr lang="en-US" dirty="0" err="1" smtClean="0"/>
              <a:t>Sisence</a:t>
            </a:r>
            <a:endParaRPr lang="en-US" dirty="0" smtClean="0"/>
          </a:p>
          <a:p>
            <a:r>
              <a:rPr lang="en-US" dirty="0" smtClean="0"/>
              <a:t>Dundas BI</a:t>
            </a:r>
          </a:p>
          <a:p>
            <a:r>
              <a:rPr lang="en-US" dirty="0" smtClean="0"/>
              <a:t>Microsoft Power BI</a:t>
            </a:r>
          </a:p>
          <a:p>
            <a:r>
              <a:rPr lang="en-US" dirty="0" smtClean="0"/>
              <a:t>Micro Strategy</a:t>
            </a:r>
          </a:p>
          <a:p>
            <a:r>
              <a:rPr lang="en-US" dirty="0" smtClean="0"/>
              <a:t>Domo</a:t>
            </a:r>
          </a:p>
          <a:p>
            <a:r>
              <a:rPr lang="en-US" dirty="0" err="1" smtClean="0"/>
              <a:t>Birst</a:t>
            </a:r>
            <a:endParaRPr lang="en-US" dirty="0" smtClean="0"/>
          </a:p>
          <a:p>
            <a:r>
              <a:rPr lang="en-US" dirty="0" err="1" smtClean="0"/>
              <a:t>Tibco</a:t>
            </a:r>
            <a:r>
              <a:rPr lang="en-US" dirty="0" smtClean="0"/>
              <a:t> </a:t>
            </a:r>
            <a:r>
              <a:rPr lang="en-US" dirty="0" err="1" smtClean="0"/>
              <a:t>Spotfire</a:t>
            </a:r>
            <a:endParaRPr lang="en-US" dirty="0" smtClean="0"/>
          </a:p>
          <a:p>
            <a:r>
              <a:rPr lang="en-US" dirty="0" err="1" smtClean="0"/>
              <a:t>Sas</a:t>
            </a:r>
            <a:endParaRPr lang="en-US" dirty="0" smtClean="0"/>
          </a:p>
          <a:p>
            <a:r>
              <a:rPr lang="en-US" dirty="0" smtClean="0"/>
              <a:t>Pentaho</a:t>
            </a:r>
          </a:p>
          <a:p>
            <a:r>
              <a:rPr lang="en-US" dirty="0" err="1" smtClean="0"/>
              <a:t>Datapine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34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2196</TotalTime>
  <Words>1283</Words>
  <Application>Microsoft Office PowerPoint</Application>
  <PresentationFormat>Widescreen</PresentationFormat>
  <Paragraphs>210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Wingdings 3</vt:lpstr>
      <vt:lpstr>Ion</vt:lpstr>
      <vt:lpstr>Tableau</vt:lpstr>
      <vt:lpstr>Tableau Meaning </vt:lpstr>
      <vt:lpstr>Gartner Magic Quadrant for Business Intelligence and Analytics Platforms (2019). </vt:lpstr>
      <vt:lpstr>What is Business Intelligence? </vt:lpstr>
      <vt:lpstr>Why is BI important?</vt:lpstr>
      <vt:lpstr>How Business Intelligence systems are implemented? </vt:lpstr>
      <vt:lpstr>Types of BI users</vt:lpstr>
      <vt:lpstr>Advantages of Business Intelligence</vt:lpstr>
      <vt:lpstr>Tableau and Competitors</vt:lpstr>
      <vt:lpstr>Tableau and Qlik </vt:lpstr>
      <vt:lpstr>Tableau Products </vt:lpstr>
      <vt:lpstr>Tableau Architecture</vt:lpstr>
      <vt:lpstr>Licensing Overview</vt:lpstr>
      <vt:lpstr>Authentication </vt:lpstr>
      <vt:lpstr>Tableau Hardware Specifications</vt:lpstr>
      <vt:lpstr>Tableau Hardware Specifications</vt:lpstr>
      <vt:lpstr>Tableau Hardware Specifications</vt:lpstr>
      <vt:lpstr>Tableau Hardware Specifications</vt:lpstr>
      <vt:lpstr>Tableau Hardware Specifications</vt:lpstr>
      <vt:lpstr>Download and Install Software</vt:lpstr>
      <vt:lpstr>Tableau Versions</vt:lpstr>
      <vt:lpstr>Tableau File Extensions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Srinivas Nukala /IT/L PAREL</dc:creator>
  <cp:lastModifiedBy>Srinivas Nukala /IT/L PAREL</cp:lastModifiedBy>
  <cp:revision>76</cp:revision>
  <dcterms:created xsi:type="dcterms:W3CDTF">2019-11-13T07:03:25Z</dcterms:created>
  <dcterms:modified xsi:type="dcterms:W3CDTF">2019-11-18T12:24:33Z</dcterms:modified>
</cp:coreProperties>
</file>