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4453dd69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4453dd69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4453dd69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4453dd69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cd58156de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cd58156de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5df30e39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5df30e39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15df30e39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15df30e39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5df30e39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5df30e39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4453dd6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4453dd6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4453dd69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4453dd69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4453dd69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4453dd69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195950" y="1034900"/>
            <a:ext cx="8611800" cy="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t>     Cross Platform Application Development  - ASSIGNMENT -</a:t>
            </a:r>
            <a:endParaRPr sz="2300"/>
          </a:p>
          <a:p>
            <a:pPr indent="0" lvl="0" marL="0" rtl="0" algn="l">
              <a:spcBef>
                <a:spcPts val="0"/>
              </a:spcBef>
              <a:spcAft>
                <a:spcPts val="0"/>
              </a:spcAft>
              <a:buNone/>
            </a:pPr>
            <a:r>
              <a:t/>
            </a:r>
            <a:endParaRPr sz="2300"/>
          </a:p>
          <a:p>
            <a:pPr indent="0" lvl="0" marL="0" rtl="0" algn="l">
              <a:spcBef>
                <a:spcPts val="0"/>
              </a:spcBef>
              <a:spcAft>
                <a:spcPts val="0"/>
              </a:spcAft>
              <a:buNone/>
            </a:pPr>
            <a:r>
              <a:t/>
            </a:r>
            <a:endParaRPr sz="2300"/>
          </a:p>
          <a:p>
            <a:pPr indent="457200" lvl="0" marL="1828800" rtl="0" algn="l">
              <a:spcBef>
                <a:spcPts val="0"/>
              </a:spcBef>
              <a:spcAft>
                <a:spcPts val="0"/>
              </a:spcAft>
              <a:buClr>
                <a:schemeClr val="dk2"/>
              </a:buClr>
              <a:buSzPts val="1100"/>
              <a:buFont typeface="Arial"/>
              <a:buNone/>
            </a:pPr>
            <a:r>
              <a:rPr lang="en" sz="2300"/>
              <a:t>Person Management System</a:t>
            </a:r>
            <a:endParaRPr sz="2900"/>
          </a:p>
          <a:p>
            <a:pPr indent="0" lvl="0" marL="0" rtl="0" algn="l">
              <a:spcBef>
                <a:spcPts val="0"/>
              </a:spcBef>
              <a:spcAft>
                <a:spcPts val="0"/>
              </a:spcAft>
              <a:buClr>
                <a:schemeClr val="dk2"/>
              </a:buClr>
              <a:buSzPts val="1100"/>
              <a:buFont typeface="Arial"/>
              <a:buNone/>
            </a:pPr>
            <a:r>
              <a:t/>
            </a:r>
            <a:endParaRPr sz="3600"/>
          </a:p>
          <a:p>
            <a:pPr indent="0" lvl="0" marL="0" rtl="0" algn="l">
              <a:spcBef>
                <a:spcPts val="0"/>
              </a:spcBef>
              <a:spcAft>
                <a:spcPts val="0"/>
              </a:spcAft>
              <a:buNone/>
            </a:pPr>
            <a:r>
              <a:t/>
            </a:r>
            <a:endParaRPr sz="3600"/>
          </a:p>
        </p:txBody>
      </p:sp>
      <p:sp>
        <p:nvSpPr>
          <p:cNvPr id="73" name="Google Shape;73;p13"/>
          <p:cNvSpPr txBox="1"/>
          <p:nvPr>
            <p:ph idx="1" type="subTitle"/>
          </p:nvPr>
        </p:nvSpPr>
        <p:spPr>
          <a:xfrm>
            <a:off x="341650" y="2963375"/>
            <a:ext cx="8173500" cy="1214100"/>
          </a:xfrm>
          <a:prstGeom prst="rect">
            <a:avLst/>
          </a:prstGeom>
        </p:spPr>
        <p:txBody>
          <a:bodyPr anchorCtr="0" anchor="b" bIns="91425" lIns="91425" spcFirstLastPara="1" rIns="91425" wrap="square" tIns="91425">
            <a:noAutofit/>
          </a:bodyPr>
          <a:lstStyle/>
          <a:p>
            <a:pPr indent="457200" lvl="0" marL="914400" rtl="0" algn="l">
              <a:spcBef>
                <a:spcPts val="0"/>
              </a:spcBef>
              <a:spcAft>
                <a:spcPts val="0"/>
              </a:spcAft>
              <a:buNone/>
            </a:pPr>
            <a:r>
              <a:rPr lang="en" sz="2400"/>
              <a:t>          Prashanth Sagari - </a:t>
            </a:r>
            <a:r>
              <a:rPr lang="en" sz="2400"/>
              <a:t>2023tm93669</a:t>
            </a:r>
            <a:br>
              <a:rPr lang="en" sz="2400"/>
            </a:br>
            <a:r>
              <a:rPr lang="en" sz="2400"/>
              <a:t>              2023tm93669@wilp.bits-pilani.ac.in</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2"/>
          <p:cNvPicPr preferRelativeResize="0"/>
          <p:nvPr/>
        </p:nvPicPr>
        <p:blipFill>
          <a:blip r:embed="rId3">
            <a:alphaModFix/>
          </a:blip>
          <a:stretch>
            <a:fillRect/>
          </a:stretch>
        </p:blipFill>
        <p:spPr>
          <a:xfrm>
            <a:off x="-412312" y="-231925"/>
            <a:ext cx="9968625" cy="5607351"/>
          </a:xfrm>
          <a:prstGeom prst="rect">
            <a:avLst/>
          </a:prstGeom>
          <a:noFill/>
          <a:ln>
            <a:noFill/>
          </a:ln>
        </p:spPr>
      </p:pic>
      <p:pic>
        <p:nvPicPr>
          <p:cNvPr id="133" name="Google Shape;133;p22"/>
          <p:cNvPicPr preferRelativeResize="0"/>
          <p:nvPr/>
        </p:nvPicPr>
        <p:blipFill>
          <a:blip r:embed="rId4">
            <a:alphaModFix/>
          </a:blip>
          <a:stretch>
            <a:fillRect/>
          </a:stretch>
        </p:blipFill>
        <p:spPr>
          <a:xfrm>
            <a:off x="861135" y="0"/>
            <a:ext cx="2315580" cy="5143501"/>
          </a:xfrm>
          <a:prstGeom prst="rect">
            <a:avLst/>
          </a:prstGeom>
          <a:noFill/>
          <a:ln>
            <a:noFill/>
          </a:ln>
        </p:spPr>
      </p:pic>
      <p:pic>
        <p:nvPicPr>
          <p:cNvPr id="134" name="Google Shape;134;p22"/>
          <p:cNvPicPr preferRelativeResize="0"/>
          <p:nvPr/>
        </p:nvPicPr>
        <p:blipFill>
          <a:blip r:embed="rId5">
            <a:alphaModFix/>
          </a:blip>
          <a:stretch>
            <a:fillRect/>
          </a:stretch>
        </p:blipFill>
        <p:spPr>
          <a:xfrm>
            <a:off x="4689535" y="0"/>
            <a:ext cx="2315580"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3"/>
          <p:cNvPicPr preferRelativeResize="0"/>
          <p:nvPr/>
        </p:nvPicPr>
        <p:blipFill>
          <a:blip r:embed="rId3">
            <a:alphaModFix/>
          </a:blip>
          <a:stretch>
            <a:fillRect/>
          </a:stretch>
        </p:blipFill>
        <p:spPr>
          <a:xfrm>
            <a:off x="0" y="0"/>
            <a:ext cx="9143999" cy="52306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nvSpPr>
        <p:spPr>
          <a:xfrm>
            <a:off x="3172275" y="1866800"/>
            <a:ext cx="2937300" cy="7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400">
                <a:solidFill>
                  <a:schemeClr val="dk1"/>
                </a:solidFill>
                <a:latin typeface="Lato"/>
                <a:ea typeface="Lato"/>
                <a:cs typeface="Lato"/>
                <a:sym typeface="Lato"/>
              </a:rPr>
              <a:t>Thank You</a:t>
            </a:r>
            <a:endParaRPr sz="34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542425"/>
            <a:ext cx="6318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700">
                <a:solidFill>
                  <a:schemeClr val="dk1"/>
                </a:solidFill>
              </a:rPr>
              <a:t>Person Management System</a:t>
            </a:r>
            <a:endParaRPr sz="2200"/>
          </a:p>
        </p:txBody>
      </p:sp>
      <p:sp>
        <p:nvSpPr>
          <p:cNvPr id="79" name="Google Shape;79;p14"/>
          <p:cNvSpPr txBox="1"/>
          <p:nvPr>
            <p:ph idx="4294967295" type="title"/>
          </p:nvPr>
        </p:nvSpPr>
        <p:spPr>
          <a:xfrm>
            <a:off x="353375" y="1439650"/>
            <a:ext cx="5274300" cy="2905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i="1" lang="en" sz="1900">
                <a:latin typeface="Lato"/>
                <a:ea typeface="Lato"/>
                <a:cs typeface="Lato"/>
                <a:sym typeface="Lato"/>
              </a:rPr>
              <a:t>    </a:t>
            </a:r>
            <a:r>
              <a:rPr b="0" i="1" lang="en" sz="1600">
                <a:latin typeface="Calibri"/>
                <a:ea typeface="Calibri"/>
                <a:cs typeface="Calibri"/>
                <a:sym typeface="Calibri"/>
              </a:rPr>
              <a:t>The Person Management System is a Flutter-based mobile application designed to securely manage a list of individuals, allowing authenticated users to perform Create, Read, Update, and Delete (CRUD) operations on person records. The backend is powered by Back4App (Parse Platform), providing seamless user authentication, data storage, and session management. This system ensures a user-friendly interface for managing personal data with built-in validation, search, sorting, and pagination functionalities.</a:t>
            </a:r>
            <a:endParaRPr b="0" i="1" sz="1600">
              <a:latin typeface="Calibri"/>
              <a:ea typeface="Calibri"/>
              <a:cs typeface="Calibri"/>
              <a:sym typeface="Calibri"/>
            </a:endParaRPr>
          </a:p>
          <a:p>
            <a:pPr indent="0" lvl="0" marL="0" rtl="0" algn="l">
              <a:lnSpc>
                <a:spcPct val="115000"/>
              </a:lnSpc>
              <a:spcBef>
                <a:spcPts val="1600"/>
              </a:spcBef>
              <a:spcAft>
                <a:spcPts val="0"/>
              </a:spcAft>
              <a:buNone/>
            </a:pPr>
            <a:r>
              <a:t/>
            </a:r>
            <a:endParaRPr b="0" i="1" sz="1800">
              <a:latin typeface="Lato"/>
              <a:ea typeface="Lato"/>
              <a:cs typeface="Lato"/>
              <a:sym typeface="Lato"/>
            </a:endParaRPr>
          </a:p>
          <a:p>
            <a:pPr indent="0" lvl="0" marL="0" rtl="0" algn="l">
              <a:lnSpc>
                <a:spcPct val="115000"/>
              </a:lnSpc>
              <a:spcBef>
                <a:spcPts val="1600"/>
              </a:spcBef>
              <a:spcAft>
                <a:spcPts val="1600"/>
              </a:spcAft>
              <a:buNone/>
            </a:pPr>
            <a:r>
              <a:t/>
            </a:r>
            <a:endParaRPr b="0" i="1" sz="1800">
              <a:latin typeface="Lato"/>
              <a:ea typeface="Lato"/>
              <a:cs typeface="Lato"/>
              <a:sym typeface="Lato"/>
            </a:endParaRPr>
          </a:p>
        </p:txBody>
      </p:sp>
      <p:pic>
        <p:nvPicPr>
          <p:cNvPr id="80" name="Google Shape;80;p14"/>
          <p:cNvPicPr preferRelativeResize="0"/>
          <p:nvPr/>
        </p:nvPicPr>
        <p:blipFill>
          <a:blip r:embed="rId3">
            <a:alphaModFix/>
          </a:blip>
          <a:stretch>
            <a:fillRect/>
          </a:stretch>
        </p:blipFill>
        <p:spPr>
          <a:xfrm>
            <a:off x="5506225" y="1439650"/>
            <a:ext cx="3390475" cy="205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0" y="0"/>
            <a:ext cx="9144000" cy="5143500"/>
          </a:xfrm>
          <a:prstGeom prst="rect">
            <a:avLst/>
          </a:prstGeom>
          <a:noFill/>
          <a:ln>
            <a:noFill/>
          </a:ln>
        </p:spPr>
      </p:pic>
      <p:sp>
        <p:nvSpPr>
          <p:cNvPr id="86" name="Google Shape;86;p15"/>
          <p:cNvSpPr txBox="1"/>
          <p:nvPr/>
        </p:nvSpPr>
        <p:spPr>
          <a:xfrm>
            <a:off x="992100" y="573250"/>
            <a:ext cx="6736200" cy="50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Technology Choice and Tools</a:t>
            </a:r>
            <a:endParaRPr b="1" sz="2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1180850" y="1289225"/>
            <a:ext cx="6869700" cy="3186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Raleway"/>
              <a:buAutoNum type="arabicParenR"/>
            </a:pPr>
            <a:r>
              <a:rPr b="1" lang="en" sz="1600">
                <a:solidFill>
                  <a:schemeClr val="dk1"/>
                </a:solidFill>
                <a:latin typeface="Raleway"/>
                <a:ea typeface="Raleway"/>
                <a:cs typeface="Raleway"/>
                <a:sym typeface="Raleway"/>
              </a:rPr>
              <a:t>Flutter - Cross-platform UI framework for mobile. </a:t>
            </a:r>
            <a:endParaRPr b="1"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AutoNum type="arabicParenR"/>
            </a:pPr>
            <a:r>
              <a:rPr b="1" lang="en" sz="1600">
                <a:solidFill>
                  <a:schemeClr val="dk1"/>
                </a:solidFill>
                <a:latin typeface="Raleway"/>
                <a:ea typeface="Raleway"/>
                <a:cs typeface="Raleway"/>
                <a:sym typeface="Raleway"/>
              </a:rPr>
              <a:t>Dart - Programming language used with Flutter.</a:t>
            </a:r>
            <a:endParaRPr b="1"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AutoNum type="arabicParenR"/>
            </a:pPr>
            <a:r>
              <a:rPr b="1" lang="en" sz="1600">
                <a:solidFill>
                  <a:schemeClr val="dk1"/>
                </a:solidFill>
                <a:latin typeface="Raleway"/>
                <a:ea typeface="Raleway"/>
                <a:cs typeface="Raleway"/>
                <a:sym typeface="Raleway"/>
              </a:rPr>
              <a:t>Parse Server SDK for Flutter (parse_server_sdk_flutter) - </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Connecting to Back4App</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Handling user sessions, queries, and data manipulation</a:t>
            </a:r>
            <a:endParaRPr b="1"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AutoNum type="arabicParenR"/>
            </a:pPr>
            <a:r>
              <a:rPr b="1" lang="en" sz="1600">
                <a:solidFill>
                  <a:schemeClr val="dk1"/>
                </a:solidFill>
                <a:latin typeface="Raleway"/>
                <a:ea typeface="Raleway"/>
                <a:cs typeface="Raleway"/>
                <a:sym typeface="Raleway"/>
              </a:rPr>
              <a:t>Back4App (Parse Server backend)</a:t>
            </a:r>
            <a:endParaRPr b="1"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AutoNum type="arabicParenR"/>
            </a:pPr>
            <a:r>
              <a:rPr b="1" lang="en" sz="1600">
                <a:solidFill>
                  <a:schemeClr val="dk1"/>
                </a:solidFill>
                <a:latin typeface="Raleway"/>
                <a:ea typeface="Raleway"/>
                <a:cs typeface="Raleway"/>
                <a:sym typeface="Raleway"/>
              </a:rPr>
              <a:t>Material Design (Flutter's Material UI components)</a:t>
            </a:r>
            <a:endParaRPr b="1" sz="1600">
              <a:solidFill>
                <a:schemeClr val="dk1"/>
              </a:solidFill>
              <a:latin typeface="Raleway"/>
              <a:ea typeface="Raleway"/>
              <a:cs typeface="Raleway"/>
              <a:sym typeface="Raleway"/>
            </a:endParaRPr>
          </a:p>
          <a:p>
            <a:pPr indent="-330200" lvl="0" marL="457200" rtl="0" algn="l">
              <a:spcBef>
                <a:spcPts val="1000"/>
              </a:spcBef>
              <a:spcAft>
                <a:spcPts val="0"/>
              </a:spcAft>
              <a:buClr>
                <a:schemeClr val="dk1"/>
              </a:buClr>
              <a:buSzPts val="1600"/>
              <a:buFont typeface="Raleway"/>
              <a:buAutoNum type="arabicParenR"/>
            </a:pPr>
            <a:r>
              <a:rPr b="1" lang="en" sz="1600">
                <a:solidFill>
                  <a:schemeClr val="dk1"/>
                </a:solidFill>
                <a:latin typeface="Raleway"/>
                <a:ea typeface="Raleway"/>
                <a:cs typeface="Raleway"/>
                <a:sym typeface="Raleway"/>
              </a:rPr>
              <a:t>Android Studio</a:t>
            </a:r>
            <a:endParaRPr b="1" sz="1600">
              <a:solidFill>
                <a:schemeClr val="dk1"/>
              </a:solidFill>
              <a:latin typeface="Raleway"/>
              <a:ea typeface="Raleway"/>
              <a:cs typeface="Raleway"/>
              <a:sym typeface="Raleway"/>
            </a:endParaRPr>
          </a:p>
          <a:p>
            <a:pPr indent="0" lvl="0" marL="0" rtl="0" algn="l">
              <a:spcBef>
                <a:spcPts val="1000"/>
              </a:spcBef>
              <a:spcAft>
                <a:spcPts val="1000"/>
              </a:spcAft>
              <a:buNone/>
            </a:pPr>
            <a:r>
              <a:t/>
            </a:r>
            <a:endParaRPr b="1" sz="1900">
              <a:solidFill>
                <a:schemeClr val="dk1"/>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1" name="Shape 91"/>
        <p:cNvGrpSpPr/>
        <p:nvPr/>
      </p:nvGrpSpPr>
      <p:grpSpPr>
        <a:xfrm>
          <a:off x="0" y="0"/>
          <a:ext cx="0" cy="0"/>
          <a:chOff x="0" y="0"/>
          <a:chExt cx="0" cy="0"/>
        </a:xfrm>
      </p:grpSpPr>
      <p:pic>
        <p:nvPicPr>
          <p:cNvPr id="92" name="Google Shape;92;p16"/>
          <p:cNvPicPr preferRelativeResize="0"/>
          <p:nvPr/>
        </p:nvPicPr>
        <p:blipFill>
          <a:blip r:embed="rId3">
            <a:alphaModFix/>
          </a:blip>
          <a:stretch>
            <a:fillRect/>
          </a:stretch>
        </p:blipFill>
        <p:spPr>
          <a:xfrm>
            <a:off x="0" y="0"/>
            <a:ext cx="9144000" cy="5143500"/>
          </a:xfrm>
          <a:prstGeom prst="rect">
            <a:avLst/>
          </a:prstGeom>
          <a:noFill/>
          <a:ln>
            <a:noFill/>
          </a:ln>
        </p:spPr>
      </p:pic>
      <p:sp>
        <p:nvSpPr>
          <p:cNvPr id="93" name="Google Shape;93;p16"/>
          <p:cNvSpPr txBox="1"/>
          <p:nvPr/>
        </p:nvSpPr>
        <p:spPr>
          <a:xfrm>
            <a:off x="992100" y="573250"/>
            <a:ext cx="6736200" cy="500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                        </a:t>
            </a:r>
            <a:r>
              <a:rPr b="1" lang="en" sz="2000">
                <a:solidFill>
                  <a:schemeClr val="lt2"/>
                </a:solidFill>
                <a:latin typeface="Raleway"/>
                <a:ea typeface="Raleway"/>
                <a:cs typeface="Raleway"/>
                <a:sym typeface="Raleway"/>
              </a:rPr>
              <a:t>Architecture Overview</a:t>
            </a:r>
            <a:endParaRPr b="1" sz="2000">
              <a:solidFill>
                <a:schemeClr val="lt2"/>
              </a:solidFill>
              <a:latin typeface="Raleway"/>
              <a:ea typeface="Raleway"/>
              <a:cs typeface="Raleway"/>
              <a:sym typeface="Raleway"/>
            </a:endParaRPr>
          </a:p>
        </p:txBody>
      </p:sp>
      <p:sp>
        <p:nvSpPr>
          <p:cNvPr id="94" name="Google Shape;94;p16"/>
          <p:cNvSpPr txBox="1"/>
          <p:nvPr>
            <p:ph idx="4294967295" type="body"/>
          </p:nvPr>
        </p:nvSpPr>
        <p:spPr>
          <a:xfrm>
            <a:off x="540450" y="815250"/>
            <a:ext cx="8063100" cy="381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b="1" sz="16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u="sng">
                <a:solidFill>
                  <a:schemeClr val="dk1"/>
                </a:solidFill>
                <a:latin typeface="Raleway"/>
                <a:ea typeface="Raleway"/>
                <a:cs typeface="Raleway"/>
                <a:sym typeface="Raleway"/>
              </a:rPr>
              <a:t>Frontend:</a:t>
            </a:r>
            <a:r>
              <a:rPr b="1" lang="en">
                <a:solidFill>
                  <a:schemeClr val="dk1"/>
                </a:solidFill>
                <a:latin typeface="Raleway"/>
                <a:ea typeface="Raleway"/>
                <a:cs typeface="Raleway"/>
                <a:sym typeface="Raleway"/>
              </a:rPr>
              <a:t> </a:t>
            </a:r>
            <a:r>
              <a:rPr b="1" lang="en" sz="1600">
                <a:solidFill>
                  <a:schemeClr val="dk1"/>
                </a:solidFill>
                <a:latin typeface="Raleway"/>
                <a:ea typeface="Raleway"/>
                <a:cs typeface="Raleway"/>
                <a:sym typeface="Raleway"/>
              </a:rPr>
              <a:t>Developed using Flutter, managing UI and logic for user interaction.</a:t>
            </a:r>
            <a:endParaRPr b="1" sz="16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u="sng">
                <a:solidFill>
                  <a:schemeClr val="dk1"/>
                </a:solidFill>
                <a:latin typeface="Raleway"/>
                <a:ea typeface="Raleway"/>
                <a:cs typeface="Raleway"/>
                <a:sym typeface="Raleway"/>
              </a:rPr>
              <a:t>Backend (BaaS): </a:t>
            </a:r>
            <a:r>
              <a:rPr b="1" lang="en" sz="1600">
                <a:solidFill>
                  <a:schemeClr val="dk1"/>
                </a:solidFill>
                <a:latin typeface="Raleway"/>
                <a:ea typeface="Raleway"/>
                <a:cs typeface="Raleway"/>
                <a:sym typeface="Raleway"/>
              </a:rPr>
              <a:t>Back4App (Parse Server), which handles:</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User authentication</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Data storage and retrieval (Person records)</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Session management and password reset</a:t>
            </a:r>
            <a:endParaRPr b="1" sz="16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sz="1600" u="sng">
                <a:solidFill>
                  <a:schemeClr val="dk1"/>
                </a:solidFill>
                <a:latin typeface="Raleway"/>
                <a:ea typeface="Raleway"/>
                <a:cs typeface="Raleway"/>
                <a:sym typeface="Raleway"/>
              </a:rPr>
              <a:t>Flow:</a:t>
            </a:r>
            <a:endParaRPr b="1" i="1" sz="1600" u="sng">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lang="en" sz="1600">
                <a:solidFill>
                  <a:schemeClr val="dk1"/>
                </a:solidFill>
                <a:latin typeface="Raleway"/>
                <a:ea typeface="Raleway"/>
                <a:cs typeface="Raleway"/>
                <a:sym typeface="Raleway"/>
              </a:rPr>
              <a:t>main.dart initializes Parse SDK and sets LoginPage as the entry point.</a:t>
            </a:r>
            <a:endParaRPr b="1" sz="16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lang="en" sz="1600">
                <a:solidFill>
                  <a:schemeClr val="dk1"/>
                </a:solidFill>
                <a:latin typeface="Raleway"/>
                <a:ea typeface="Raleway"/>
                <a:cs typeface="Raleway"/>
                <a:sym typeface="Raleway"/>
              </a:rPr>
              <a:t>Authenticated users are redirected to PersonsPage, where CRUD operations are performed on Person objects stored on Back4App.</a:t>
            </a:r>
            <a:endParaRPr b="1" sz="1600">
              <a:solidFill>
                <a:schemeClr val="dk1"/>
              </a:solidFill>
              <a:latin typeface="Raleway"/>
              <a:ea typeface="Raleway"/>
              <a:cs typeface="Raleway"/>
              <a:sym typeface="Raleway"/>
            </a:endParaRPr>
          </a:p>
          <a:p>
            <a:pPr indent="0" lvl="0" marL="0" rtl="0" algn="l">
              <a:spcBef>
                <a:spcPts val="1000"/>
              </a:spcBef>
              <a:spcAft>
                <a:spcPts val="1000"/>
              </a:spcAft>
              <a:buNone/>
            </a:pPr>
            <a:r>
              <a:t/>
            </a:r>
            <a:endParaRPr b="1" sz="1600">
              <a:solidFill>
                <a:schemeClr val="dk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8"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0" name="Google Shape;100;p17"/>
          <p:cNvSpPr txBox="1"/>
          <p:nvPr>
            <p:ph idx="4294967295" type="body"/>
          </p:nvPr>
        </p:nvSpPr>
        <p:spPr>
          <a:xfrm>
            <a:off x="548650" y="985525"/>
            <a:ext cx="8063100" cy="37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Raleway"/>
                <a:ea typeface="Raleway"/>
                <a:cs typeface="Raleway"/>
                <a:sym typeface="Raleway"/>
              </a:rPr>
              <a:t> </a:t>
            </a:r>
            <a:endParaRPr sz="1600">
              <a:solidFill>
                <a:schemeClr val="dk1"/>
              </a:solidFill>
              <a:latin typeface="Raleway"/>
              <a:ea typeface="Raleway"/>
              <a:cs typeface="Raleway"/>
              <a:sym typeface="Raleway"/>
            </a:endParaRPr>
          </a:p>
          <a:p>
            <a:pPr indent="0" lvl="0" marL="457200" rtl="0" algn="l">
              <a:spcBef>
                <a:spcPts val="1000"/>
              </a:spcBef>
              <a:spcAft>
                <a:spcPts val="0"/>
              </a:spcAft>
              <a:buNone/>
            </a:pPr>
            <a:r>
              <a:t/>
            </a:r>
            <a:endParaRPr b="1" sz="1600">
              <a:solidFill>
                <a:schemeClr val="dk1"/>
              </a:solidFill>
              <a:latin typeface="Raleway"/>
              <a:ea typeface="Raleway"/>
              <a:cs typeface="Raleway"/>
              <a:sym typeface="Raleway"/>
            </a:endParaRPr>
          </a:p>
          <a:p>
            <a:pPr indent="0" lvl="0" marL="0" rtl="0" algn="l">
              <a:spcBef>
                <a:spcPts val="1000"/>
              </a:spcBef>
              <a:spcAft>
                <a:spcPts val="1000"/>
              </a:spcAft>
              <a:buNone/>
            </a:pPr>
            <a:r>
              <a:t/>
            </a:r>
            <a:endParaRPr b="1" sz="1900">
              <a:solidFill>
                <a:schemeClr val="dk1"/>
              </a:solidFill>
              <a:latin typeface="Raleway"/>
              <a:ea typeface="Raleway"/>
              <a:cs typeface="Raleway"/>
              <a:sym typeface="Raleway"/>
            </a:endParaRPr>
          </a:p>
        </p:txBody>
      </p:sp>
      <p:pic>
        <p:nvPicPr>
          <p:cNvPr id="101" name="Google Shape;101;p17"/>
          <p:cNvPicPr preferRelativeResize="0"/>
          <p:nvPr/>
        </p:nvPicPr>
        <p:blipFill>
          <a:blip r:embed="rId4">
            <a:alphaModFix/>
          </a:blip>
          <a:stretch>
            <a:fillRect/>
          </a:stretch>
        </p:blipFill>
        <p:spPr>
          <a:xfrm>
            <a:off x="823688" y="985525"/>
            <a:ext cx="7788075" cy="3612225"/>
          </a:xfrm>
          <a:prstGeom prst="rect">
            <a:avLst/>
          </a:prstGeom>
          <a:noFill/>
          <a:ln>
            <a:noFill/>
          </a:ln>
        </p:spPr>
      </p:pic>
      <p:sp>
        <p:nvSpPr>
          <p:cNvPr id="102" name="Google Shape;102;p17"/>
          <p:cNvSpPr txBox="1"/>
          <p:nvPr/>
        </p:nvSpPr>
        <p:spPr>
          <a:xfrm>
            <a:off x="3608600" y="185125"/>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2"/>
                </a:solidFill>
                <a:latin typeface="Raleway"/>
                <a:ea typeface="Raleway"/>
                <a:cs typeface="Raleway"/>
                <a:sym typeface="Raleway"/>
              </a:rPr>
              <a:t>                        Architecture </a:t>
            </a:r>
            <a:endParaRPr b="1" sz="2000">
              <a:solidFill>
                <a:schemeClr val="lt2"/>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pic>
        <p:nvPicPr>
          <p:cNvPr id="107" name="Google Shape;107;p18"/>
          <p:cNvPicPr preferRelativeResize="0"/>
          <p:nvPr/>
        </p:nvPicPr>
        <p:blipFill>
          <a:blip r:embed="rId3">
            <a:alphaModFix/>
          </a:blip>
          <a:stretch>
            <a:fillRect/>
          </a:stretch>
        </p:blipFill>
        <p:spPr>
          <a:xfrm>
            <a:off x="0" y="0"/>
            <a:ext cx="9144000" cy="5143500"/>
          </a:xfrm>
          <a:prstGeom prst="rect">
            <a:avLst/>
          </a:prstGeom>
          <a:noFill/>
          <a:ln>
            <a:noFill/>
          </a:ln>
        </p:spPr>
      </p:pic>
      <p:sp>
        <p:nvSpPr>
          <p:cNvPr id="108" name="Google Shape;108;p18"/>
          <p:cNvSpPr txBox="1"/>
          <p:nvPr>
            <p:ph idx="4294967295" type="body"/>
          </p:nvPr>
        </p:nvSpPr>
        <p:spPr>
          <a:xfrm>
            <a:off x="540450" y="651450"/>
            <a:ext cx="8063100" cy="384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1600">
                <a:solidFill>
                  <a:schemeClr val="dk1"/>
                </a:solidFill>
                <a:latin typeface="Raleway"/>
                <a:ea typeface="Raleway"/>
                <a:cs typeface="Raleway"/>
                <a:sym typeface="Raleway"/>
              </a:rPr>
              <a:t>                               </a:t>
            </a:r>
            <a:r>
              <a:rPr b="1" lang="en" sz="1900">
                <a:solidFill>
                  <a:schemeClr val="dk1"/>
                </a:solidFill>
                <a:latin typeface="Raleway"/>
                <a:ea typeface="Raleway"/>
                <a:cs typeface="Raleway"/>
                <a:sym typeface="Raleway"/>
              </a:rPr>
              <a:t> </a:t>
            </a:r>
            <a:r>
              <a:rPr b="1" lang="en" sz="1900">
                <a:solidFill>
                  <a:schemeClr val="lt2"/>
                </a:solidFill>
                <a:latin typeface="Raleway"/>
                <a:ea typeface="Raleway"/>
                <a:cs typeface="Raleway"/>
                <a:sym typeface="Raleway"/>
              </a:rPr>
              <a:t>User Authentication Flow Using Back4App:</a:t>
            </a:r>
            <a:endParaRPr b="1" sz="1900">
              <a:solidFill>
                <a:schemeClr val="lt2"/>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sz="1600">
                <a:solidFill>
                  <a:schemeClr val="dk1"/>
                </a:solidFill>
                <a:latin typeface="Raleway"/>
                <a:ea typeface="Raleway"/>
                <a:cs typeface="Raleway"/>
                <a:sym typeface="Raleway"/>
              </a:rPr>
              <a:t>Registration (ParseUser.signUp()):</a:t>
            </a:r>
            <a:endParaRPr b="1" i="1" sz="1600">
              <a:solidFill>
                <a:schemeClr val="dk1"/>
              </a:solidFill>
              <a:latin typeface="Raleway"/>
              <a:ea typeface="Raleway"/>
              <a:cs typeface="Raleway"/>
              <a:sym typeface="Raleway"/>
            </a:endParaRPr>
          </a:p>
          <a:p>
            <a:pPr indent="457200" lvl="0" marL="0" rtl="0" algn="l">
              <a:spcBef>
                <a:spcPts val="1000"/>
              </a:spcBef>
              <a:spcAft>
                <a:spcPts val="0"/>
              </a:spcAft>
              <a:buClr>
                <a:schemeClr val="dk2"/>
              </a:buClr>
              <a:buSzPts val="1100"/>
              <a:buFont typeface="Arial"/>
              <a:buNone/>
            </a:pPr>
            <a:r>
              <a:rPr b="1" lang="en" sz="1600">
                <a:solidFill>
                  <a:schemeClr val="dk1"/>
                </a:solidFill>
                <a:latin typeface="Raleway"/>
                <a:ea typeface="Raleway"/>
                <a:cs typeface="Raleway"/>
                <a:sym typeface="Raleway"/>
              </a:rPr>
              <a:t>Takes username, password, and email.</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Performs client-side validation before attempting sign-up.</a:t>
            </a:r>
            <a:endParaRPr b="1" sz="16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sz="1600">
                <a:solidFill>
                  <a:schemeClr val="dk1"/>
                </a:solidFill>
                <a:latin typeface="Raleway"/>
                <a:ea typeface="Raleway"/>
                <a:cs typeface="Raleway"/>
                <a:sym typeface="Raleway"/>
              </a:rPr>
              <a:t>Login (ParseUser.login()):</a:t>
            </a:r>
            <a:endParaRPr b="1" i="1" sz="1600">
              <a:solidFill>
                <a:schemeClr val="dk1"/>
              </a:solidFill>
              <a:latin typeface="Raleway"/>
              <a:ea typeface="Raleway"/>
              <a:cs typeface="Raleway"/>
              <a:sym typeface="Raleway"/>
            </a:endParaRPr>
          </a:p>
          <a:p>
            <a:pPr indent="457200" lvl="0" marL="0" rtl="0" algn="l">
              <a:spcBef>
                <a:spcPts val="1000"/>
              </a:spcBef>
              <a:spcAft>
                <a:spcPts val="0"/>
              </a:spcAft>
              <a:buClr>
                <a:schemeClr val="dk2"/>
              </a:buClr>
              <a:buSzPts val="1100"/>
              <a:buFont typeface="Arial"/>
              <a:buNone/>
            </a:pPr>
            <a:r>
              <a:rPr b="1" lang="en" sz="1600">
                <a:solidFill>
                  <a:schemeClr val="dk1"/>
                </a:solidFill>
                <a:latin typeface="Raleway"/>
                <a:ea typeface="Raleway"/>
                <a:cs typeface="Raleway"/>
                <a:sym typeface="Raleway"/>
              </a:rPr>
              <a:t>Validates using username and password.</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On success, user is redirected to PersonsPage.</a:t>
            </a:r>
            <a:endParaRPr b="1" sz="16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sz="1600">
                <a:solidFill>
                  <a:schemeClr val="dk1"/>
                </a:solidFill>
                <a:latin typeface="Raleway"/>
                <a:ea typeface="Raleway"/>
                <a:cs typeface="Raleway"/>
                <a:sym typeface="Raleway"/>
              </a:rPr>
              <a:t>Password Reset (ParseUser.requestPasswordReset()):</a:t>
            </a:r>
            <a:endParaRPr b="1" sz="1600">
              <a:solidFill>
                <a:schemeClr val="dk1"/>
              </a:solidFill>
              <a:latin typeface="Raleway"/>
              <a:ea typeface="Raleway"/>
              <a:cs typeface="Raleway"/>
              <a:sym typeface="Raleway"/>
            </a:endParaRPr>
          </a:p>
          <a:p>
            <a:pPr indent="457200" lvl="0" marL="0" rtl="0" algn="l">
              <a:spcBef>
                <a:spcPts val="1000"/>
              </a:spcBef>
              <a:spcAft>
                <a:spcPts val="0"/>
              </a:spcAft>
              <a:buClr>
                <a:schemeClr val="dk2"/>
              </a:buClr>
              <a:buSzPts val="1100"/>
              <a:buFont typeface="Arial"/>
              <a:buNone/>
            </a:pPr>
            <a:r>
              <a:rPr b="1" lang="en" sz="1600">
                <a:solidFill>
                  <a:schemeClr val="dk1"/>
                </a:solidFill>
                <a:latin typeface="Raleway"/>
                <a:ea typeface="Raleway"/>
                <a:cs typeface="Raleway"/>
                <a:sym typeface="Raleway"/>
              </a:rPr>
              <a:t>Triggered by user entering their email.</a:t>
            </a: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	Back4App sends a reset link to the registered email.</a:t>
            </a:r>
            <a:endParaRPr b="1" sz="1600">
              <a:solidFill>
                <a:schemeClr val="dk1"/>
              </a:solidFill>
              <a:latin typeface="Raleway"/>
              <a:ea typeface="Raleway"/>
              <a:cs typeface="Raleway"/>
              <a:sym typeface="Raleway"/>
            </a:endParaRPr>
          </a:p>
          <a:p>
            <a:pPr indent="0" lvl="0" marL="0" rtl="0" algn="l">
              <a:spcBef>
                <a:spcPts val="1000"/>
              </a:spcBef>
              <a:spcAft>
                <a:spcPts val="1000"/>
              </a:spcAft>
              <a:buNone/>
            </a:pPr>
            <a:r>
              <a:t/>
            </a:r>
            <a:endParaRPr b="1" sz="1600">
              <a:solidFill>
                <a:schemeClr val="dk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pic>
        <p:nvPicPr>
          <p:cNvPr id="113" name="Google Shape;113;p19"/>
          <p:cNvPicPr preferRelativeResize="0"/>
          <p:nvPr/>
        </p:nvPicPr>
        <p:blipFill>
          <a:blip r:embed="rId3">
            <a:alphaModFix/>
          </a:blip>
          <a:stretch>
            <a:fillRect/>
          </a:stretch>
        </p:blipFill>
        <p:spPr>
          <a:xfrm>
            <a:off x="0" y="0"/>
            <a:ext cx="9144000" cy="5143500"/>
          </a:xfrm>
          <a:prstGeom prst="rect">
            <a:avLst/>
          </a:prstGeom>
          <a:noFill/>
          <a:ln>
            <a:noFill/>
          </a:ln>
        </p:spPr>
      </p:pic>
      <p:sp>
        <p:nvSpPr>
          <p:cNvPr id="114" name="Google Shape;114;p19"/>
          <p:cNvSpPr txBox="1"/>
          <p:nvPr>
            <p:ph idx="4294967295" type="body"/>
          </p:nvPr>
        </p:nvSpPr>
        <p:spPr>
          <a:xfrm>
            <a:off x="540450" y="651450"/>
            <a:ext cx="8063100" cy="3840600"/>
          </a:xfrm>
          <a:prstGeom prst="rect">
            <a:avLst/>
          </a:prstGeom>
        </p:spPr>
        <p:txBody>
          <a:bodyPr anchorCtr="0" anchor="t" bIns="91425" lIns="91425" spcFirstLastPara="1" rIns="91425" wrap="square" tIns="91425">
            <a:noAutofit/>
          </a:bodyPr>
          <a:lstStyle/>
          <a:p>
            <a:pPr indent="457200" lvl="0" marL="1828800" rtl="0" algn="l">
              <a:spcBef>
                <a:spcPts val="0"/>
              </a:spcBef>
              <a:spcAft>
                <a:spcPts val="0"/>
              </a:spcAft>
              <a:buClr>
                <a:schemeClr val="dk2"/>
              </a:buClr>
              <a:buSzPts val="1100"/>
              <a:buFont typeface="Arial"/>
              <a:buNone/>
            </a:pPr>
            <a:r>
              <a:rPr b="1" lang="en" sz="2000">
                <a:solidFill>
                  <a:schemeClr val="lt2"/>
                </a:solidFill>
                <a:latin typeface="Raleway"/>
                <a:ea typeface="Raleway"/>
                <a:cs typeface="Raleway"/>
                <a:sym typeface="Raleway"/>
              </a:rPr>
              <a:t>Back4App Database:</a:t>
            </a:r>
            <a:endParaRPr b="1" sz="2000">
              <a:solidFill>
                <a:schemeClr val="lt2"/>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sz="1600">
                <a:solidFill>
                  <a:schemeClr val="dk1"/>
                </a:solidFill>
                <a:latin typeface="Raleway"/>
                <a:ea typeface="Raleway"/>
                <a:cs typeface="Raleway"/>
                <a:sym typeface="Raleway"/>
              </a:rPr>
              <a:t>User Class: </a:t>
            </a:r>
            <a:r>
              <a:rPr b="1" lang="en" sz="1600">
                <a:solidFill>
                  <a:schemeClr val="dk1"/>
                </a:solidFill>
                <a:latin typeface="Raleway"/>
                <a:ea typeface="Raleway"/>
                <a:cs typeface="Raleway"/>
                <a:sym typeface="Raleway"/>
              </a:rPr>
              <a:t>Built-in class ParseUser with fields:  username, password, email</a:t>
            </a:r>
            <a:endParaRPr b="1" sz="1600">
              <a:solidFill>
                <a:schemeClr val="dk1"/>
              </a:solidFill>
              <a:latin typeface="Raleway"/>
              <a:ea typeface="Raleway"/>
              <a:cs typeface="Raleway"/>
              <a:sym typeface="Raleway"/>
            </a:endParaRPr>
          </a:p>
          <a:p>
            <a:pPr indent="0" lvl="0" marL="0" rtl="0" algn="l">
              <a:spcBef>
                <a:spcPts val="1000"/>
              </a:spcBef>
              <a:spcAft>
                <a:spcPts val="0"/>
              </a:spcAft>
              <a:buClr>
                <a:schemeClr val="dk2"/>
              </a:buClr>
              <a:buSzPts val="1100"/>
              <a:buFont typeface="Arial"/>
              <a:buNone/>
            </a:pPr>
            <a:r>
              <a:rPr b="1" i="1" lang="en" sz="1600">
                <a:solidFill>
                  <a:schemeClr val="dk1"/>
                </a:solidFill>
                <a:latin typeface="Raleway"/>
                <a:ea typeface="Raleway"/>
                <a:cs typeface="Raleway"/>
                <a:sym typeface="Raleway"/>
              </a:rPr>
              <a:t>Person Class (Custom):</a:t>
            </a:r>
            <a:br>
              <a:rPr b="1" i="1" lang="en" sz="1600">
                <a:solidFill>
                  <a:schemeClr val="dk1"/>
                </a:solidFill>
                <a:latin typeface="Raleway"/>
                <a:ea typeface="Raleway"/>
                <a:cs typeface="Raleway"/>
                <a:sym typeface="Raleway"/>
              </a:rPr>
            </a:br>
            <a:r>
              <a:rPr b="1" i="1" lang="en" sz="1600">
                <a:solidFill>
                  <a:schemeClr val="dk1"/>
                </a:solidFill>
                <a:latin typeface="Raleway"/>
                <a:ea typeface="Raleway"/>
                <a:cs typeface="Raleway"/>
                <a:sym typeface="Raleway"/>
              </a:rPr>
              <a:t>	 </a:t>
            </a:r>
            <a:r>
              <a:rPr b="1" lang="en" sz="1600">
                <a:solidFill>
                  <a:schemeClr val="dk1"/>
                </a:solidFill>
                <a:latin typeface="Raleway"/>
                <a:ea typeface="Raleway"/>
                <a:cs typeface="Raleway"/>
                <a:sym typeface="Raleway"/>
              </a:rPr>
              <a:t>Fields</a:t>
            </a:r>
            <a:r>
              <a:rPr b="1" lang="en" sz="1600">
                <a:solidFill>
                  <a:schemeClr val="dk1"/>
                </a:solidFill>
                <a:latin typeface="Raleway"/>
                <a:ea typeface="Raleway"/>
                <a:cs typeface="Raleway"/>
                <a:sym typeface="Raleway"/>
              </a:rPr>
              <a:t>: </a:t>
            </a:r>
            <a:r>
              <a:rPr b="1" lang="en" sz="1600">
                <a:solidFill>
                  <a:schemeClr val="dk1"/>
                </a:solidFill>
                <a:latin typeface="Raleway"/>
                <a:ea typeface="Raleway"/>
                <a:cs typeface="Raleway"/>
                <a:sym typeface="Raleway"/>
              </a:rPr>
              <a:t>name: String,  age: int, </a:t>
            </a:r>
            <a:br>
              <a:rPr b="1" lang="en" sz="1600">
                <a:solidFill>
                  <a:schemeClr val="dk1"/>
                </a:solidFill>
                <a:latin typeface="Raleway"/>
                <a:ea typeface="Raleway"/>
                <a:cs typeface="Raleway"/>
                <a:sym typeface="Raleway"/>
              </a:rPr>
            </a:br>
            <a:br>
              <a:rPr b="1" lang="en" sz="1600">
                <a:solidFill>
                  <a:schemeClr val="dk1"/>
                </a:solidFill>
                <a:latin typeface="Raleway"/>
                <a:ea typeface="Raleway"/>
                <a:cs typeface="Raleway"/>
                <a:sym typeface="Raleway"/>
              </a:rPr>
            </a:br>
            <a:r>
              <a:rPr b="1" lang="en" sz="1600">
                <a:solidFill>
                  <a:schemeClr val="dk1"/>
                </a:solidFill>
                <a:latin typeface="Raleway"/>
                <a:ea typeface="Raleway"/>
                <a:cs typeface="Raleway"/>
                <a:sym typeface="Raleway"/>
              </a:rPr>
              <a:t>Query Operations:</a:t>
            </a:r>
            <a:endParaRPr b="1" sz="1600">
              <a:solidFill>
                <a:schemeClr val="dk1"/>
              </a:solidFill>
              <a:latin typeface="Raleway"/>
              <a:ea typeface="Raleway"/>
              <a:cs typeface="Raleway"/>
              <a:sym typeface="Raleway"/>
            </a:endParaRPr>
          </a:p>
          <a:p>
            <a:pPr indent="457200" lvl="0" marL="0" rtl="0" algn="l">
              <a:spcBef>
                <a:spcPts val="1000"/>
              </a:spcBef>
              <a:spcAft>
                <a:spcPts val="0"/>
              </a:spcAft>
              <a:buClr>
                <a:schemeClr val="dk2"/>
              </a:buClr>
              <a:buSzPts val="1100"/>
              <a:buFont typeface="Arial"/>
              <a:buNone/>
            </a:pPr>
            <a:r>
              <a:rPr b="1" lang="en" sz="1600">
                <a:solidFill>
                  <a:schemeClr val="dk1"/>
                </a:solidFill>
                <a:latin typeface="Raleway"/>
                <a:ea typeface="Raleway"/>
                <a:cs typeface="Raleway"/>
                <a:sym typeface="Raleway"/>
              </a:rPr>
              <a:t>QueryBuilder is used to fetch Person objects.</a:t>
            </a:r>
            <a:endParaRPr b="1" sz="1600">
              <a:solidFill>
                <a:schemeClr val="dk1"/>
              </a:solidFill>
              <a:latin typeface="Raleway"/>
              <a:ea typeface="Raleway"/>
              <a:cs typeface="Raleway"/>
              <a:sym typeface="Raleway"/>
            </a:endParaRPr>
          </a:p>
          <a:p>
            <a:pPr indent="457200" lvl="0" marL="0" rtl="0" algn="l">
              <a:spcBef>
                <a:spcPts val="1000"/>
              </a:spcBef>
              <a:spcAft>
                <a:spcPts val="0"/>
              </a:spcAft>
              <a:buClr>
                <a:schemeClr val="dk2"/>
              </a:buClr>
              <a:buSzPts val="1100"/>
              <a:buFont typeface="Arial"/>
              <a:buNone/>
            </a:pPr>
            <a:r>
              <a:rPr b="1" lang="en" sz="1600">
                <a:solidFill>
                  <a:schemeClr val="dk1"/>
                </a:solidFill>
                <a:latin typeface="Raleway"/>
                <a:ea typeface="Raleway"/>
                <a:cs typeface="Raleway"/>
                <a:sym typeface="Raleway"/>
              </a:rPr>
              <a:t>Sorting, filtering (by name), pagination, and validation are applied client-side.</a:t>
            </a:r>
            <a:endParaRPr b="1" sz="1600">
              <a:solidFill>
                <a:schemeClr val="dk1"/>
              </a:solidFill>
              <a:latin typeface="Raleway"/>
              <a:ea typeface="Raleway"/>
              <a:cs typeface="Raleway"/>
              <a:sym typeface="Raleway"/>
            </a:endParaRPr>
          </a:p>
          <a:p>
            <a:pPr indent="0" lvl="0" marL="0" rtl="0" algn="l">
              <a:spcBef>
                <a:spcPts val="1000"/>
              </a:spcBef>
              <a:spcAft>
                <a:spcPts val="1000"/>
              </a:spcAft>
              <a:buNone/>
            </a:pPr>
            <a:r>
              <a:t/>
            </a:r>
            <a:endParaRPr b="1" sz="1600">
              <a:solidFill>
                <a:schemeClr val="dk1"/>
              </a:solidFill>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8" name="Shape 118"/>
        <p:cNvGrpSpPr/>
        <p:nvPr/>
      </p:nvGrpSpPr>
      <p:grpSpPr>
        <a:xfrm>
          <a:off x="0" y="0"/>
          <a:ext cx="0" cy="0"/>
          <a:chOff x="0" y="0"/>
          <a:chExt cx="0" cy="0"/>
        </a:xfrm>
      </p:grpSpPr>
      <p:pic>
        <p:nvPicPr>
          <p:cNvPr id="119" name="Google Shape;119;p20"/>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0" name="Google Shape;120;p20"/>
          <p:cNvSpPr txBox="1"/>
          <p:nvPr>
            <p:ph idx="4294967295" type="body"/>
          </p:nvPr>
        </p:nvSpPr>
        <p:spPr>
          <a:xfrm>
            <a:off x="540450" y="651450"/>
            <a:ext cx="8063100" cy="3840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b="1" lang="en">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indent="457200" lvl="0" marL="0" rtl="0" algn="l">
              <a:spcBef>
                <a:spcPts val="1000"/>
              </a:spcBef>
              <a:spcAft>
                <a:spcPts val="0"/>
              </a:spcAft>
              <a:buNone/>
            </a:pPr>
            <a:r>
              <a:rPr b="1" lang="en">
                <a:solidFill>
                  <a:schemeClr val="dk1"/>
                </a:solidFill>
                <a:latin typeface="Calibri"/>
                <a:ea typeface="Calibri"/>
                <a:cs typeface="Calibri"/>
                <a:sym typeface="Calibri"/>
              </a:rPr>
              <a:t>    </a:t>
            </a:r>
            <a:endParaRPr b="1">
              <a:solidFill>
                <a:schemeClr val="dk1"/>
              </a:solidFill>
              <a:latin typeface="Calibri"/>
              <a:ea typeface="Calibri"/>
              <a:cs typeface="Calibri"/>
              <a:sym typeface="Calibri"/>
            </a:endParaRPr>
          </a:p>
          <a:p>
            <a:pPr indent="457200" lvl="0" marL="0" rtl="0" algn="l">
              <a:spcBef>
                <a:spcPts val="1000"/>
              </a:spcBef>
              <a:spcAft>
                <a:spcPts val="1000"/>
              </a:spcAft>
              <a:buNone/>
            </a:pPr>
            <a:r>
              <a:rPr b="1" lang="en" sz="2000">
                <a:solidFill>
                  <a:schemeClr val="dk1"/>
                </a:solidFill>
                <a:latin typeface="Calibri"/>
                <a:ea typeface="Calibri"/>
                <a:cs typeface="Calibri"/>
                <a:sym typeface="Calibri"/>
              </a:rPr>
              <a:t>                   While building the Person Management System, I faced a few key challenges. One of the main ones was making sure user authentication with Back4App worked securely and smoothly, which meant handling things like input validation and session management properly. I also had to implement real-time search, sorting, and pagination—all on the client side.</a:t>
            </a:r>
            <a:endParaRPr b="1"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4" name="Shape 124"/>
        <p:cNvGrpSpPr/>
        <p:nvPr/>
      </p:nvGrpSpPr>
      <p:grpSpPr>
        <a:xfrm>
          <a:off x="0" y="0"/>
          <a:ext cx="0" cy="0"/>
          <a:chOff x="0" y="0"/>
          <a:chExt cx="0" cy="0"/>
        </a:xfrm>
      </p:grpSpPr>
      <p:pic>
        <p:nvPicPr>
          <p:cNvPr id="125" name="Google Shape;125;p21"/>
          <p:cNvPicPr preferRelativeResize="0"/>
          <p:nvPr/>
        </p:nvPicPr>
        <p:blipFill>
          <a:blip r:embed="rId3">
            <a:alphaModFix/>
          </a:blip>
          <a:stretch>
            <a:fillRect/>
          </a:stretch>
        </p:blipFill>
        <p:spPr>
          <a:xfrm>
            <a:off x="-601500" y="-321150"/>
            <a:ext cx="10503600" cy="5908274"/>
          </a:xfrm>
          <a:prstGeom prst="rect">
            <a:avLst/>
          </a:prstGeom>
          <a:noFill/>
          <a:ln>
            <a:noFill/>
          </a:ln>
        </p:spPr>
      </p:pic>
      <p:pic>
        <p:nvPicPr>
          <p:cNvPr id="126" name="Google Shape;126;p21"/>
          <p:cNvPicPr preferRelativeResize="0"/>
          <p:nvPr/>
        </p:nvPicPr>
        <p:blipFill rotWithShape="1">
          <a:blip r:embed="rId4">
            <a:alphaModFix/>
          </a:blip>
          <a:srcRect b="2789" l="0" r="0" t="-2790"/>
          <a:stretch/>
        </p:blipFill>
        <p:spPr>
          <a:xfrm>
            <a:off x="1109085" y="-52200"/>
            <a:ext cx="2315580" cy="5143501"/>
          </a:xfrm>
          <a:prstGeom prst="rect">
            <a:avLst/>
          </a:prstGeom>
          <a:noFill/>
          <a:ln>
            <a:noFill/>
          </a:ln>
        </p:spPr>
      </p:pic>
      <p:pic>
        <p:nvPicPr>
          <p:cNvPr id="127" name="Google Shape;127;p21"/>
          <p:cNvPicPr preferRelativeResize="0"/>
          <p:nvPr/>
        </p:nvPicPr>
        <p:blipFill>
          <a:blip r:embed="rId5">
            <a:alphaModFix/>
          </a:blip>
          <a:stretch>
            <a:fillRect/>
          </a:stretch>
        </p:blipFill>
        <p:spPr>
          <a:xfrm>
            <a:off x="5003485" y="61225"/>
            <a:ext cx="2315580" cy="51435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