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437C8-E1B4-4284-99AF-0480D43D7774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2FCEA-0ED4-4281-B9E8-FAAB016758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322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c7a4134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c7a4134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c7a41344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c7a41344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c7a41344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c7a41344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c7a41344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c7a41344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c7a41344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c7a41344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c7a41344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c7a41344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B71B2-65C5-A6BF-DD21-7E8C9E19A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8E085-86A8-E173-F65A-ED928CEED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803F2-1618-BCCD-0CFF-D3662480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0D08-C077-444C-BF0F-78AFC00F8A99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37417-414D-AB3D-88BD-8D7DE6FA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2CDE3-E031-F317-8270-EA206237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4FCD9-3E82-4905-81FB-BFB2EED95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68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79E4-58BC-F8EB-3774-F6D7A449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4B558-C6BA-2D9F-C5AF-2838FA44B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69BE-B56E-DD06-2CDE-12F1D625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0D08-C077-444C-BF0F-78AFC00F8A99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A5267-8823-A7DE-44B3-822E04DF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8875F-F293-BB46-E5E7-D8D74B99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4FCD9-3E82-4905-81FB-BFB2EED95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0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01ADF2-1F37-8F5F-C9AD-BB575F19E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607B2-A76A-0663-6065-FA41DF350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8ABBF-78E2-C961-9CA6-779E5B62D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0D08-C077-444C-BF0F-78AFC00F8A99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FC050-EAB8-5055-FD36-0012D4B8F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BC4D8-38BE-D1B3-20C2-3BFCB05A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4FCD9-3E82-4905-81FB-BFB2EED95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78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703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B3D2-4FC7-14F1-D73F-084C6407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8382A-601B-8AD3-393A-AA20D3195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175C5-EBB3-667F-408A-CEF977D44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0D08-C077-444C-BF0F-78AFC00F8A99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9C63C-2B14-D4F4-41F6-A65F91CA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41B9E-0723-515A-6707-9274782C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4FCD9-3E82-4905-81FB-BFB2EED95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83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F971-537C-7792-1360-36F0ACDC4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A8758-8279-538C-7BA4-766A1B231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DEEE-8A60-BB59-7043-5869AFB0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0D08-C077-444C-BF0F-78AFC00F8A99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AC13E-E9A4-9D70-2692-604604296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62223-3860-2632-ABB1-820D4165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4FCD9-3E82-4905-81FB-BFB2EED95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29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7C68-7009-544F-4925-4BF2D5D11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E131-B915-A989-3554-6898C5FAF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0CB62-E1EE-B308-51FD-B4C6D1F71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75E32-8F77-1F71-74C2-FEE6D5CD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0D08-C077-444C-BF0F-78AFC00F8A99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793A1-18F7-661C-0858-35F360A0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9513F-EA7D-0E76-1288-B5920E5F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4FCD9-3E82-4905-81FB-BFB2EED95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99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571A3-1C41-FD05-513D-5CE020614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EFDA2-9B89-F553-A468-03F1B0E4D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A32C5-0921-F4C7-469B-1A067E92B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98332-A18C-EC42-4D36-376578713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78AB3A-438E-3A9D-F2C5-7ADB6577E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425F1-3DEC-1D8E-DF87-9CAE6429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0D08-C077-444C-BF0F-78AFC00F8A99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47C6A-BA94-8795-7AE0-6C8D58E3E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E18A5-E20E-3299-D28B-9D7CDAE0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4FCD9-3E82-4905-81FB-BFB2EED95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57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16468-6E1D-C272-6B19-D2DF8005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072827-E264-FB71-7B42-904D3123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0D08-C077-444C-BF0F-78AFC00F8A99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55C3F-8921-4BDC-348E-4776CA18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49E15-EBD6-FCD7-5558-7C629E66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4FCD9-3E82-4905-81FB-BFB2EED95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85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30C177-BF0B-B338-1BC5-1D2BFA34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0D08-C077-444C-BF0F-78AFC00F8A99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C86D10-2E81-0CDA-1DCF-6FA5C0FA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10896-17E5-A4B6-1AA3-712CA987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4FCD9-3E82-4905-81FB-BFB2EED95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98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BF87-E151-C238-DA98-192A3BF4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304BE-4660-7642-A513-28A55588B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13BA8-24E0-F45A-9C39-39ABA34F0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8329-C26C-CE4C-0F0D-92D468F1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0D08-C077-444C-BF0F-78AFC00F8A99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70228-FB26-FE9D-DB5E-DC17786E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E95E4-01A3-B8AE-DBDC-0E5FE3D3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4FCD9-3E82-4905-81FB-BFB2EED95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905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A5BB-9940-2005-452E-CCA2EC10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5AA481-5D68-9C2B-D8BB-28D0D631D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17F0F-B443-4781-F776-8EEF8F60E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F0D11-3E1E-B494-F227-A7DA6999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0D08-C077-444C-BF0F-78AFC00F8A99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7D7B8-28F1-ED4A-CF33-AFDA3D3E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A3160-0E34-3BB6-1AA2-6C47DACF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4FCD9-3E82-4905-81FB-BFB2EED95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82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868DC-EBFE-C8CC-35F5-C21A7B1D9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279BF-CCFD-6662-157D-8DD1DD03C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42EAB-39BD-F90B-224B-C65D9264A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70D08-C077-444C-BF0F-78AFC00F8A99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9C43C-1BFD-A50A-156A-E48B247D7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55326-313E-D40D-33BB-AEC9AE951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4FCD9-3E82-4905-81FB-BFB2EED95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8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en" dirty="0"/>
              <a:t>Heart Attack Risk Prediction using Machine Learning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240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  <a:buSzPts val="275"/>
            </a:pPr>
            <a:r>
              <a:rPr lang="en" sz="2133" dirty="0"/>
              <a:t>Group-16</a:t>
            </a:r>
            <a:endParaRPr sz="2133" dirty="0"/>
          </a:p>
          <a:p>
            <a:pPr algn="l">
              <a:spcBef>
                <a:spcPts val="0"/>
              </a:spcBef>
              <a:buSzPts val="275"/>
            </a:pPr>
            <a:r>
              <a:rPr lang="en-IN" sz="2133" dirty="0"/>
              <a:t>Akhil </a:t>
            </a:r>
            <a:r>
              <a:rPr lang="en-IN" sz="2133" dirty="0" err="1"/>
              <a:t>Rayapati</a:t>
            </a:r>
            <a:endParaRPr sz="2133" dirty="0"/>
          </a:p>
          <a:p>
            <a:pPr algn="l">
              <a:spcBef>
                <a:spcPts val="0"/>
              </a:spcBef>
              <a:buSzPts val="275"/>
            </a:pPr>
            <a:r>
              <a:rPr lang="en" sz="2133" dirty="0"/>
              <a:t>Hemanth Anumolu</a:t>
            </a:r>
          </a:p>
          <a:p>
            <a:pPr algn="l">
              <a:spcBef>
                <a:spcPts val="0"/>
              </a:spcBef>
              <a:buSzPts val="275"/>
            </a:pPr>
            <a:r>
              <a:rPr lang="en" sz="2133" dirty="0"/>
              <a:t>Mahesh Hasbi</a:t>
            </a:r>
          </a:p>
          <a:p>
            <a:pPr algn="l">
              <a:spcBef>
                <a:spcPts val="0"/>
              </a:spcBef>
              <a:buSzPts val="275"/>
            </a:pPr>
            <a:r>
              <a:rPr lang="en" sz="2133" dirty="0"/>
              <a:t>Prashanth Sammanu</a:t>
            </a:r>
          </a:p>
          <a:p>
            <a:pPr algn="l">
              <a:spcBef>
                <a:spcPts val="0"/>
              </a:spcBef>
              <a:buSzPts val="275"/>
            </a:pPr>
            <a:r>
              <a:rPr lang="en" sz="2133" dirty="0"/>
              <a:t>Saandeep Ippagunta</a:t>
            </a:r>
            <a:endParaRPr sz="2133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Introduction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2600" y="2771832"/>
            <a:ext cx="10251600" cy="323708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Predictive Healthcare: In the realm of predictive healthcare, our project endeavours to harness the power of machine learning to foresee heart attack risks, providing stance for cardiovascular health management.</a:t>
            </a:r>
          </a:p>
          <a:p>
            <a:pPr>
              <a:lnSpc>
                <a:spcPct val="150000"/>
              </a:lnSpc>
            </a:pPr>
            <a:r>
              <a:rPr lang="en-IN" dirty="0"/>
              <a:t>Proactive Cardiovascular Health: As our world becomes increasingly digital, the confluence of medical data and advanced analytics offers unprecedented opportunities for early detection and prevention.</a:t>
            </a:r>
          </a:p>
          <a:p>
            <a:pPr marL="194729" indent="0">
              <a:lnSpc>
                <a:spcPct val="150000"/>
              </a:lnSpc>
              <a:buNone/>
            </a:pPr>
            <a:endParaRPr lang="en-IN" b="1" dirty="0"/>
          </a:p>
          <a:p>
            <a:pPr marL="194729" indent="0">
              <a:lnSpc>
                <a:spcPct val="150000"/>
              </a:lnSpc>
              <a:buNone/>
            </a:pPr>
            <a:r>
              <a:rPr lang="en-IN" b="1" dirty="0"/>
              <a:t>Project Overview:</a:t>
            </a:r>
          </a:p>
          <a:p>
            <a:pPr>
              <a:lnSpc>
                <a:spcPct val="150000"/>
              </a:lnSpc>
            </a:pPr>
            <a:r>
              <a:rPr lang="en-IN" dirty="0"/>
              <a:t>Holistic Approach: Our venture encompasses a holistic approach from data preprocessing to model optimization, with a dedicated focus on predicting heart attack risks.</a:t>
            </a:r>
          </a:p>
          <a:p>
            <a:pPr>
              <a:lnSpc>
                <a:spcPct val="150000"/>
              </a:lnSpc>
            </a:pPr>
            <a:r>
              <a:rPr lang="en-IN" dirty="0"/>
              <a:t>Leveraging the Heart Attack Prediction Dataset from Kaggle, our aim is to create a robust end-to-end pipeline utilizing cutting-edge machine learning techniques.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/>
              <a:t>Dataset and AWS Tools Utilization</a:t>
            </a:r>
            <a:endParaRPr b="1" dirty="0"/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29439119-5F60-61B2-B98B-695FFDB029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3138" y="2771775"/>
            <a:ext cx="10250487" cy="301466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pPr marL="194729" indent="0">
              <a:lnSpc>
                <a:spcPct val="150000"/>
              </a:lnSpc>
              <a:buNone/>
            </a:pPr>
            <a:r>
              <a:rPr lang="en-US" sz="1600" b="1" dirty="0"/>
              <a:t>Brief Introduction to the Dataset: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Heart Attack Prediction Dataset from Kaggle.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Goal: Unravel patterns for accurate predictions, enabling proactive cardiovascular risk mitigation.</a:t>
            </a:r>
          </a:p>
          <a:p>
            <a:pPr marL="194729" indent="0">
              <a:lnSpc>
                <a:spcPct val="150000"/>
              </a:lnSpc>
              <a:buNone/>
            </a:pPr>
            <a:r>
              <a:rPr lang="en-US" sz="1600" b="1" dirty="0"/>
              <a:t>Utilization of AWS Tools and Pipeline: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Seamless Integration: Amazon S3 for data storage.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Dynamic Querying: Amazon Athena.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Comprehensive Visualization: Amazon </a:t>
            </a:r>
            <a:r>
              <a:rPr lang="en-US" sz="1600" dirty="0" err="1"/>
              <a:t>QuickSight</a:t>
            </a:r>
            <a:r>
              <a:rPr lang="en-US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End-to-End Pipeline: AWS Glue for ETL. </a:t>
            </a:r>
            <a:r>
              <a:rPr lang="en-US" sz="1600" dirty="0" err="1"/>
              <a:t>SageMaker</a:t>
            </a:r>
            <a:r>
              <a:rPr lang="en-US" sz="1600" dirty="0"/>
              <a:t> for model development, Lambda for automation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IN" b="1" i="0" dirty="0">
                <a:effectLst/>
                <a:latin typeface="Söhne"/>
              </a:rPr>
              <a:t>End-to-End Pipeline on AWS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61FB20-CBF5-7D43-D154-53886F60E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055"/>
            <a:ext cx="65" cy="477311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26373E-8C8C-79ED-AF45-D54938EFE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651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12696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ter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A4CEEFBA-246D-89D3-07C3-D2AB6E6C99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9963" y="2389188"/>
            <a:ext cx="10252075" cy="41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/>
          <a:p>
            <a:pPr marL="194729" indent="0">
              <a:lnSpc>
                <a:spcPct val="150000"/>
              </a:lnSpc>
              <a:buNone/>
            </a:pPr>
            <a:r>
              <a:rPr lang="en-US" sz="1600" b="1" dirty="0"/>
              <a:t>Overview: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Seamless Workflow: From data preprocessing to model deployment.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AWS Integration: Leveraging a variety of AWS services for a comprehensive end-to-end pipeline.</a:t>
            </a:r>
          </a:p>
          <a:p>
            <a:pPr marL="194729" indent="0">
              <a:lnSpc>
                <a:spcPct val="150000"/>
              </a:lnSpc>
              <a:buNone/>
            </a:pPr>
            <a:r>
              <a:rPr lang="en-US" sz="1600" b="1" dirty="0"/>
              <a:t>Key Stages: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Data Preprocessing: Utilizing AWS Glue for efficient ETL processes, ensuring data readiness for analysis and model development.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Exploratory Data Analysis (EDA): Leveraging AWS services like Athen for dynamic querying, gaining insights into data patterns and correlations.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Model Training and Evaluation: Harnessing the power of Amazon </a:t>
            </a:r>
            <a:r>
              <a:rPr lang="en-US" sz="1600" dirty="0" err="1"/>
              <a:t>SageMaker</a:t>
            </a:r>
            <a:r>
              <a:rPr lang="en-US" sz="1600" dirty="0"/>
              <a:t> for advanced model development, Iterating training and evaluation cycles to enhance predictive accuracy.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Optimization: Continuous refinement based on evaluation results, ensuring model adapts to diverse datasets.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Deployment: Seamless deployment using AWS Lambda, ensuring scalability and efficiency in real-time prediction.</a:t>
            </a:r>
            <a:br>
              <a:rPr lang="en-US" sz="16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IN" b="1" dirty="0"/>
              <a:t>Pipeline</a:t>
            </a:r>
            <a:endParaRPr b="1" dirty="0"/>
          </a:p>
        </p:txBody>
      </p:sp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3D66B583-609C-4345-7637-0C365957C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74" y="2355026"/>
            <a:ext cx="9138225" cy="4062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AWS Services Used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21842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47500" lnSpcReduction="20000"/>
          </a:bodyPr>
          <a:lstStyle/>
          <a:p>
            <a:pPr marL="0" indent="0">
              <a:buNone/>
            </a:pPr>
            <a:r>
              <a:rPr lang="en" b="1" dirty="0"/>
              <a:t>AWS Cloud9</a:t>
            </a:r>
            <a:r>
              <a:rPr lang="en" dirty="0"/>
              <a:t> - Creating an integrated development environment and configuring IAM roles for necessary permissions.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en" b="1" dirty="0"/>
              <a:t>Amazon S3 and S3 Select</a:t>
            </a:r>
            <a:r>
              <a:rPr lang="en" dirty="0"/>
              <a:t>- Utilizing S3 Select for running SQL queries against a single file and understanding the structure of the dataset.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en" b="1" dirty="0"/>
              <a:t>Amazon Athena </a:t>
            </a:r>
            <a:r>
              <a:rPr lang="en" dirty="0"/>
              <a:t>- Using Athena to query data stored in multiple files.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en" b="1" dirty="0"/>
              <a:t>AWS Glue</a:t>
            </a:r>
            <a:r>
              <a:rPr lang="en" dirty="0"/>
              <a:t> - Configuring AWS Glue for crawling data and inferring its structure, updating metadata using crawler and adding new data.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" b="1" dirty="0"/>
              <a:t>Amazon SageMaker </a:t>
            </a:r>
            <a:r>
              <a:rPr lang="en" dirty="0"/>
              <a:t>- Enabling advanced model development, facilitating the iterative training and evaluation of the predictive model.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IN" b="1" dirty="0"/>
              <a:t>AWS Lambda</a:t>
            </a:r>
            <a:r>
              <a:rPr lang="en-IN" dirty="0"/>
              <a:t> – Automating pipeline processes for enabling efficiency, optional integration for seamless, hand-free operation.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IN" b="1" dirty="0"/>
              <a:t>AWS Cost Explorer and Trusted Advisor</a:t>
            </a:r>
            <a:r>
              <a:rPr lang="en-IN" dirty="0"/>
              <a:t> -  Monitoring and optimizing costs throughout the project lifecycle, ensuring cost-effectiveness without compromising on performance.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dirty="0"/>
              <a:t>Amazon QuickSight </a:t>
            </a:r>
            <a:r>
              <a:rPr lang="en" dirty="0"/>
              <a:t>- Setting up QuickSight for data visualizations and creating charts and modifying queries in QuickSight.</a:t>
            </a:r>
            <a:endParaRPr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Lessons learned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Importance of IAM roles for secure access.</a:t>
            </a:r>
            <a:endParaRPr dirty="0"/>
          </a:p>
          <a:p>
            <a:r>
              <a:rPr lang="en" dirty="0"/>
              <a:t>Utilizing various AWS services for different stages of data preprocessing and analysis.</a:t>
            </a:r>
            <a:endParaRPr dirty="0"/>
          </a:p>
          <a:p>
            <a:r>
              <a:rPr lang="en" dirty="0"/>
              <a:t>Hands-on experience with the data transformations using Pandas, querying with Athena and visualizations with QuickSight.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544</Words>
  <Application>Microsoft Office PowerPoint</Application>
  <PresentationFormat>Widescreen</PresentationFormat>
  <Paragraphs>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Inter</vt:lpstr>
      <vt:lpstr>Söhne</vt:lpstr>
      <vt:lpstr>Office Theme</vt:lpstr>
      <vt:lpstr>Heart Attack Risk Prediction using Machine Learning</vt:lpstr>
      <vt:lpstr>Introduction</vt:lpstr>
      <vt:lpstr>Dataset and AWS Tools Utilization</vt:lpstr>
      <vt:lpstr>End-to-End Pipeline on AWS</vt:lpstr>
      <vt:lpstr>Pipeline</vt:lpstr>
      <vt:lpstr>AWS Services Used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Attack Risk Prediction using Machine Learning</dc:title>
  <dc:creator>Hemanth Anumolu</dc:creator>
  <cp:lastModifiedBy>Hemanth Anumolu</cp:lastModifiedBy>
  <cp:revision>1</cp:revision>
  <dcterms:created xsi:type="dcterms:W3CDTF">2023-12-10T05:19:21Z</dcterms:created>
  <dcterms:modified xsi:type="dcterms:W3CDTF">2023-12-11T06:18:54Z</dcterms:modified>
</cp:coreProperties>
</file>