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57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9" r:id="rId12"/>
    <p:sldId id="270" r:id="rId13"/>
    <p:sldId id="281" r:id="rId14"/>
    <p:sldId id="282" r:id="rId15"/>
    <p:sldId id="283" r:id="rId16"/>
    <p:sldId id="284" r:id="rId17"/>
    <p:sldId id="287" r:id="rId18"/>
    <p:sldId id="288" r:id="rId19"/>
    <p:sldId id="285" r:id="rId20"/>
    <p:sldId id="276" r:id="rId21"/>
    <p:sldId id="286" r:id="rId2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53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h\Desktop\ET4285%20-%20MASTI\Measurements%20Overvi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h\Desktop\ET4285%20-%20MASTI\Measurements%20Overview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h\Desktop\ET4285%20-%20MASTI\Measurements%20Overvi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h\Desktop\ET4285%20-%20MASTI\Measurements%20Overvie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h\Desktop\ET4285%20-%20MASTI\Measurements%20Overvie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h\Desktop\ET4285%20-%20MASTI\Measurements%20Overvi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Mean packet delays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SUMMARY!$A$1</c:f>
              <c:strCache>
                <c:ptCount val="1"/>
                <c:pt idx="0">
                  <c:v>No delay</c:v>
                </c:pt>
              </c:strCache>
            </c:strRef>
          </c:tx>
          <c:cat>
            <c:numRef>
              <c:f>SUMMARY!$A$48:$A$52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SUMMARY!$B$3:$B$7</c:f>
              <c:numCache>
                <c:formatCode>General</c:formatCode>
                <c:ptCount val="5"/>
                <c:pt idx="0">
                  <c:v>7.5033627508600009</c:v>
                </c:pt>
                <c:pt idx="1">
                  <c:v>8.143135792979999</c:v>
                </c:pt>
                <c:pt idx="2">
                  <c:v>10.505515258400003</c:v>
                </c:pt>
                <c:pt idx="3">
                  <c:v>9.0552443913800023</c:v>
                </c:pt>
                <c:pt idx="4">
                  <c:v>8.7384169299199996</c:v>
                </c:pt>
              </c:numCache>
            </c:numRef>
          </c:val>
        </c:ser>
        <c:ser>
          <c:idx val="1"/>
          <c:order val="1"/>
          <c:tx>
            <c:strRef>
              <c:f>SUMMARY!$A$10</c:f>
              <c:strCache>
                <c:ptCount val="1"/>
                <c:pt idx="0">
                  <c:v>No delay - second download</c:v>
                </c:pt>
              </c:strCache>
            </c:strRef>
          </c:tx>
          <c:cat>
            <c:numRef>
              <c:f>SUMMARY!$A$48:$A$52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SUMMARY!$B$12:$B$16</c:f>
              <c:numCache>
                <c:formatCode>General</c:formatCode>
                <c:ptCount val="5"/>
                <c:pt idx="0">
                  <c:v>8.3364729132500006</c:v>
                </c:pt>
                <c:pt idx="1">
                  <c:v>8.4745021869500015</c:v>
                </c:pt>
                <c:pt idx="2">
                  <c:v>8.5059110471999997</c:v>
                </c:pt>
                <c:pt idx="3">
                  <c:v>3.3678096210599997</c:v>
                </c:pt>
                <c:pt idx="4">
                  <c:v>3.0825007459400005</c:v>
                </c:pt>
              </c:numCache>
            </c:numRef>
          </c:val>
        </c:ser>
        <c:ser>
          <c:idx val="2"/>
          <c:order val="2"/>
          <c:tx>
            <c:strRef>
              <c:f>SUMMARY!$A$19</c:f>
              <c:strCache>
                <c:ptCount val="1"/>
                <c:pt idx="0">
                  <c:v>Delay 100ms</c:v>
                </c:pt>
              </c:strCache>
            </c:strRef>
          </c:tx>
          <c:cat>
            <c:numRef>
              <c:f>SUMMARY!$A$48:$A$52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SUMMARY!$B$21:$B$25</c:f>
              <c:numCache>
                <c:formatCode>General</c:formatCode>
                <c:ptCount val="5"/>
                <c:pt idx="0">
                  <c:v>115.22032597</c:v>
                </c:pt>
                <c:pt idx="1">
                  <c:v>115.09103604400002</c:v>
                </c:pt>
                <c:pt idx="2">
                  <c:v>119.11141625099998</c:v>
                </c:pt>
                <c:pt idx="3">
                  <c:v>116.21908502399998</c:v>
                </c:pt>
                <c:pt idx="4">
                  <c:v>122.345817829</c:v>
                </c:pt>
              </c:numCache>
            </c:numRef>
          </c:val>
        </c:ser>
        <c:ser>
          <c:idx val="3"/>
          <c:order val="3"/>
          <c:tx>
            <c:strRef>
              <c:f>SUMMARY!$A$28</c:f>
              <c:strCache>
                <c:ptCount val="1"/>
                <c:pt idx="0">
                  <c:v>Delay 100ms - second download</c:v>
                </c:pt>
              </c:strCache>
            </c:strRef>
          </c:tx>
          <c:cat>
            <c:numRef>
              <c:f>SUMMARY!$A$48:$A$52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SUMMARY!$B$30:$B$34</c:f>
              <c:numCache>
                <c:formatCode>General</c:formatCode>
                <c:ptCount val="5"/>
                <c:pt idx="0">
                  <c:v>115.67967411999999</c:v>
                </c:pt>
                <c:pt idx="1">
                  <c:v>114.701597128</c:v>
                </c:pt>
                <c:pt idx="2">
                  <c:v>117.085321966</c:v>
                </c:pt>
                <c:pt idx="3">
                  <c:v>4.167193359889998</c:v>
                </c:pt>
                <c:pt idx="4">
                  <c:v>7.4805610817300012</c:v>
                </c:pt>
              </c:numCache>
            </c:numRef>
          </c:val>
        </c:ser>
        <c:ser>
          <c:idx val="4"/>
          <c:order val="4"/>
          <c:tx>
            <c:strRef>
              <c:f>SUMMARY!$A$37</c:f>
              <c:strCache>
                <c:ptCount val="1"/>
                <c:pt idx="0">
                  <c:v>Delay 200ms</c:v>
                </c:pt>
              </c:strCache>
            </c:strRef>
          </c:tx>
          <c:cat>
            <c:numRef>
              <c:f>SUMMARY!$A$48:$A$52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SUMMARY!$B$39:$B$43</c:f>
              <c:numCache>
                <c:formatCode>General</c:formatCode>
                <c:ptCount val="5"/>
                <c:pt idx="0">
                  <c:v>221.23404967399998</c:v>
                </c:pt>
                <c:pt idx="1">
                  <c:v>222.11108168899997</c:v>
                </c:pt>
                <c:pt idx="2">
                  <c:v>222.40280371700001</c:v>
                </c:pt>
                <c:pt idx="3">
                  <c:v>220.79662512699997</c:v>
                </c:pt>
                <c:pt idx="4">
                  <c:v>221.24853136800002</c:v>
                </c:pt>
              </c:numCache>
            </c:numRef>
          </c:val>
        </c:ser>
        <c:ser>
          <c:idx val="5"/>
          <c:order val="5"/>
          <c:tx>
            <c:strRef>
              <c:f>SUMMARY!$A$46</c:f>
              <c:strCache>
                <c:ptCount val="1"/>
                <c:pt idx="0">
                  <c:v>Delay 200ms - second download</c:v>
                </c:pt>
              </c:strCache>
            </c:strRef>
          </c:tx>
          <c:cat>
            <c:numRef>
              <c:f>SUMMARY!$A$48:$A$52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SUMMARY!$B$48:$B$52</c:f>
              <c:numCache>
                <c:formatCode>General</c:formatCode>
                <c:ptCount val="5"/>
                <c:pt idx="0">
                  <c:v>221.04441020199999</c:v>
                </c:pt>
                <c:pt idx="1">
                  <c:v>221.17170110099997</c:v>
                </c:pt>
                <c:pt idx="2">
                  <c:v>222.93317408999999</c:v>
                </c:pt>
                <c:pt idx="3">
                  <c:v>2.9692858980399999</c:v>
                </c:pt>
                <c:pt idx="4">
                  <c:v>3.2956583248399993</c:v>
                </c:pt>
              </c:numCache>
            </c:numRef>
          </c:val>
        </c:ser>
        <c:marker val="1"/>
        <c:axId val="87123072"/>
        <c:axId val="87124992"/>
      </c:lineChart>
      <c:catAx>
        <c:axId val="8712307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Cache</a:t>
                </a:r>
                <a:r>
                  <a:rPr lang="en-US" baseline="0"/>
                  <a:t> size [content objects]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7124992"/>
        <c:crosses val="autoZero"/>
        <c:auto val="1"/>
        <c:lblAlgn val="ctr"/>
        <c:lblOffset val="100"/>
      </c:catAx>
      <c:valAx>
        <c:axId val="871249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packet delay [ms]</a:t>
                </a:r>
              </a:p>
            </c:rich>
          </c:tx>
          <c:layout/>
        </c:title>
        <c:numFmt formatCode="General" sourceLinked="1"/>
        <c:tickLblPos val="nextTo"/>
        <c:crossAx val="87123072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Standard deviation of packet delays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362567352984182"/>
          <c:y val="0.21630221311223277"/>
          <c:w val="0.53374136649433079"/>
          <c:h val="0.54591248581286345"/>
        </c:manualLayout>
      </c:layout>
      <c:lineChart>
        <c:grouping val="standard"/>
        <c:ser>
          <c:idx val="0"/>
          <c:order val="0"/>
          <c:tx>
            <c:strRef>
              <c:f>SUMMARY!$A$1</c:f>
              <c:strCache>
                <c:ptCount val="1"/>
                <c:pt idx="0">
                  <c:v>No delay</c:v>
                </c:pt>
              </c:strCache>
            </c:strRef>
          </c:tx>
          <c:cat>
            <c:numRef>
              <c:f>SUMMARY!$A$12:$A$16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SUMMARY!$C$3:$C$7</c:f>
              <c:numCache>
                <c:formatCode>General</c:formatCode>
                <c:ptCount val="5"/>
                <c:pt idx="0">
                  <c:v>2.8978928013899998</c:v>
                </c:pt>
                <c:pt idx="1">
                  <c:v>3.3050974295399995</c:v>
                </c:pt>
                <c:pt idx="2">
                  <c:v>7.2334998566199991</c:v>
                </c:pt>
                <c:pt idx="3">
                  <c:v>4.8591139427299987</c:v>
                </c:pt>
                <c:pt idx="4">
                  <c:v>5.3519457357500002</c:v>
                </c:pt>
              </c:numCache>
            </c:numRef>
          </c:val>
        </c:ser>
        <c:ser>
          <c:idx val="2"/>
          <c:order val="1"/>
          <c:tx>
            <c:strRef>
              <c:f>SUMMARY!$A$10</c:f>
              <c:strCache>
                <c:ptCount val="1"/>
                <c:pt idx="0">
                  <c:v>No delay - second download</c:v>
                </c:pt>
              </c:strCache>
            </c:strRef>
          </c:tx>
          <c:cat>
            <c:numRef>
              <c:f>SUMMARY!$A$12:$A$16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SUMMARY!$C$12:$C$16</c:f>
              <c:numCache>
                <c:formatCode>General</c:formatCode>
                <c:ptCount val="5"/>
                <c:pt idx="0">
                  <c:v>3.7316776034899997</c:v>
                </c:pt>
                <c:pt idx="1">
                  <c:v>3.7994082109399998</c:v>
                </c:pt>
                <c:pt idx="2">
                  <c:v>3.4182628454099997</c:v>
                </c:pt>
                <c:pt idx="3">
                  <c:v>2.2744518295999998</c:v>
                </c:pt>
                <c:pt idx="4">
                  <c:v>1.6971424782600002</c:v>
                </c:pt>
              </c:numCache>
            </c:numRef>
          </c:val>
        </c:ser>
        <c:ser>
          <c:idx val="1"/>
          <c:order val="2"/>
          <c:tx>
            <c:strRef>
              <c:f>SUMMARY!$A$19</c:f>
              <c:strCache>
                <c:ptCount val="1"/>
                <c:pt idx="0">
                  <c:v>Delay 100ms</c:v>
                </c:pt>
              </c:strCache>
            </c:strRef>
          </c:tx>
          <c:cat>
            <c:numRef>
              <c:f>SUMMARY!$A$12:$A$16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SUMMARY!$C$21:$C$25</c:f>
              <c:numCache>
                <c:formatCode>General</c:formatCode>
                <c:ptCount val="5"/>
                <c:pt idx="0">
                  <c:v>5.3796350642900004</c:v>
                </c:pt>
                <c:pt idx="1">
                  <c:v>6.3020992274199994</c:v>
                </c:pt>
                <c:pt idx="2">
                  <c:v>10.086682640600001</c:v>
                </c:pt>
                <c:pt idx="3">
                  <c:v>14.802816604100002</c:v>
                </c:pt>
                <c:pt idx="4">
                  <c:v>38.702204701100001</c:v>
                </c:pt>
              </c:numCache>
            </c:numRef>
          </c:val>
        </c:ser>
        <c:ser>
          <c:idx val="3"/>
          <c:order val="3"/>
          <c:tx>
            <c:strRef>
              <c:f>SUMMARY!$A$28</c:f>
              <c:strCache>
                <c:ptCount val="1"/>
                <c:pt idx="0">
                  <c:v>Delay 100ms - second download</c:v>
                </c:pt>
              </c:strCache>
            </c:strRef>
          </c:tx>
          <c:cat>
            <c:numRef>
              <c:f>SUMMARY!$A$12:$A$16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SUMMARY!$C$30:$C$34</c:f>
              <c:numCache>
                <c:formatCode>General</c:formatCode>
                <c:ptCount val="5"/>
                <c:pt idx="0">
                  <c:v>7.7977009759399989</c:v>
                </c:pt>
                <c:pt idx="1">
                  <c:v>6.5075329673699986</c:v>
                </c:pt>
                <c:pt idx="2">
                  <c:v>7.5093821425299998</c:v>
                </c:pt>
                <c:pt idx="3">
                  <c:v>14.778084698500003</c:v>
                </c:pt>
                <c:pt idx="4">
                  <c:v>11.811945248700003</c:v>
                </c:pt>
              </c:numCache>
            </c:numRef>
          </c:val>
        </c:ser>
        <c:ser>
          <c:idx val="4"/>
          <c:order val="4"/>
          <c:tx>
            <c:strRef>
              <c:f>SUMMARY!$A$37</c:f>
              <c:strCache>
                <c:ptCount val="1"/>
                <c:pt idx="0">
                  <c:v>Delay 200ms</c:v>
                </c:pt>
              </c:strCache>
            </c:strRef>
          </c:tx>
          <c:cat>
            <c:numRef>
              <c:f>SUMMARY!$A$12:$A$16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SUMMARY!$C$39:$C$43</c:f>
              <c:numCache>
                <c:formatCode>General</c:formatCode>
                <c:ptCount val="5"/>
                <c:pt idx="0">
                  <c:v>9.2909821423500016</c:v>
                </c:pt>
                <c:pt idx="1">
                  <c:v>10.855686001700006</c:v>
                </c:pt>
                <c:pt idx="2">
                  <c:v>8.7278281578999977</c:v>
                </c:pt>
                <c:pt idx="3">
                  <c:v>7.4590658251899997</c:v>
                </c:pt>
                <c:pt idx="4">
                  <c:v>8.5142805939300015</c:v>
                </c:pt>
              </c:numCache>
            </c:numRef>
          </c:val>
        </c:ser>
        <c:ser>
          <c:idx val="5"/>
          <c:order val="5"/>
          <c:tx>
            <c:strRef>
              <c:f>SUMMARY!$A$46</c:f>
              <c:strCache>
                <c:ptCount val="1"/>
                <c:pt idx="0">
                  <c:v>Delay 200ms - second download</c:v>
                </c:pt>
              </c:strCache>
            </c:strRef>
          </c:tx>
          <c:cat>
            <c:numRef>
              <c:f>SUMMARY!$A$12:$A$16</c:f>
              <c:numCache>
                <c:formatCode>General</c:formatCode>
                <c:ptCount val="5"/>
                <c:pt idx="0">
                  <c:v>10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50000</c:v>
                </c:pt>
              </c:numCache>
            </c:numRef>
          </c:cat>
          <c:val>
            <c:numRef>
              <c:f>SUMMARY!$C$48:$C$52</c:f>
              <c:numCache>
                <c:formatCode>General</c:formatCode>
                <c:ptCount val="5"/>
                <c:pt idx="0">
                  <c:v>9.3425767145500007</c:v>
                </c:pt>
                <c:pt idx="1">
                  <c:v>8.8455712630600001</c:v>
                </c:pt>
                <c:pt idx="2">
                  <c:v>9.9656060047800032</c:v>
                </c:pt>
                <c:pt idx="3">
                  <c:v>1.3961929764700003</c:v>
                </c:pt>
                <c:pt idx="4">
                  <c:v>2.1503888670400002</c:v>
                </c:pt>
              </c:numCache>
            </c:numRef>
          </c:val>
        </c:ser>
        <c:marker val="1"/>
        <c:axId val="87231488"/>
        <c:axId val="87237760"/>
      </c:lineChart>
      <c:catAx>
        <c:axId val="8723148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Cache size [content packets]</a:t>
                </a:r>
              </a:p>
            </c:rich>
          </c:tx>
          <c:layout/>
        </c:title>
        <c:numFmt formatCode="General" sourceLinked="1"/>
        <c:tickLblPos val="nextTo"/>
        <c:crossAx val="87237760"/>
        <c:crosses val="autoZero"/>
        <c:auto val="1"/>
        <c:lblAlgn val="ctr"/>
        <c:lblOffset val="100"/>
      </c:catAx>
      <c:valAx>
        <c:axId val="872377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Standard deviation [ms]</a:t>
                </a:r>
              </a:p>
            </c:rich>
          </c:tx>
          <c:layout/>
        </c:title>
        <c:numFmt formatCode="General" sourceLinked="1"/>
        <c:tickLblPos val="nextTo"/>
        <c:crossAx val="872314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Bandwidth of file download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SUMMARY!$H$64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SUMMARY!$G$65:$G$67</c:f>
              <c:strCache>
                <c:ptCount val="3"/>
                <c:pt idx="0">
                  <c:v>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SUMMARY!$H$65:$H$67</c:f>
              <c:numCache>
                <c:formatCode>General</c:formatCode>
                <c:ptCount val="3"/>
                <c:pt idx="0">
                  <c:v>4.84</c:v>
                </c:pt>
                <c:pt idx="1">
                  <c:v>2.48</c:v>
                </c:pt>
                <c:pt idx="2">
                  <c:v>1.85</c:v>
                </c:pt>
              </c:numCache>
            </c:numRef>
          </c:val>
        </c:ser>
        <c:ser>
          <c:idx val="1"/>
          <c:order val="1"/>
          <c:tx>
            <c:strRef>
              <c:f>SUMMARY!$G$14</c:f>
              <c:strCache>
                <c:ptCount val="1"/>
                <c:pt idx="0">
                  <c:v>CCN, cache size 10, first download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c:spPr>
          <c:cat>
            <c:strRef>
              <c:f>SUMMARY!$G$65:$G$67</c:f>
              <c:strCache>
                <c:ptCount val="3"/>
                <c:pt idx="0">
                  <c:v>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(SUMMARY!$I$14,SUMMARY!$I$25,SUMMARY!$I$40)</c:f>
              <c:numCache>
                <c:formatCode>0.00</c:formatCode>
                <c:ptCount val="3"/>
                <c:pt idx="0">
                  <c:v>0.20794575519242622</c:v>
                </c:pt>
                <c:pt idx="1">
                  <c:v>9.5226540026506157E-2</c:v>
                </c:pt>
                <c:pt idx="2">
                  <c:v>6.1186162737852393E-2</c:v>
                </c:pt>
              </c:numCache>
            </c:numRef>
          </c:val>
        </c:ser>
        <c:ser>
          <c:idx val="2"/>
          <c:order val="2"/>
          <c:tx>
            <c:strRef>
              <c:f>SUMMARY!$G$15</c:f>
              <c:strCache>
                <c:ptCount val="1"/>
                <c:pt idx="0">
                  <c:v>CCN, cache size 10, second download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c:spPr>
          <c:cat>
            <c:strRef>
              <c:f>SUMMARY!$G$65:$G$67</c:f>
              <c:strCache>
                <c:ptCount val="3"/>
                <c:pt idx="0">
                  <c:v>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(SUMMARY!$I$15,SUMMARY!$I$26,SUMMARY!$I$41)</c:f>
              <c:numCache>
                <c:formatCode>0.00</c:formatCode>
                <c:ptCount val="3"/>
                <c:pt idx="0">
                  <c:v>0.18374726578909803</c:v>
                </c:pt>
                <c:pt idx="1">
                  <c:v>8.1429829021210043E-2</c:v>
                </c:pt>
                <c:pt idx="2">
                  <c:v>6.2348670177578273E-2</c:v>
                </c:pt>
              </c:numCache>
            </c:numRef>
          </c:val>
        </c:ser>
        <c:ser>
          <c:idx val="3"/>
          <c:order val="3"/>
          <c:tx>
            <c:strRef>
              <c:f>SUMMARY!$G$18</c:f>
              <c:strCache>
                <c:ptCount val="1"/>
                <c:pt idx="0">
                  <c:v>CCN, cache size 10000, first download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val>
            <c:numRef>
              <c:f>(SUMMARY!$I$18,SUMMARY!$I$29,SUMMARY!$I$44)</c:f>
              <c:numCache>
                <c:formatCode>0.00</c:formatCode>
                <c:ptCount val="3"/>
                <c:pt idx="0">
                  <c:v>0.17057409041774454</c:v>
                </c:pt>
                <c:pt idx="1">
                  <c:v>9.1139133243343717E-2</c:v>
                </c:pt>
                <c:pt idx="2">
                  <c:v>5.1152345187027798E-2</c:v>
                </c:pt>
              </c:numCache>
            </c:numRef>
          </c:val>
        </c:ser>
        <c:ser>
          <c:idx val="4"/>
          <c:order val="4"/>
          <c:tx>
            <c:strRef>
              <c:f>SUMMARY!$G$19</c:f>
              <c:strCache>
                <c:ptCount val="1"/>
                <c:pt idx="0">
                  <c:v>CCN, cache size 10000, second download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val>
            <c:numRef>
              <c:f>(SUMMARY!$I$19,SUMMARY!$I$30,SUMMARY!$I$45)</c:f>
              <c:numCache>
                <c:formatCode>0.00</c:formatCode>
                <c:ptCount val="3"/>
                <c:pt idx="0">
                  <c:v>0.15052595104853661</c:v>
                </c:pt>
                <c:pt idx="1">
                  <c:v>9.5474469345272553E-2</c:v>
                </c:pt>
                <c:pt idx="2">
                  <c:v>6.0588368790899981E-2</c:v>
                </c:pt>
              </c:numCache>
            </c:numRef>
          </c:val>
        </c:ser>
        <c:ser>
          <c:idx val="5"/>
          <c:order val="5"/>
          <c:tx>
            <c:strRef>
              <c:f>SUMMARY!$G$20</c:f>
              <c:strCache>
                <c:ptCount val="1"/>
                <c:pt idx="0">
                  <c:v>CCN, cache size 20000, first download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c:spPr>
          <c:val>
            <c:numRef>
              <c:f>(SUMMARY!$I$20,SUMMARY!$I$31,SUMMARY!$I$46)</c:f>
              <c:numCache>
                <c:formatCode>0.00</c:formatCode>
                <c:ptCount val="3"/>
                <c:pt idx="0">
                  <c:v>0.15330095010243011</c:v>
                </c:pt>
                <c:pt idx="1">
                  <c:v>0.10085117837881589</c:v>
                </c:pt>
                <c:pt idx="2">
                  <c:v>6.1654033853345253E-2</c:v>
                </c:pt>
              </c:numCache>
            </c:numRef>
          </c:val>
        </c:ser>
        <c:ser>
          <c:idx val="6"/>
          <c:order val="6"/>
          <c:tx>
            <c:strRef>
              <c:f>SUMMARY!$G$21</c:f>
              <c:strCache>
                <c:ptCount val="1"/>
                <c:pt idx="0">
                  <c:v>CCN, cache size 20000, second download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c:spPr>
          <c:val>
            <c:numRef>
              <c:f>(SUMMARY!$I$21,SUMMARY!$I$32,SUMMARY!$I$47)</c:f>
              <c:numCache>
                <c:formatCode>0.00</c:formatCode>
                <c:ptCount val="3"/>
                <c:pt idx="0">
                  <c:v>0.1593468406385713</c:v>
                </c:pt>
                <c:pt idx="1">
                  <c:v>0.15923322486205463</c:v>
                </c:pt>
                <c:pt idx="2">
                  <c:v>0.19084051815369038</c:v>
                </c:pt>
              </c:numCache>
            </c:numRef>
          </c:val>
        </c:ser>
        <c:axId val="87316736"/>
        <c:axId val="87327104"/>
      </c:barChart>
      <c:catAx>
        <c:axId val="87316736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Delay [ms]</a:t>
                </a:r>
              </a:p>
            </c:rich>
          </c:tx>
          <c:layout/>
        </c:title>
        <c:numFmt formatCode="General" sourceLinked="1"/>
        <c:tickLblPos val="high"/>
        <c:crossAx val="87327104"/>
        <c:crosses val="autoZero"/>
        <c:auto val="1"/>
        <c:lblAlgn val="ctr"/>
        <c:lblOffset val="100"/>
      </c:catAx>
      <c:valAx>
        <c:axId val="87327104"/>
        <c:scaling>
          <c:logBase val="10"/>
          <c:orientation val="minMax"/>
        </c:scaling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Bandwidth</a:t>
                </a:r>
                <a:r>
                  <a:rPr lang="en-US" baseline="0"/>
                  <a:t> [MB/s]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7316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078963377345667"/>
          <c:y val="0.20208064005839396"/>
          <c:w val="0.28654348152990194"/>
          <c:h val="0.72000822349906335"/>
        </c:manualLayout>
      </c:layout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Relative bandwidth</a:t>
            </a:r>
            <a:r>
              <a:rPr lang="en-US" baseline="0"/>
              <a:t> loss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SUMMARY!$H$3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SUMMARY!$I$4:$I$6</c:f>
              <c:numCache>
                <c:formatCode>General</c:formatCode>
                <c:ptCount val="3"/>
                <c:pt idx="0">
                  <c:v>1</c:v>
                </c:pt>
                <c:pt idx="1">
                  <c:v>1.9516129032258067</c:v>
                </c:pt>
                <c:pt idx="2">
                  <c:v>2.6162162162162161</c:v>
                </c:pt>
              </c:numCache>
            </c:numRef>
          </c:val>
        </c:ser>
        <c:ser>
          <c:idx val="2"/>
          <c:order val="1"/>
          <c:tx>
            <c:strRef>
              <c:f>SUMMARY!$G$14</c:f>
              <c:strCache>
                <c:ptCount val="1"/>
                <c:pt idx="0">
                  <c:v>CCN, cache size 10, first download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(SUMMARY!$J$14,SUMMARY!$J$25,SUMMARY!$J$40)</c:f>
              <c:numCache>
                <c:formatCode>General</c:formatCode>
                <c:ptCount val="3"/>
                <c:pt idx="0">
                  <c:v>1</c:v>
                </c:pt>
                <c:pt idx="1">
                  <c:v>2.1836953766727727</c:v>
                </c:pt>
                <c:pt idx="2">
                  <c:v>3.3985748719584592</c:v>
                </c:pt>
              </c:numCache>
            </c:numRef>
          </c:val>
        </c:ser>
        <c:ser>
          <c:idx val="5"/>
          <c:order val="2"/>
          <c:tx>
            <c:strRef>
              <c:f>SUMMARY!$G$16</c:f>
              <c:strCache>
                <c:ptCount val="1"/>
                <c:pt idx="0">
                  <c:v>CCN, cache size 5000, first download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(SUMMARY!$J$16,SUMMARY!$J$27,SUMMARY!$J$42)</c:f>
              <c:numCache>
                <c:formatCode>General</c:formatCode>
                <c:ptCount val="3"/>
                <c:pt idx="0">
                  <c:v>1.1991273569963925</c:v>
                </c:pt>
                <c:pt idx="1">
                  <c:v>2.3038845302128461</c:v>
                </c:pt>
                <c:pt idx="2">
                  <c:v>3.5147982785594278</c:v>
                </c:pt>
              </c:numCache>
            </c:numRef>
          </c:val>
        </c:ser>
        <c:ser>
          <c:idx val="7"/>
          <c:order val="3"/>
          <c:tx>
            <c:strRef>
              <c:f>SUMMARY!$G$18</c:f>
              <c:strCache>
                <c:ptCount val="1"/>
                <c:pt idx="0">
                  <c:v>CCN, cache size 10000, first download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c:spPr>
          <c:val>
            <c:numRef>
              <c:f>(SUMMARY!$J$18,SUMMARY!$J$29,SUMMARY!$J$44)</c:f>
              <c:numCache>
                <c:formatCode>General</c:formatCode>
                <c:ptCount val="3"/>
                <c:pt idx="0">
                  <c:v>1.2190934431082499</c:v>
                </c:pt>
                <c:pt idx="1">
                  <c:v>2.2816297214195123</c:v>
                </c:pt>
                <c:pt idx="2">
                  <c:v>4.0652242713822035</c:v>
                </c:pt>
              </c:numCache>
            </c:numRef>
          </c:val>
        </c:ser>
        <c:ser>
          <c:idx val="1"/>
          <c:order val="4"/>
          <c:tx>
            <c:strRef>
              <c:f>SUMMARY!$G$20</c:f>
              <c:strCache>
                <c:ptCount val="1"/>
                <c:pt idx="0">
                  <c:v>CCN, cache size 20000, first download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(SUMMARY!$J$20,SUMMARY!$J$31,SUMMARY!$J$46)</c:f>
              <c:numCache>
                <c:formatCode>General</c:formatCode>
                <c:ptCount val="3"/>
                <c:pt idx="0">
                  <c:v>1.3564544450212763</c:v>
                </c:pt>
                <c:pt idx="1">
                  <c:v>2.0619070449662278</c:v>
                </c:pt>
                <c:pt idx="2">
                  <c:v>3.3727842639957837</c:v>
                </c:pt>
              </c:numCache>
            </c:numRef>
          </c:val>
        </c:ser>
        <c:ser>
          <c:idx val="9"/>
          <c:order val="5"/>
          <c:tx>
            <c:strRef>
              <c:f>SUMMARY!$G$22</c:f>
              <c:strCache>
                <c:ptCount val="1"/>
                <c:pt idx="0">
                  <c:v>CCN, cache size 50000, first download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(SUMMARY!$J$22,SUMMARY!$J$33,SUMMARY!$J$48)</c:f>
              <c:numCache>
                <c:formatCode>General</c:formatCode>
                <c:ptCount val="3"/>
                <c:pt idx="0">
                  <c:v>1.0973212073375</c:v>
                </c:pt>
                <c:pt idx="1">
                  <c:v>2.1711059530389543</c:v>
                </c:pt>
                <c:pt idx="2">
                  <c:v>3.4070861252691778</c:v>
                </c:pt>
              </c:numCache>
            </c:numRef>
          </c:val>
        </c:ser>
        <c:ser>
          <c:idx val="4"/>
          <c:order val="6"/>
          <c:tx>
            <c:strRef>
              <c:f>SUMMARY!$G$41</c:f>
              <c:strCache>
                <c:ptCount val="1"/>
                <c:pt idx="0">
                  <c:v>CCN, cache size 10, second download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(SUMMARY!$J$15,SUMMARY!$J$26,SUMMARY!$J$41)</c:f>
              <c:numCache>
                <c:formatCode>General</c:formatCode>
                <c:ptCount val="3"/>
                <c:pt idx="0">
                  <c:v>1.1316944189586078</c:v>
                </c:pt>
                <c:pt idx="1">
                  <c:v>2.553680361262487</c:v>
                </c:pt>
                <c:pt idx="2">
                  <c:v>3.3352075449270342</c:v>
                </c:pt>
              </c:numCache>
            </c:numRef>
          </c:val>
        </c:ser>
        <c:ser>
          <c:idx val="6"/>
          <c:order val="7"/>
          <c:tx>
            <c:strRef>
              <c:f>SUMMARY!$G$17</c:f>
              <c:strCache>
                <c:ptCount val="1"/>
                <c:pt idx="0">
                  <c:v>CCN, cache size 5000, second download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(SUMMARY!$J$17,SUMMARY!$J$28,SUMMARY!$J$43)</c:f>
              <c:numCache>
                <c:formatCode>General</c:formatCode>
                <c:ptCount val="3"/>
                <c:pt idx="0">
                  <c:v>1.18598200833398</c:v>
                </c:pt>
                <c:pt idx="1">
                  <c:v>2.1754584902888401</c:v>
                </c:pt>
                <c:pt idx="2">
                  <c:v>3.4009823052336787</c:v>
                </c:pt>
              </c:numCache>
            </c:numRef>
          </c:val>
        </c:ser>
        <c:ser>
          <c:idx val="8"/>
          <c:order val="8"/>
          <c:tx>
            <c:strRef>
              <c:f>SUMMARY!$G$19</c:f>
              <c:strCache>
                <c:ptCount val="1"/>
                <c:pt idx="0">
                  <c:v>CCN, cache size 10000, second download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(SUMMARY!$J$19,SUMMARY!$J$30,SUMMARY!$J$45)</c:f>
              <c:numCache>
                <c:formatCode>General</c:formatCode>
                <c:ptCount val="3"/>
                <c:pt idx="0">
                  <c:v>1.381461161639661</c:v>
                </c:pt>
                <c:pt idx="1">
                  <c:v>2.1780247286886092</c:v>
                </c:pt>
                <c:pt idx="2">
                  <c:v>3.4321068439732989</c:v>
                </c:pt>
              </c:numCache>
            </c:numRef>
          </c:val>
        </c:ser>
        <c:ser>
          <c:idx val="3"/>
          <c:order val="9"/>
          <c:tx>
            <c:strRef>
              <c:f>SUMMARY!$G$21</c:f>
              <c:strCache>
                <c:ptCount val="1"/>
                <c:pt idx="0">
                  <c:v>CCN, cache size 20000, second download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(SUMMARY!$J$21,SUMMARY!$J$32,SUMMARY!$J$47)</c:f>
              <c:numCache>
                <c:formatCode>General</c:formatCode>
                <c:ptCount val="3"/>
                <c:pt idx="0">
                  <c:v>1.3049882530403372</c:v>
                </c:pt>
                <c:pt idx="1">
                  <c:v>1.3059193856845626</c:v>
                </c:pt>
                <c:pt idx="2">
                  <c:v>1.0896310553137376</c:v>
                </c:pt>
              </c:numCache>
            </c:numRef>
          </c:val>
        </c:ser>
        <c:ser>
          <c:idx val="10"/>
          <c:order val="10"/>
          <c:tx>
            <c:strRef>
              <c:f>SUMMARY!$G$23</c:f>
              <c:strCache>
                <c:ptCount val="1"/>
                <c:pt idx="0">
                  <c:v>CCN, cache size 50000, second download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c:spPr>
          <c:cat>
            <c:strRef>
              <c:f>SUMMARY!$G$4:$G$6</c:f>
              <c:strCache>
                <c:ptCount val="3"/>
                <c:pt idx="0">
                  <c:v> 0 ms</c:v>
                </c:pt>
                <c:pt idx="1">
                  <c:v>100 ms</c:v>
                </c:pt>
                <c:pt idx="2">
                  <c:v>200 ms</c:v>
                </c:pt>
              </c:strCache>
            </c:strRef>
          </c:cat>
          <c:val>
            <c:numRef>
              <c:f>(SUMMARY!$J$23,SUMMARY!$J$34,SUMMARY!$J$49)</c:f>
              <c:numCache>
                <c:formatCode>General</c:formatCode>
                <c:ptCount val="3"/>
                <c:pt idx="0">
                  <c:v>0.97761797499885472</c:v>
                </c:pt>
                <c:pt idx="1">
                  <c:v>1.5819963516156696</c:v>
                </c:pt>
                <c:pt idx="2">
                  <c:v>1.322761759923254</c:v>
                </c:pt>
              </c:numCache>
            </c:numRef>
          </c:val>
        </c:ser>
        <c:axId val="87593728"/>
        <c:axId val="87595264"/>
      </c:barChart>
      <c:catAx>
        <c:axId val="87593728"/>
        <c:scaling>
          <c:orientation val="minMax"/>
        </c:scaling>
        <c:axPos val="b"/>
        <c:numFmt formatCode="General" sourceLinked="1"/>
        <c:majorTickMark val="none"/>
        <c:tickLblPos val="nextTo"/>
        <c:crossAx val="87595264"/>
        <c:crosses val="autoZero"/>
        <c:auto val="1"/>
        <c:lblAlgn val="ctr"/>
        <c:lblOffset val="100"/>
      </c:catAx>
      <c:valAx>
        <c:axId val="875952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8759372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Achieved CCN bandwidths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SUMMARY!$G$13</c:f>
              <c:strCache>
                <c:ptCount val="1"/>
                <c:pt idx="0">
                  <c:v>0 ms delay</c:v>
                </c:pt>
              </c:strCache>
            </c:strRef>
          </c:tx>
          <c:cat>
            <c:strRef>
              <c:f>SUMMARY!$G$40:$G$49</c:f>
              <c:strCache>
                <c:ptCount val="10"/>
                <c:pt idx="0">
                  <c:v>CCN, cache size 10, first download</c:v>
                </c:pt>
                <c:pt idx="1">
                  <c:v>CCN, cache size 10, second download</c:v>
                </c:pt>
                <c:pt idx="2">
                  <c:v>CCN, cache size 5000, first download</c:v>
                </c:pt>
                <c:pt idx="3">
                  <c:v>CCN, cache size 5000, second download</c:v>
                </c:pt>
                <c:pt idx="4">
                  <c:v>CCN, cache size 10000, first download</c:v>
                </c:pt>
                <c:pt idx="5">
                  <c:v>CCN, cache size 10000, second download</c:v>
                </c:pt>
                <c:pt idx="6">
                  <c:v>CCN, cache size 20000, first download</c:v>
                </c:pt>
                <c:pt idx="7">
                  <c:v>CCN, cache size 20000, second download</c:v>
                </c:pt>
                <c:pt idx="8">
                  <c:v>CCN, cache size 50000, first download</c:v>
                </c:pt>
                <c:pt idx="9">
                  <c:v>CCN, cache size 50000, second download</c:v>
                </c:pt>
              </c:strCache>
            </c:strRef>
          </c:cat>
          <c:val>
            <c:numRef>
              <c:f>SUMMARY!$I$14:$I$23</c:f>
              <c:numCache>
                <c:formatCode>0.00</c:formatCode>
                <c:ptCount val="10"/>
                <c:pt idx="0">
                  <c:v>0.20794575519242622</c:v>
                </c:pt>
                <c:pt idx="1">
                  <c:v>0.18374726578909803</c:v>
                </c:pt>
                <c:pt idx="2">
                  <c:v>0.1734142365939299</c:v>
                </c:pt>
                <c:pt idx="3">
                  <c:v>0.17533634889161601</c:v>
                </c:pt>
                <c:pt idx="4">
                  <c:v>0.17057409041774454</c:v>
                </c:pt>
                <c:pt idx="5">
                  <c:v>0.15052595104853661</c:v>
                </c:pt>
                <c:pt idx="6">
                  <c:v>0.15330095010243011</c:v>
                </c:pt>
                <c:pt idx="7">
                  <c:v>0.1593468406385713</c:v>
                </c:pt>
                <c:pt idx="8">
                  <c:v>0.18950308606262889</c:v>
                </c:pt>
                <c:pt idx="9">
                  <c:v>0.21270655870732103</c:v>
                </c:pt>
              </c:numCache>
            </c:numRef>
          </c:val>
        </c:ser>
        <c:ser>
          <c:idx val="1"/>
          <c:order val="1"/>
          <c:tx>
            <c:strRef>
              <c:f>SUMMARY!$G$24</c:f>
              <c:strCache>
                <c:ptCount val="1"/>
                <c:pt idx="0">
                  <c:v>100 ms delay</c:v>
                </c:pt>
              </c:strCache>
            </c:strRef>
          </c:tx>
          <c:cat>
            <c:strRef>
              <c:f>SUMMARY!$G$40:$G$49</c:f>
              <c:strCache>
                <c:ptCount val="10"/>
                <c:pt idx="0">
                  <c:v>CCN, cache size 10, first download</c:v>
                </c:pt>
                <c:pt idx="1">
                  <c:v>CCN, cache size 10, second download</c:v>
                </c:pt>
                <c:pt idx="2">
                  <c:v>CCN, cache size 5000, first download</c:v>
                </c:pt>
                <c:pt idx="3">
                  <c:v>CCN, cache size 5000, second download</c:v>
                </c:pt>
                <c:pt idx="4">
                  <c:v>CCN, cache size 10000, first download</c:v>
                </c:pt>
                <c:pt idx="5">
                  <c:v>CCN, cache size 10000, second download</c:v>
                </c:pt>
                <c:pt idx="6">
                  <c:v>CCN, cache size 20000, first download</c:v>
                </c:pt>
                <c:pt idx="7">
                  <c:v>CCN, cache size 20000, second download</c:v>
                </c:pt>
                <c:pt idx="8">
                  <c:v>CCN, cache size 50000, first download</c:v>
                </c:pt>
                <c:pt idx="9">
                  <c:v>CCN, cache size 50000, second download</c:v>
                </c:pt>
              </c:strCache>
            </c:strRef>
          </c:cat>
          <c:val>
            <c:numRef>
              <c:f>SUMMARY!$I$25:$I$34</c:f>
              <c:numCache>
                <c:formatCode>0.00</c:formatCode>
                <c:ptCount val="10"/>
                <c:pt idx="0">
                  <c:v>9.5226540026506157E-2</c:v>
                </c:pt>
                <c:pt idx="1">
                  <c:v>8.1429829021210043E-2</c:v>
                </c:pt>
                <c:pt idx="2">
                  <c:v>9.0258757531227016E-2</c:v>
                </c:pt>
                <c:pt idx="3">
                  <c:v>9.5587093994524655E-2</c:v>
                </c:pt>
                <c:pt idx="4">
                  <c:v>9.1139133243343717E-2</c:v>
                </c:pt>
                <c:pt idx="5">
                  <c:v>9.5474469345272553E-2</c:v>
                </c:pt>
                <c:pt idx="6">
                  <c:v>0.10085117837881589</c:v>
                </c:pt>
                <c:pt idx="7">
                  <c:v>0.15923322486205463</c:v>
                </c:pt>
                <c:pt idx="8">
                  <c:v>9.5778722775532441E-2</c:v>
                </c:pt>
                <c:pt idx="9">
                  <c:v>0.13144515471230653</c:v>
                </c:pt>
              </c:numCache>
            </c:numRef>
          </c:val>
        </c:ser>
        <c:ser>
          <c:idx val="2"/>
          <c:order val="2"/>
          <c:tx>
            <c:strRef>
              <c:f>SUMMARY!$G$39</c:f>
              <c:strCache>
                <c:ptCount val="1"/>
                <c:pt idx="0">
                  <c:v>200 ms delay</c:v>
                </c:pt>
              </c:strCache>
            </c:strRef>
          </c:tx>
          <c:val>
            <c:numRef>
              <c:f>SUMMARY!$I$40:$I$49</c:f>
              <c:numCache>
                <c:formatCode>0.00</c:formatCode>
                <c:ptCount val="10"/>
                <c:pt idx="0">
                  <c:v>6.1186162737852393E-2</c:v>
                </c:pt>
                <c:pt idx="1">
                  <c:v>6.2348670177578273E-2</c:v>
                </c:pt>
                <c:pt idx="2">
                  <c:v>5.9162927346617093E-2</c:v>
                </c:pt>
                <c:pt idx="3">
                  <c:v>6.1142851249894492E-2</c:v>
                </c:pt>
                <c:pt idx="4">
                  <c:v>5.1152345187027798E-2</c:v>
                </c:pt>
                <c:pt idx="5">
                  <c:v>6.0588368790899981E-2</c:v>
                </c:pt>
                <c:pt idx="6">
                  <c:v>6.1654033853345253E-2</c:v>
                </c:pt>
                <c:pt idx="7">
                  <c:v>0.19084051815369038</c:v>
                </c:pt>
                <c:pt idx="8">
                  <c:v>6.1033313378891278E-2</c:v>
                </c:pt>
                <c:pt idx="9">
                  <c:v>0.15720575049318866</c:v>
                </c:pt>
              </c:numCache>
            </c:numRef>
          </c:val>
        </c:ser>
        <c:axId val="87408640"/>
        <c:axId val="87410176"/>
      </c:barChart>
      <c:catAx>
        <c:axId val="87408640"/>
        <c:scaling>
          <c:orientation val="minMax"/>
        </c:scaling>
        <c:axPos val="l"/>
        <c:tickLblPos val="nextTo"/>
        <c:crossAx val="87410176"/>
        <c:crosses val="autoZero"/>
        <c:auto val="1"/>
        <c:lblAlgn val="ctr"/>
        <c:lblOffset val="100"/>
      </c:catAx>
      <c:valAx>
        <c:axId val="87410176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Bandwidth [MB/s]</a:t>
                </a:r>
              </a:p>
            </c:rich>
          </c:tx>
          <c:layout/>
        </c:title>
        <c:numFmt formatCode="0.00" sourceLinked="1"/>
        <c:tickLblPos val="nextTo"/>
        <c:crossAx val="874086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Download time vs MTU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SUMMARY!$H$52</c:f>
              <c:strCache>
                <c:ptCount val="1"/>
                <c:pt idx="0">
                  <c:v>Download time [s]</c:v>
                </c:pt>
              </c:strCache>
            </c:strRef>
          </c:tx>
          <c:cat>
            <c:numRef>
              <c:f>SUMMARY!$G$53:$G$57</c:f>
              <c:numCache>
                <c:formatCode>General</c:formatCode>
                <c:ptCount val="5"/>
                <c:pt idx="0">
                  <c:v>150</c:v>
                </c:pt>
                <c:pt idx="1">
                  <c:v>300</c:v>
                </c:pt>
                <c:pt idx="2">
                  <c:v>750</c:v>
                </c:pt>
                <c:pt idx="3">
                  <c:v>1500</c:v>
                </c:pt>
                <c:pt idx="4">
                  <c:v>3000</c:v>
                </c:pt>
              </c:numCache>
            </c:numRef>
          </c:cat>
          <c:val>
            <c:numRef>
              <c:f>SUMMARY!$H$53:$H$57</c:f>
              <c:numCache>
                <c:formatCode>General</c:formatCode>
                <c:ptCount val="5"/>
                <c:pt idx="0">
                  <c:v>804.0039050580001</c:v>
                </c:pt>
                <c:pt idx="1">
                  <c:v>784.259259939</c:v>
                </c:pt>
                <c:pt idx="2">
                  <c:v>781.95383501100002</c:v>
                </c:pt>
                <c:pt idx="3">
                  <c:v>806.61240506199999</c:v>
                </c:pt>
                <c:pt idx="4">
                  <c:v>805.59860682499993</c:v>
                </c:pt>
              </c:numCache>
            </c:numRef>
          </c:val>
        </c:ser>
        <c:marker val="1"/>
        <c:axId val="87713664"/>
        <c:axId val="87724032"/>
      </c:lineChart>
      <c:catAx>
        <c:axId val="87713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MTU size [bytes]</a:t>
                </a:r>
              </a:p>
            </c:rich>
          </c:tx>
          <c:layout/>
        </c:title>
        <c:numFmt formatCode="General" sourceLinked="1"/>
        <c:tickLblPos val="nextTo"/>
        <c:crossAx val="87724032"/>
        <c:crosses val="autoZero"/>
        <c:auto val="1"/>
        <c:lblAlgn val="ctr"/>
        <c:lblOffset val="100"/>
      </c:catAx>
      <c:valAx>
        <c:axId val="877240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Download time [s]</a:t>
                </a:r>
              </a:p>
            </c:rich>
          </c:tx>
          <c:layout/>
        </c:title>
        <c:numFmt formatCode="General" sourceLinked="1"/>
        <c:tickLblPos val="nextTo"/>
        <c:crossAx val="87713664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4B1FB-CD5F-45B7-A86B-41B75F18261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FB69-486C-4E1B-8D4A-4043DB2194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 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 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 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 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 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063" y="6474459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2863" y="800604"/>
            <a:ext cx="8107672" cy="5054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199" y="1591052"/>
            <a:ext cx="8065000" cy="34913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67503" y="6659860"/>
            <a:ext cx="3756223" cy="2090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 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68943" y="6620243"/>
            <a:ext cx="1558623" cy="2090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408" y="2399283"/>
            <a:ext cx="7467600" cy="1226567"/>
          </a:xfrm>
          <a:custGeom>
            <a:avLst/>
            <a:gdLst/>
            <a:ahLst/>
            <a:cxnLst/>
            <a:rect l="l" t="t" r="r" b="b"/>
            <a:pathLst>
              <a:path w="7467600" h="1981200">
                <a:moveTo>
                  <a:pt x="0" y="0"/>
                </a:moveTo>
                <a:lnTo>
                  <a:pt x="0" y="1981200"/>
                </a:lnTo>
                <a:lnTo>
                  <a:pt x="7467600" y="1981199"/>
                </a:lnTo>
                <a:lnTo>
                  <a:pt x="746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474459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63" y="6680703"/>
            <a:ext cx="9144000" cy="519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90675" marR="7203440">
              <a:lnSpc>
                <a:spcPct val="90000"/>
              </a:lnSpc>
            </a:pPr>
            <a:r>
              <a:rPr sz="500" spc="-10" dirty="0" smtClean="0">
                <a:latin typeface="Tahoma"/>
                <a:cs typeface="Tahoma"/>
              </a:rPr>
              <a:t>D</a:t>
            </a:r>
            <a:r>
              <a:rPr sz="500" spc="-5" dirty="0" smtClean="0">
                <a:latin typeface="Tahoma"/>
                <a:cs typeface="Tahoma"/>
              </a:rPr>
              <a:t>e</a:t>
            </a:r>
            <a:r>
              <a:rPr sz="500" spc="0" dirty="0" smtClean="0">
                <a:latin typeface="Tahoma"/>
                <a:cs typeface="Tahoma"/>
              </a:rPr>
              <a:t>l</a:t>
            </a:r>
            <a:r>
              <a:rPr sz="500" spc="5" dirty="0" smtClean="0">
                <a:latin typeface="Tahoma"/>
                <a:cs typeface="Tahoma"/>
              </a:rPr>
              <a:t>f</a:t>
            </a:r>
            <a:r>
              <a:rPr sz="500" spc="0" dirty="0" smtClean="0">
                <a:latin typeface="Tahoma"/>
                <a:cs typeface="Tahoma"/>
              </a:rPr>
              <a:t>t </a:t>
            </a:r>
            <a:r>
              <a:rPr sz="500" spc="5" dirty="0" smtClean="0">
                <a:latin typeface="Tahoma"/>
                <a:cs typeface="Tahoma"/>
              </a:rPr>
              <a:t>Uni</a:t>
            </a:r>
            <a:r>
              <a:rPr sz="500" spc="-15" dirty="0" smtClean="0">
                <a:latin typeface="Tahoma"/>
                <a:cs typeface="Tahoma"/>
              </a:rPr>
              <a:t>v</a:t>
            </a:r>
            <a:r>
              <a:rPr sz="500" spc="-30" dirty="0" smtClean="0">
                <a:latin typeface="Tahoma"/>
                <a:cs typeface="Tahoma"/>
              </a:rPr>
              <a:t>e</a:t>
            </a:r>
            <a:r>
              <a:rPr sz="500" spc="10" dirty="0" smtClean="0">
                <a:latin typeface="Tahoma"/>
                <a:cs typeface="Tahoma"/>
              </a:rPr>
              <a:t>r</a:t>
            </a:r>
            <a:r>
              <a:rPr sz="500" spc="-10" dirty="0" smtClean="0">
                <a:latin typeface="Tahoma"/>
                <a:cs typeface="Tahoma"/>
              </a:rPr>
              <a:t>s</a:t>
            </a:r>
            <a:r>
              <a:rPr sz="500" spc="0" dirty="0" smtClean="0">
                <a:latin typeface="Tahoma"/>
                <a:cs typeface="Tahoma"/>
              </a:rPr>
              <a:t>i</a:t>
            </a:r>
            <a:r>
              <a:rPr sz="500" spc="-5" dirty="0" smtClean="0">
                <a:latin typeface="Tahoma"/>
                <a:cs typeface="Tahoma"/>
              </a:rPr>
              <a:t>t</a:t>
            </a:r>
            <a:r>
              <a:rPr sz="500" spc="0" dirty="0" smtClean="0">
                <a:latin typeface="Tahoma"/>
                <a:cs typeface="Tahoma"/>
              </a:rPr>
              <a:t>y </a:t>
            </a:r>
            <a:r>
              <a:rPr sz="500" spc="-10" dirty="0" smtClean="0">
                <a:latin typeface="Tahoma"/>
                <a:cs typeface="Tahoma"/>
              </a:rPr>
              <a:t>o</a:t>
            </a:r>
            <a:r>
              <a:rPr sz="500" spc="0" dirty="0" smtClean="0">
                <a:latin typeface="Tahoma"/>
                <a:cs typeface="Tahoma"/>
              </a:rPr>
              <a:t>f </a:t>
            </a:r>
            <a:r>
              <a:rPr sz="500" spc="-10" dirty="0" smtClean="0">
                <a:latin typeface="Tahoma"/>
                <a:cs typeface="Tahoma"/>
              </a:rPr>
              <a:t>T</a:t>
            </a:r>
            <a:r>
              <a:rPr sz="500" spc="-5" dirty="0" smtClean="0">
                <a:latin typeface="Tahoma"/>
                <a:cs typeface="Tahoma"/>
              </a:rPr>
              <a:t>e</a:t>
            </a:r>
            <a:r>
              <a:rPr sz="500" spc="5" dirty="0" smtClean="0">
                <a:latin typeface="Tahoma"/>
                <a:cs typeface="Tahoma"/>
              </a:rPr>
              <a:t>c</a:t>
            </a:r>
            <a:r>
              <a:rPr sz="500" spc="-20" dirty="0" smtClean="0">
                <a:latin typeface="Tahoma"/>
                <a:cs typeface="Tahoma"/>
              </a:rPr>
              <a:t>h</a:t>
            </a:r>
            <a:r>
              <a:rPr sz="500" spc="5" dirty="0" smtClean="0">
                <a:latin typeface="Tahoma"/>
                <a:cs typeface="Tahoma"/>
              </a:rPr>
              <a:t>n</a:t>
            </a:r>
            <a:r>
              <a:rPr sz="500" spc="-10" dirty="0" smtClean="0">
                <a:latin typeface="Tahoma"/>
                <a:cs typeface="Tahoma"/>
              </a:rPr>
              <a:t>o</a:t>
            </a:r>
            <a:r>
              <a:rPr sz="500" spc="0" dirty="0" smtClean="0">
                <a:latin typeface="Tahoma"/>
                <a:cs typeface="Tahoma"/>
              </a:rPr>
              <a:t>l</a:t>
            </a:r>
            <a:r>
              <a:rPr sz="500" spc="-10" dirty="0" smtClean="0">
                <a:latin typeface="Tahoma"/>
                <a:cs typeface="Tahoma"/>
              </a:rPr>
              <a:t>o</a:t>
            </a:r>
            <a:r>
              <a:rPr sz="500" spc="5" dirty="0" smtClean="0">
                <a:latin typeface="Tahoma"/>
                <a:cs typeface="Tahoma"/>
              </a:rPr>
              <a:t>g</a:t>
            </a:r>
            <a:r>
              <a:rPr sz="500" spc="0" dirty="0" smtClean="0">
                <a:latin typeface="Tahoma"/>
                <a:cs typeface="Tahoma"/>
              </a:rPr>
              <a:t>y</a:t>
            </a:r>
            <a:endParaRPr sz="500">
              <a:latin typeface="Tahoma"/>
              <a:cs typeface="Tahoma"/>
            </a:endParaRPr>
          </a:p>
          <a:p>
            <a:pPr>
              <a:lnSpc>
                <a:spcPts val="550"/>
              </a:lnSpc>
              <a:spcBef>
                <a:spcPts val="14"/>
              </a:spcBef>
            </a:pPr>
            <a:endParaRPr sz="550"/>
          </a:p>
          <a:p>
            <a:pPr marL="1590675">
              <a:lnSpc>
                <a:spcPct val="100000"/>
              </a:lnSpc>
            </a:pPr>
            <a:r>
              <a:rPr sz="800" spc="-5" dirty="0" smtClean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spc="-15" dirty="0" smtClean="0">
                <a:solidFill>
                  <a:srgbClr val="FFFFFF"/>
                </a:solidFill>
                <a:latin typeface="Tahoma"/>
                <a:cs typeface="Tahoma"/>
              </a:rPr>
              <a:t>ha</a:t>
            </a:r>
            <a:r>
              <a:rPr sz="800" spc="5" dirty="0" smtClean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800" spc="30" dirty="0" smtClean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800" spc="-15" dirty="0" smtClean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800" spc="5" dirty="0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800" spc="-15" dirty="0" smtClean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800" spc="-5" dirty="0" smtClean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800" spc="-10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00" spc="5" dirty="0" smtClean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800" spc="-5" dirty="0" smtClean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800" spc="5" dirty="0" smtClean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800" spc="-15" dirty="0" smtClean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800" spc="-10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00" spc="-15" dirty="0" smtClean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800" spc="20" dirty="0" smtClean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800" spc="-5" dirty="0" smtClean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6063" y="6629394"/>
            <a:ext cx="9144000" cy="57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31495" algn="r">
              <a:lnSpc>
                <a:spcPct val="100000"/>
              </a:lnSpc>
            </a:pPr>
            <a:r>
              <a:rPr sz="1300" spc="-10" dirty="0" smtClean="0">
                <a:latin typeface="Tahoma"/>
                <a:cs typeface="Tahoma"/>
              </a:rPr>
              <a:t>1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9167" y="2458716"/>
            <a:ext cx="6892290" cy="1008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US" sz="33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Deployability of Content-Centric Networking</a:t>
            </a:r>
            <a:endParaRPr sz="3300" dirty="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1900" y="3854450"/>
            <a:ext cx="5878830" cy="1066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solidFill>
                  <a:schemeClr val="accent1"/>
                </a:solidFill>
                <a:latin typeface="Tahoma"/>
                <a:cs typeface="Tahoma"/>
              </a:rPr>
              <a:t>Group 3 :</a:t>
            </a:r>
          </a:p>
          <a:p>
            <a:pPr marL="12700">
              <a:lnSpc>
                <a:spcPct val="100000"/>
              </a:lnSpc>
            </a:pPr>
            <a:endParaRPr lang="en-US" sz="1600" b="1" spc="-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latin typeface="Tahoma"/>
                <a:cs typeface="Tahoma"/>
              </a:rPr>
              <a:t>Mani Prashanth Varma Manthena (4243846) </a:t>
            </a:r>
          </a:p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latin typeface="Tahoma"/>
                <a:cs typeface="Tahoma"/>
              </a:rPr>
              <a:t>Michal Golinski (4253590)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5226050"/>
            <a:ext cx="1069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Dr. ir. Fernando Kuipers</a:t>
            </a:r>
          </a:p>
          <a:p>
            <a:pPr algn="ctr"/>
            <a:r>
              <a:rPr lang="en-US" b="1" dirty="0" smtClean="0"/>
              <a:t>Niels van Adrichem</a:t>
            </a:r>
          </a:p>
          <a:p>
            <a:pPr algn="ctr"/>
            <a:r>
              <a:rPr lang="en-US" b="1" dirty="0" smtClean="0"/>
              <a:t>(Network Architectures and Services Group)</a:t>
            </a:r>
            <a:endParaRPr lang="en-US" b="1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300" spc="-15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lang="en-US" sz="1300">
              <a:latin typeface="Arial"/>
              <a:cs typeface="Arial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solidFill>
                  <a:schemeClr val="accent1"/>
                </a:solidFill>
                <a:latin typeface="Bookman Old Style"/>
                <a:cs typeface="Bookman Old Style"/>
              </a:rPr>
              <a:t>Measurement results</a:t>
            </a:r>
            <a:endParaRPr sz="3300" dirty="0">
              <a:solidFill>
                <a:schemeClr val="accent1"/>
              </a:solidFill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0" dirty="0" smtClean="0">
                <a:latin typeface="Tahoma"/>
                <a:cs typeface="Tahoma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1591052"/>
            <a:ext cx="7548880" cy="477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0" dirty="0" smtClean="0">
                <a:latin typeface="Tahoma"/>
                <a:cs typeface="Tahoma"/>
              </a:rPr>
              <a:t> Influence of cache size on delay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0" dirty="0" smtClean="0">
                <a:latin typeface="Tahoma"/>
                <a:cs typeface="Tahoma"/>
              </a:rPr>
              <a:t> Mean packet delays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2400" spc="0" dirty="0" smtClean="0">
              <a:latin typeface="Tahoma"/>
              <a:cs typeface="Tahoma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603500" y="2711450"/>
          <a:ext cx="5562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79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 </a:t>
            </a:r>
            <a:endParaRPr sz="2400" spc="0" dirty="0" smtClean="0">
              <a:latin typeface="Tahoma"/>
              <a:cs typeface="Tahoma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374900" y="1949450"/>
          <a:ext cx="6172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object 12"/>
          <p:cNvSpPr txBox="1">
            <a:spLocks noGrp="1"/>
          </p:cNvSpPr>
          <p:nvPr>
            <p:ph type="title"/>
          </p:nvPr>
        </p:nvSpPr>
        <p:spPr>
          <a:xfrm>
            <a:off x="1308100" y="806450"/>
            <a:ext cx="8107672" cy="5054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Standard deviation of packet delays (jitter)</a:t>
            </a:r>
            <a:endParaRPr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0" dirty="0" smtClean="0">
                <a:latin typeface="Tahoma"/>
                <a:cs typeface="Tahoma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33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Influence of delay on a bandwidth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Bandwidth of file download (logarithmic scale) </a:t>
            </a:r>
            <a:endParaRPr sz="2400" spc="0" dirty="0" smtClean="0">
              <a:latin typeface="Tahoma"/>
              <a:cs typeface="Tahoma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1993900" y="1949450"/>
          <a:ext cx="6892537" cy="337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0" dirty="0" smtClean="0">
                <a:latin typeface="Tahoma"/>
                <a:cs typeface="Tahoma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33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Relative bandwidth loss </a:t>
            </a:r>
            <a:endParaRPr sz="2400" spc="0" dirty="0" smtClean="0">
              <a:latin typeface="Tahoma"/>
              <a:cs typeface="Tahoma"/>
            </a:endParaRPr>
          </a:p>
        </p:txBody>
      </p:sp>
      <p:graphicFrame>
        <p:nvGraphicFramePr>
          <p:cNvPr id="17" name="Chart 16"/>
          <p:cNvGraphicFramePr/>
          <p:nvPr/>
        </p:nvGraphicFramePr>
        <p:xfrm>
          <a:off x="1765300" y="1035050"/>
          <a:ext cx="7043057" cy="47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0" dirty="0" smtClean="0">
                <a:latin typeface="Tahoma"/>
                <a:cs typeface="Tahoma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33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Achieved CCN bandwidths </a:t>
            </a:r>
          </a:p>
        </p:txBody>
      </p:sp>
      <p:graphicFrame>
        <p:nvGraphicFramePr>
          <p:cNvPr id="18" name="Chart 17"/>
          <p:cNvGraphicFramePr/>
          <p:nvPr/>
        </p:nvGraphicFramePr>
        <p:xfrm>
          <a:off x="1384300" y="1644650"/>
          <a:ext cx="8382961" cy="424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0" dirty="0" smtClean="0">
                <a:latin typeface="Tahoma"/>
                <a:cs typeface="Tahoma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33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MTU (Maximum Transmission Unit) size and download time  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2070100" y="2178050"/>
          <a:ext cx="6629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0" dirty="0" smtClean="0">
                <a:latin typeface="Tahoma"/>
                <a:cs typeface="Tahoma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94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Smart caching strategies  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7700" y="1839913"/>
            <a:ext cx="66960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94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Smart caching strategies  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2900" y="179705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94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Smart caching strategies  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550" y="1797050"/>
            <a:ext cx="82105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94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Packet delays in a scenario of smart caching</a:t>
            </a: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Links with losses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CCN network was unable to handle the file download</a:t>
            </a: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Strategy layer of CCNx does not implement handling of packet losses   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6846" y="882650"/>
            <a:ext cx="534685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solidFill>
                  <a:schemeClr val="accent1"/>
                </a:solidFill>
                <a:latin typeface="Bookman Old Style"/>
                <a:cs typeface="Bookman Old Style"/>
              </a:rPr>
              <a:t>Introduction</a:t>
            </a:r>
            <a:endParaRPr sz="3300" dirty="0">
              <a:solidFill>
                <a:schemeClr val="accent1"/>
              </a:solidFill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5" y="6629394"/>
            <a:ext cx="115570" cy="206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1308100" y="1568450"/>
            <a:ext cx="7548880" cy="434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TCP/IP (host based communication model) vs. CCN (content-centric networking)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Problem description :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</a:t>
            </a:r>
            <a:r>
              <a:rPr lang="en-US" sz="2400" b="1" spc="5" dirty="0" smtClean="0">
                <a:latin typeface="Tahoma"/>
                <a:cs typeface="Tahoma"/>
              </a:rPr>
              <a:t>Deployability</a:t>
            </a:r>
            <a:r>
              <a:rPr lang="en-US" sz="2400" spc="5" dirty="0" smtClean="0">
                <a:latin typeface="Tahoma"/>
                <a:cs typeface="Tahoma"/>
              </a:rPr>
              <a:t> considerations of CCN like content to cache, cache size, caching under </a:t>
            </a:r>
            <a:r>
              <a:rPr lang="en-US" sz="2400" b="1" spc="5" dirty="0" smtClean="0">
                <a:latin typeface="Tahoma"/>
                <a:cs typeface="Tahoma"/>
              </a:rPr>
              <a:t>changing link conditions</a:t>
            </a:r>
            <a:r>
              <a:rPr lang="en-US" sz="2400" spc="5" dirty="0" smtClean="0">
                <a:latin typeface="Tahoma"/>
                <a:cs typeface="Tahoma"/>
              </a:rPr>
              <a:t>, etc.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To </a:t>
            </a:r>
            <a:r>
              <a:rPr lang="en-US" sz="2400" b="1" spc="5" dirty="0" smtClean="0">
                <a:latin typeface="Tahoma"/>
                <a:cs typeface="Tahoma"/>
              </a:rPr>
              <a:t>compare CCN </a:t>
            </a:r>
            <a:r>
              <a:rPr lang="en-US" sz="2400" spc="5" dirty="0" smtClean="0">
                <a:latin typeface="Tahoma"/>
                <a:cs typeface="Tahoma"/>
              </a:rPr>
              <a:t>performance </a:t>
            </a:r>
            <a:r>
              <a:rPr lang="en-US" sz="2400" b="1" spc="5" dirty="0" smtClean="0">
                <a:latin typeface="Tahoma"/>
                <a:cs typeface="Tahoma"/>
              </a:rPr>
              <a:t>with</a:t>
            </a:r>
            <a:r>
              <a:rPr lang="en-US" sz="2400" spc="5" dirty="0" smtClean="0">
                <a:latin typeface="Tahoma"/>
                <a:cs typeface="Tahoma"/>
              </a:rPr>
              <a:t> present </a:t>
            </a:r>
            <a:r>
              <a:rPr lang="en-US" sz="2400" b="1" spc="5" dirty="0" smtClean="0">
                <a:latin typeface="Tahoma"/>
                <a:cs typeface="Tahoma"/>
              </a:rPr>
              <a:t>TCP/IP</a:t>
            </a:r>
            <a:r>
              <a:rPr lang="en-US" sz="2400" spc="5" dirty="0" smtClean="0">
                <a:latin typeface="Tahoma"/>
                <a:cs typeface="Tahoma"/>
              </a:rPr>
              <a:t> architecture under various simulated real world scenarios.</a:t>
            </a: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  </a:t>
            </a: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   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</a:t>
            </a:r>
            <a:endParaRPr sz="2400" spc="0" dirty="0" smtClean="0">
              <a:latin typeface="Tahoma"/>
              <a:cs typeface="Tahom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700" y="6445250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solidFill>
                  <a:schemeClr val="accent1"/>
                </a:solidFill>
                <a:latin typeface="Bookman Old Style"/>
                <a:cs typeface="Bookman Old Style"/>
              </a:rPr>
              <a:t>Conclusion and future work</a:t>
            </a:r>
            <a:endParaRPr sz="3300" dirty="0">
              <a:solidFill>
                <a:schemeClr val="accent1"/>
              </a:solidFill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4" y="6597650"/>
            <a:ext cx="627885" cy="238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-10" dirty="0" smtClean="0">
                <a:latin typeface="Tahoma"/>
                <a:cs typeface="Tahoma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100" y="1416050"/>
            <a:ext cx="7848600" cy="4701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Our results showed some </a:t>
            </a:r>
            <a:r>
              <a:rPr lang="en-US" sz="2400" b="1" spc="5" dirty="0" smtClean="0">
                <a:latin typeface="Tahoma"/>
                <a:cs typeface="Tahoma"/>
              </a:rPr>
              <a:t>loopholes</a:t>
            </a:r>
            <a:r>
              <a:rPr lang="en-US" sz="2400" spc="5" dirty="0" smtClean="0">
                <a:latin typeface="Tahoma"/>
                <a:cs typeface="Tahoma"/>
              </a:rPr>
              <a:t> in the present implementation of CCNx like poor </a:t>
            </a:r>
            <a:r>
              <a:rPr lang="en-US" sz="2400" b="1" spc="5" dirty="0" smtClean="0">
                <a:latin typeface="Tahoma"/>
                <a:cs typeface="Tahoma"/>
              </a:rPr>
              <a:t>caching strategy</a:t>
            </a:r>
            <a:r>
              <a:rPr lang="en-US" sz="2400" spc="5" dirty="0" smtClean="0">
                <a:latin typeface="Tahoma"/>
                <a:cs typeface="Tahoma"/>
              </a:rPr>
              <a:t>, unable to handle packet losses and </a:t>
            </a:r>
            <a:r>
              <a:rPr lang="en-US" sz="2400" b="1" spc="5" dirty="0" smtClean="0">
                <a:latin typeface="Tahoma"/>
                <a:cs typeface="Tahoma"/>
              </a:rPr>
              <a:t>implementation</a:t>
            </a:r>
            <a:r>
              <a:rPr lang="en-US" sz="2400" spc="5" dirty="0" smtClean="0">
                <a:latin typeface="Tahoma"/>
                <a:cs typeface="Tahoma"/>
              </a:rPr>
              <a:t> </a:t>
            </a:r>
            <a:r>
              <a:rPr lang="en-US" sz="2400" b="1" spc="5" dirty="0" smtClean="0">
                <a:latin typeface="Tahoma"/>
                <a:cs typeface="Tahoma"/>
              </a:rPr>
              <a:t>flaws</a:t>
            </a:r>
            <a:r>
              <a:rPr lang="en-US" sz="2400" spc="5" dirty="0" smtClean="0">
                <a:latin typeface="Tahoma"/>
                <a:cs typeface="Tahoma"/>
              </a:rPr>
              <a:t> in MTU size.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For most of the real world scenarios, </a:t>
            </a:r>
            <a:r>
              <a:rPr lang="en-US" sz="2400" b="1" spc="5" dirty="0" smtClean="0">
                <a:latin typeface="Tahoma"/>
                <a:cs typeface="Tahoma"/>
              </a:rPr>
              <a:t>HTTP</a:t>
            </a:r>
            <a:r>
              <a:rPr lang="en-US" sz="2400" spc="5" dirty="0" smtClean="0">
                <a:latin typeface="Tahoma"/>
                <a:cs typeface="Tahoma"/>
              </a:rPr>
              <a:t> still has </a:t>
            </a:r>
            <a:r>
              <a:rPr lang="en-US" sz="2400" b="1" spc="5" dirty="0" smtClean="0">
                <a:latin typeface="Tahoma"/>
                <a:cs typeface="Tahoma"/>
              </a:rPr>
              <a:t>better performance </a:t>
            </a:r>
            <a:r>
              <a:rPr lang="en-US" sz="2400" spc="5" dirty="0" smtClean="0">
                <a:latin typeface="Tahoma"/>
                <a:cs typeface="Tahoma"/>
              </a:rPr>
              <a:t>compared </a:t>
            </a:r>
            <a:r>
              <a:rPr lang="en-US" sz="2400" b="1" spc="5" dirty="0" smtClean="0">
                <a:latin typeface="Tahoma"/>
                <a:cs typeface="Tahoma"/>
              </a:rPr>
              <a:t>to CCN</a:t>
            </a:r>
            <a:r>
              <a:rPr lang="en-US" sz="2400" spc="5" dirty="0" smtClean="0">
                <a:latin typeface="Tahoma"/>
                <a:cs typeface="Tahoma"/>
              </a:rPr>
              <a:t>, but CCN proved to outperform HTTP in the case of large cache sizes and multiple users/hosts requesting the same content data.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We also proposed </a:t>
            </a:r>
            <a:r>
              <a:rPr lang="en-US" sz="2400" b="1" spc="5" dirty="0" smtClean="0">
                <a:latin typeface="Tahoma"/>
                <a:cs typeface="Tahoma"/>
              </a:rPr>
              <a:t>smart caching </a:t>
            </a:r>
            <a:r>
              <a:rPr lang="en-US" sz="2400" spc="5" dirty="0" smtClean="0">
                <a:latin typeface="Tahoma"/>
                <a:cs typeface="Tahoma"/>
              </a:rPr>
              <a:t>strategies</a:t>
            </a:r>
            <a:r>
              <a:rPr lang="en-US" sz="2400" b="1" spc="5" dirty="0" smtClean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and other implementation changes required in the present CCNx. </a:t>
            </a:r>
            <a:endParaRPr sz="2400" spc="0" dirty="0" smtClean="0">
              <a:latin typeface="Tahoma"/>
              <a:cs typeface="Tahoma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100" y="349250"/>
            <a:ext cx="7548880" cy="5768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Our measurements were performed by </a:t>
            </a:r>
            <a:r>
              <a:rPr lang="en-US" sz="2400" b="1" spc="5" dirty="0" smtClean="0">
                <a:latin typeface="Tahoma"/>
                <a:cs typeface="Tahoma"/>
              </a:rPr>
              <a:t>simulating</a:t>
            </a:r>
            <a:r>
              <a:rPr lang="en-US" sz="2400" spc="5" dirty="0" smtClean="0">
                <a:latin typeface="Tahoma"/>
                <a:cs typeface="Tahoma"/>
              </a:rPr>
              <a:t> </a:t>
            </a:r>
            <a:r>
              <a:rPr lang="en-US" sz="2400" b="1" spc="5" dirty="0" smtClean="0">
                <a:latin typeface="Tahoma"/>
                <a:cs typeface="Tahoma"/>
              </a:rPr>
              <a:t>wide area network </a:t>
            </a:r>
            <a:r>
              <a:rPr lang="en-US" sz="2400" spc="5" dirty="0" smtClean="0">
                <a:latin typeface="Tahoma"/>
                <a:cs typeface="Tahoma"/>
              </a:rPr>
              <a:t>on a small scale network.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  Such a simulation </a:t>
            </a:r>
            <a:r>
              <a:rPr lang="en-US" sz="2400" b="1" spc="5" dirty="0" smtClean="0">
                <a:latin typeface="Tahoma"/>
                <a:cs typeface="Tahoma"/>
              </a:rPr>
              <a:t>can not truly represent </a:t>
            </a:r>
            <a:r>
              <a:rPr lang="en-US" sz="2400" spc="5" dirty="0" smtClean="0">
                <a:latin typeface="Tahoma"/>
                <a:cs typeface="Tahoma"/>
              </a:rPr>
              <a:t>a wide area network like Internet where network traffic parameters change with time and space.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So, we would like to </a:t>
            </a:r>
            <a:r>
              <a:rPr lang="en-US" sz="2400" b="1" spc="5" dirty="0" smtClean="0">
                <a:latin typeface="Tahoma"/>
                <a:cs typeface="Tahoma"/>
              </a:rPr>
              <a:t>extend</a:t>
            </a:r>
            <a:r>
              <a:rPr lang="en-US" sz="2400" spc="5" dirty="0" smtClean="0">
                <a:latin typeface="Tahoma"/>
                <a:cs typeface="Tahoma"/>
              </a:rPr>
              <a:t> our measurements and test on more of a </a:t>
            </a:r>
            <a:r>
              <a:rPr lang="en-US" sz="2400" b="1" spc="5" dirty="0" smtClean="0">
                <a:latin typeface="Tahoma"/>
                <a:cs typeface="Tahoma"/>
              </a:rPr>
              <a:t>real world</a:t>
            </a:r>
            <a:r>
              <a:rPr lang="en-US" sz="2400" spc="5" dirty="0" smtClean="0">
                <a:latin typeface="Tahoma"/>
                <a:cs typeface="Tahoma"/>
              </a:rPr>
              <a:t>, wide area network (Internet) by using something like research test beds as in </a:t>
            </a:r>
            <a:r>
              <a:rPr lang="en-US" sz="2400" b="1" spc="5" dirty="0" smtClean="0">
                <a:latin typeface="Tahoma"/>
                <a:cs typeface="Tahoma"/>
              </a:rPr>
              <a:t>PlanetLab</a:t>
            </a:r>
            <a:r>
              <a:rPr lang="en-US" sz="2400" spc="5" dirty="0" smtClean="0">
                <a:latin typeface="Tahoma"/>
                <a:cs typeface="Tahoma"/>
              </a:rPr>
              <a:t>, as our future work.   </a:t>
            </a:r>
            <a:endParaRPr sz="2400" spc="0" dirty="0" smtClean="0">
              <a:latin typeface="Tahoma"/>
              <a:cs typeface="Tahoma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solidFill>
                  <a:schemeClr val="accent1"/>
                </a:solidFill>
                <a:latin typeface="Bookman Old Style"/>
                <a:cs typeface="Bookman Old Style"/>
              </a:rPr>
              <a:t>Outline</a:t>
            </a:r>
            <a:endParaRPr sz="3300" dirty="0">
              <a:solidFill>
                <a:schemeClr val="accent1"/>
              </a:solidFill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1591052"/>
            <a:ext cx="7548880" cy="4092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Related work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The Project CCNx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Measurement scenario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Measurement results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Conclusion and future work  </a:t>
            </a:r>
            <a:endParaRPr sz="2400" spc="0" dirty="0" smtClean="0">
              <a:latin typeface="Tahoma"/>
              <a:cs typeface="Tahoma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solidFill>
                  <a:schemeClr val="accent1"/>
                </a:solidFill>
                <a:latin typeface="Bookman Old Style"/>
                <a:cs typeface="Bookman Old Style"/>
              </a:rPr>
              <a:t>Related work</a:t>
            </a:r>
            <a:endParaRPr sz="3300" dirty="0">
              <a:solidFill>
                <a:schemeClr val="accent1"/>
              </a:solidFill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1591052"/>
            <a:ext cx="7548880" cy="49303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Cache size implementation and memory management of CCN based on various aspects like memory blocks price, efficiency of memory storage and buffering, amount of traffic in the network, etc.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Performance comparison of CCN with TCP/IP e.g. </a:t>
            </a:r>
            <a:r>
              <a:rPr lang="en-US" sz="2400" b="1" spc="5" dirty="0" smtClean="0">
                <a:latin typeface="Tahoma"/>
                <a:cs typeface="Tahoma"/>
              </a:rPr>
              <a:t>data transfer efficiency </a:t>
            </a:r>
            <a:r>
              <a:rPr lang="en-US" sz="2400" spc="5" dirty="0" smtClean="0">
                <a:latin typeface="Tahoma"/>
                <a:cs typeface="Tahoma"/>
              </a:rPr>
              <a:t>comparison of CCN, HTTP and HTTPS – </a:t>
            </a:r>
            <a:r>
              <a:rPr lang="en-US" sz="2400" i="1" spc="5" dirty="0" smtClean="0">
                <a:latin typeface="Tahoma"/>
                <a:cs typeface="Tahoma"/>
              </a:rPr>
              <a:t>Van Jacobson (2009).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i="1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i="1" spc="5" dirty="0" smtClean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Performance comparison of CCN with TCP/IP for various </a:t>
            </a:r>
            <a:r>
              <a:rPr lang="en-US" sz="2400" b="1" spc="5" dirty="0" smtClean="0">
                <a:latin typeface="Tahoma"/>
                <a:cs typeface="Tahoma"/>
              </a:rPr>
              <a:t>real time services </a:t>
            </a:r>
            <a:r>
              <a:rPr lang="en-US" sz="2400" spc="5" dirty="0" smtClean="0">
                <a:latin typeface="Tahoma"/>
                <a:cs typeface="Tahoma"/>
              </a:rPr>
              <a:t>and applications like live streaming, audio and video distribution, etc.</a:t>
            </a:r>
            <a:endParaRPr lang="en-US" sz="2400" i="1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</a:t>
            </a:r>
            <a:endParaRPr sz="2400" spc="0" dirty="0" smtClean="0">
              <a:latin typeface="Tahoma"/>
              <a:cs typeface="Tahoma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solidFill>
                  <a:schemeClr val="accent1"/>
                </a:solidFill>
                <a:latin typeface="Bookman Old Style"/>
                <a:cs typeface="Bookman Old Style"/>
              </a:rPr>
              <a:t>The Project CCNx</a:t>
            </a:r>
            <a:endParaRPr sz="3300" dirty="0">
              <a:solidFill>
                <a:schemeClr val="accent1"/>
              </a:solidFill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5" y="6629394"/>
            <a:ext cx="115570" cy="206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1591052"/>
            <a:ext cx="7548880" cy="4854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Introduction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Comparison of IP and CCN protocol stack 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CCN packet types – interest and data 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CCN content naming – hierarchical structure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</a:t>
            </a:r>
            <a:endParaRPr sz="2400" spc="0" dirty="0" smtClean="0">
              <a:latin typeface="Tahoma"/>
              <a:cs typeface="Tahom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5900" y="2787650"/>
            <a:ext cx="3886201" cy="206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565900" y="4464050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spc="5" dirty="0" smtClean="0">
                <a:latin typeface="Tahoma"/>
                <a:cs typeface="Tahoma"/>
              </a:rPr>
              <a:t>figure: Van </a:t>
            </a:r>
            <a:r>
              <a:rPr lang="en-US" sz="1050" i="1" spc="5" dirty="0" smtClean="0">
                <a:latin typeface="Tahoma"/>
                <a:cs typeface="Tahoma"/>
              </a:rPr>
              <a:t>Jacobson (2009)</a:t>
            </a:r>
            <a:endParaRPr lang="en-US" sz="105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100" y="349250"/>
            <a:ext cx="7548880" cy="6019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CCN forwarding engine model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Project CCNx allows users to change several CCN protocol parameters like cache size, MTU size, etc. in the protocol open source configure file.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 </a:t>
            </a:r>
            <a:endParaRPr sz="2400" spc="0" dirty="0" smtClean="0">
              <a:latin typeface="Tahoma"/>
              <a:cs typeface="Tahom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5900" y="882650"/>
            <a:ext cx="5760840" cy="378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136900" y="4387850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spc="5" dirty="0" smtClean="0">
                <a:latin typeface="Tahoma"/>
                <a:cs typeface="Tahoma"/>
              </a:rPr>
              <a:t>figure: Van </a:t>
            </a:r>
            <a:r>
              <a:rPr lang="en-US" sz="1050" i="1" spc="5" dirty="0" smtClean="0">
                <a:latin typeface="Tahoma"/>
                <a:cs typeface="Tahoma"/>
              </a:rPr>
              <a:t>Jacobson (2009)</a:t>
            </a:r>
            <a:endParaRPr lang="en-US" sz="105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solidFill>
                  <a:schemeClr val="accent1"/>
                </a:solidFill>
                <a:latin typeface="Bookman Old Style"/>
                <a:cs typeface="Bookman Old Style"/>
              </a:rPr>
              <a:t>Measurement scenario</a:t>
            </a:r>
            <a:endParaRPr sz="3300" dirty="0">
              <a:solidFill>
                <a:schemeClr val="accent1"/>
              </a:solidFill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5" y="6629394"/>
            <a:ext cx="115570" cy="206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1591052"/>
            <a:ext cx="7548880" cy="4092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Measurement setup – A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Measurement setup - B</a:t>
            </a: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 </a:t>
            </a:r>
            <a:endParaRPr sz="2400" spc="0" dirty="0" smtClean="0">
              <a:latin typeface="Tahoma"/>
              <a:cs typeface="Tahom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899" y="2149304"/>
            <a:ext cx="6019801" cy="155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1100" y="4540250"/>
            <a:ext cx="5933544" cy="17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609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>
                <a:latin typeface="Tahoma"/>
                <a:cs typeface="Tahoma"/>
              </a:rPr>
              <a:t> </a:t>
            </a:r>
            <a:r>
              <a:rPr lang="en-US" sz="2400" spc="5" dirty="0" smtClean="0">
                <a:latin typeface="Tahoma"/>
                <a:cs typeface="Tahoma"/>
              </a:rPr>
              <a:t>Measurement setup – C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Measurement setup - D  </a:t>
            </a:r>
            <a:endParaRPr sz="2400" spc="0" dirty="0" smtClean="0">
              <a:latin typeface="Tahoma"/>
              <a:cs typeface="Tahom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2900" y="3854450"/>
            <a:ext cx="776326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7700" y="806450"/>
            <a:ext cx="739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063" y="6638538"/>
            <a:ext cx="9144000" cy="561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32780">
              <a:lnSpc>
                <a:spcPct val="100000"/>
              </a:lnSpc>
              <a:tabLst>
                <a:tab pos="8181975" algn="r"/>
              </a:tabLst>
            </a:pP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te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l</a:t>
            </a:r>
            <a:r>
              <a:rPr sz="1950" spc="30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va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44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7" baseline="2136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950" spc="-22" baseline="2136" dirty="0" smtClean="0">
                <a:solidFill>
                  <a:srgbClr val="108BD9"/>
                </a:solidFill>
                <a:latin typeface="Arial"/>
                <a:cs typeface="Arial"/>
              </a:rPr>
              <a:t>pr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s</a:t>
            </a:r>
            <a:r>
              <a:rPr sz="1950" spc="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950" spc="-52" baseline="2136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tat</a:t>
            </a:r>
            <a:r>
              <a:rPr sz="1950" spc="22" baseline="2136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950" spc="-15" baseline="2136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5" dirty="0" smtClean="0">
                <a:latin typeface="Tahoma"/>
                <a:cs typeface="Tahoma"/>
              </a:rPr>
              <a:t> 	</a:t>
            </a:r>
            <a:r>
              <a:rPr sz="1300" spc="-10" dirty="0" smtClean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63" y="6474459"/>
            <a:ext cx="0" cy="451104"/>
          </a:xfrm>
          <a:custGeom>
            <a:avLst/>
            <a:gdLst/>
            <a:ahLst/>
            <a:cxnLst/>
            <a:rect l="l" t="t" r="r" b="b"/>
            <a:pathLst>
              <a:path h="451104">
                <a:moveTo>
                  <a:pt x="0" y="0"/>
                </a:move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063" y="6925564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063" y="6669017"/>
            <a:ext cx="9144000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3739">
              <a:lnSpc>
                <a:spcPct val="100000"/>
              </a:lnSpc>
              <a:tabLst>
                <a:tab pos="6391275" algn="l"/>
                <a:tab pos="8730615" algn="r"/>
              </a:tabLst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ET416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9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-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c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rowaves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,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da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r 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d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R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mot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e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Sens</a:t>
            </a:r>
            <a:r>
              <a:rPr sz="1300" spc="15" dirty="0" smtClean="0">
                <a:solidFill>
                  <a:srgbClr val="108BD9"/>
                </a:solidFill>
                <a:latin typeface="Arial"/>
                <a:cs typeface="Arial"/>
              </a:rPr>
              <a:t>i</a:t>
            </a:r>
            <a:r>
              <a:rPr sz="1300" spc="-35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g	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No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v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2</a:t>
            </a:r>
            <a:r>
              <a:rPr sz="1300" spc="20" dirty="0" smtClean="0">
                <a:solidFill>
                  <a:srgbClr val="108BD9"/>
                </a:solidFill>
                <a:latin typeface="Arial"/>
                <a:cs typeface="Arial"/>
              </a:rPr>
              <a:t> </a:t>
            </a:r>
            <a:r>
              <a:rPr sz="1300" spc="-5" dirty="0" smtClean="0">
                <a:solidFill>
                  <a:srgbClr val="108BD9"/>
                </a:solidFill>
                <a:latin typeface="Arial"/>
                <a:cs typeface="Arial"/>
              </a:rPr>
              <a:t>- 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J</a:t>
            </a:r>
            <a:r>
              <a:rPr sz="1300" spc="10" dirty="0" smtClean="0">
                <a:solidFill>
                  <a:srgbClr val="108BD9"/>
                </a:solidFill>
                <a:latin typeface="Arial"/>
                <a:cs typeface="Arial"/>
              </a:rPr>
              <a:t>a</a:t>
            </a:r>
            <a:r>
              <a:rPr sz="1300" spc="-10" dirty="0" smtClean="0">
                <a:solidFill>
                  <a:srgbClr val="108BD9"/>
                </a:solidFill>
                <a:latin typeface="Arial"/>
                <a:cs typeface="Arial"/>
              </a:rPr>
              <a:t>n</a:t>
            </a:r>
            <a:r>
              <a:rPr sz="1950" spc="-7" baseline="-4273" dirty="0" smtClean="0">
                <a:latin typeface="Tahoma"/>
                <a:cs typeface="Tahoma"/>
              </a:rPr>
              <a:t> 	</a:t>
            </a:r>
            <a:r>
              <a:rPr sz="1950" spc="-15" baseline="-4273" dirty="0" smtClean="0">
                <a:latin typeface="Tahoma"/>
                <a:cs typeface="Tahoma"/>
              </a:rPr>
              <a:t>2</a:t>
            </a:r>
            <a:endParaRPr sz="1950" baseline="-4273">
              <a:latin typeface="Tahoma"/>
              <a:cs typeface="Tahoma"/>
            </a:endParaRPr>
          </a:p>
          <a:p>
            <a:pPr marR="2386330" algn="r">
              <a:lnSpc>
                <a:spcPct val="100000"/>
              </a:lnSpc>
            </a:pPr>
            <a:r>
              <a:rPr sz="1300" spc="-15" dirty="0" smtClean="0">
                <a:solidFill>
                  <a:srgbClr val="108BD9"/>
                </a:solidFill>
                <a:latin typeface="Arial"/>
                <a:cs typeface="Arial"/>
              </a:rPr>
              <a:t>2013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063" y="6474459"/>
            <a:ext cx="9143999" cy="451104"/>
          </a:xfrm>
          <a:custGeom>
            <a:avLst/>
            <a:gdLst/>
            <a:ahLst/>
            <a:cxnLst/>
            <a:rect l="l" t="t" r="r" b="b"/>
            <a:pathLst>
              <a:path w="9143999" h="451104">
                <a:moveTo>
                  <a:pt x="0" y="0"/>
                </a:moveTo>
                <a:lnTo>
                  <a:pt x="0" y="451104"/>
                </a:lnTo>
                <a:lnTo>
                  <a:pt x="9143999" y="4511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063" y="6925564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0"/>
                </a:move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063" y="71236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9088" y="6526276"/>
            <a:ext cx="886967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063" y="341884"/>
            <a:ext cx="469392" cy="2057400"/>
          </a:xfrm>
          <a:custGeom>
            <a:avLst/>
            <a:gdLst/>
            <a:ahLst/>
            <a:cxnLst/>
            <a:rect l="l" t="t" r="r" b="b"/>
            <a:pathLst>
              <a:path w="469392" h="2057400">
                <a:moveTo>
                  <a:pt x="0" y="0"/>
                </a:moveTo>
                <a:lnTo>
                  <a:pt x="0" y="2057400"/>
                </a:lnTo>
                <a:lnTo>
                  <a:pt x="469392" y="2057400"/>
                </a:lnTo>
                <a:lnTo>
                  <a:pt x="469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108B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327900" y="6673850"/>
            <a:ext cx="1558623" cy="20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0" smtClean="0">
                <a:solidFill>
                  <a:srgbClr val="108BD9"/>
                </a:solidFill>
                <a:latin typeface="Arial"/>
                <a:cs typeface="Arial"/>
              </a:rPr>
              <a:t>February 8, 2013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2215" y="6629394"/>
            <a:ext cx="115570" cy="206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300" spc="-15" dirty="0" smtClean="0">
                <a:solidFill>
                  <a:srgbClr val="108BD9"/>
                </a:solidFill>
                <a:latin typeface="Arial"/>
                <a:cs typeface="Arial"/>
              </a:rPr>
              <a:t>ET4285 – Measuring and Simulating the Internet </a:t>
            </a:r>
            <a:endParaRPr lang="en-US" sz="1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199" y="349250"/>
            <a:ext cx="7548880" cy="586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Problems </a:t>
            </a:r>
            <a:r>
              <a:rPr lang="en-US" sz="2400" spc="5" dirty="0" smtClean="0">
                <a:latin typeface="Tahoma"/>
                <a:cs typeface="Tahoma"/>
              </a:rPr>
              <a:t>encountered – </a:t>
            </a:r>
            <a:r>
              <a:rPr lang="en-US" sz="2400" spc="5" dirty="0" smtClean="0">
                <a:latin typeface="Tahoma"/>
                <a:cs typeface="Tahoma"/>
              </a:rPr>
              <a:t>delay measurements, hardware configuration, MTU not responding</a:t>
            </a: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buFont typeface="Arial" pitchFamily="34" charset="0"/>
              <a:buChar char="•"/>
            </a:pPr>
            <a:r>
              <a:rPr lang="en-US" sz="2400" spc="5" dirty="0" smtClean="0">
                <a:latin typeface="Tahoma"/>
                <a:cs typeface="Tahoma"/>
              </a:rPr>
              <a:t> Expected </a:t>
            </a:r>
            <a:r>
              <a:rPr lang="en-US" sz="2400" spc="5" dirty="0" smtClean="0">
                <a:latin typeface="Tahoma"/>
                <a:cs typeface="Tahoma"/>
              </a:rPr>
              <a:t>results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Larger cache sizes would decrease overall delay, jitter, etc. in measurement setups C and D.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CCN would out perform HTTP in measurement setups C and D and would approximately match the performance of HTTP in other setups and scenarios.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MTU size could fix the problem of decrease of bandwidth.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spc="5" dirty="0" smtClean="0">
                <a:latin typeface="Tahoma"/>
                <a:cs typeface="Tahoma"/>
              </a:rPr>
              <a:t> CCN could handle packet losses like TCP/IP.</a:t>
            </a: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2400" spc="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400" spc="5" dirty="0" smtClean="0">
                <a:latin typeface="Tahoma"/>
                <a:cs typeface="Tahoma"/>
              </a:rPr>
              <a:t>  </a:t>
            </a:r>
            <a:endParaRPr sz="2400" spc="0" dirty="0" smtClean="0">
              <a:latin typeface="Tahoma"/>
              <a:cs typeface="Tahoma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1236</Words>
  <Application>Microsoft Office PowerPoint</Application>
  <PresentationFormat>Custom</PresentationFormat>
  <Paragraphs>318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Introduction</vt:lpstr>
      <vt:lpstr>Outline</vt:lpstr>
      <vt:lpstr>Related work</vt:lpstr>
      <vt:lpstr>The Project CCNx</vt:lpstr>
      <vt:lpstr>Slide 6</vt:lpstr>
      <vt:lpstr>Measurement scenario</vt:lpstr>
      <vt:lpstr>Slide 8</vt:lpstr>
      <vt:lpstr>Slide 9</vt:lpstr>
      <vt:lpstr>Measurement results</vt:lpstr>
      <vt:lpstr> Standard deviation of packet delays (jitter)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Conclusion and future work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MRRS_Intro_1short</dc:title>
  <dc:creator>yarovoy</dc:creator>
  <cp:lastModifiedBy>Prashanth</cp:lastModifiedBy>
  <cp:revision>47</cp:revision>
  <dcterms:created xsi:type="dcterms:W3CDTF">2013-02-07T06:43:13Z</dcterms:created>
  <dcterms:modified xsi:type="dcterms:W3CDTF">2013-02-08T12:50:10Z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2012-11-12T00:00:00Z</vt:filetime>
  </property>
  <property fmtid="{D5CDD505-2E9C-101B-9397-08002B2CF9AE}" pid="3" name="LastSaved">
    <vt:filetime>2013-02-07T00:00:00Z</vt:filetime>
  </property>
</Properties>
</file>