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>
      <p:cViewPr varScale="1">
        <p:scale>
          <a:sx n="90" d="100"/>
          <a:sy n="90" d="100"/>
        </p:scale>
        <p:origin x="232" y="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8E2-03B9-810C-7903-BE7ED080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95119-191F-C569-3F76-97DF3F079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1046-25EC-3DAD-830F-8305DAB3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908F-1C37-73CC-5798-BA38FC2F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9CEC-C092-950D-9901-08801324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496A-AA1C-9D69-4863-78B537CC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DD2B3-8CD4-987C-95C0-01F1FB36C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F9A2-81C5-8269-641B-B774AE6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90AB-BC74-42F8-6E57-8A5C4CC6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C116-78D3-CEE0-8661-DBD3B8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0EB44-C44A-53D6-5F7F-A76BFC456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9D94E-87AA-533E-264D-E63FDEFBB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021E-58F3-E9F2-F972-0B7D73CD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66CE-8E50-DE05-42E3-983C9A33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5089-1854-8A47-C805-7E6927D2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1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5CD6-70DA-01C2-6EFB-BBDCFAF2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7D9F-2407-25D0-F92B-67AA2788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A5D6-2AAE-ABF1-C64C-C7E36810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0299-5A66-7A3C-37AD-06D96422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0966-2533-1FCE-DE6A-16E2BB0A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C496-CF87-1F2A-D181-603395A8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881B-215A-3832-A128-5EAA768A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543F-07E3-9A96-0486-DDF75D4C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2A20F-68E1-B9E6-F537-EC5BA3C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3DE8-718D-8857-589D-15DC1E6E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7301-69B0-B658-39EA-47A5B40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EFE4-7996-BAB3-E9E7-188A8EF03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A32F-F6D1-7623-2BD0-88FD6954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1EA9E-7328-5442-2ECC-AF2634F2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1E17-1DE6-375E-4FE6-5C317AF1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78611-CAB0-1B3A-D3EB-2EB84C5B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29B3-46C2-9B68-99A4-7A001FEC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105B6-8FB1-1393-5479-4F426F025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559A5-5F9D-A418-F5C2-20D6CAE6B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8F8EC-CA86-F22B-CD46-13221ECD1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89529-E994-DBC7-352D-7514447E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CB66C-BDC6-A75D-1B98-E56CDEB7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02D0E-BE20-ABC5-17F0-3F99F731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2D9F0-FCDE-0AAE-8DE3-0258C57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C544-8FC0-5DC8-90F2-33B228E4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8A017-AC32-1045-4B7A-5BE1D7A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190E6-CE11-49CA-7A68-D48D6833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9D272-C6D4-96A1-DDDD-58A22BB2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9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8AB73-5E2B-3149-76E7-B0A8B6D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5C8F3-C133-9938-5C54-7565A7AB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8821-0588-5287-F208-0D283CB5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6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244F-F2D1-6B97-F84E-E34FFF5C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566C-B813-53DE-FF99-0B3E14E7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2925E-F66D-B84C-917D-228EB08BC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78555-4794-BC4D-E50F-73E94EF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300A-E840-CC4A-3585-CF699553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A7A8-B454-0326-8E58-DF3C35F9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8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1594-460C-CB50-2827-B20189C6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1E89D-8304-955D-4ED0-AB93DB1E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27CC0-A2DA-14E5-EDC8-B9A63181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C2630-86EC-7D20-7CE5-03E8B8AA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2C2F-ECFB-4AC1-82A2-66A015DA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50F1-4F31-23C9-0A5C-AA810A1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9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F86E2-1FAE-0A58-2AD4-37978DC5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5E57-6E60-7F52-98A0-BA19EEF51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D4BE-5E06-43BA-BEEC-0576E7189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AFAB-8B4F-9EEC-DA2C-C00FD0076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453B-5452-273A-80EE-277AFF05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1.png"/><Relationship Id="rId4" Type="http://schemas.openxmlformats.org/officeDocument/2006/relationships/image" Target="../media/image24.jpg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hyperlink" Target="https://d-nb.info/1243494360/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.pn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-angers.hal.science/hal-03993917/document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researchgate.net/publication/272853262_Traffic_Accident_Analysis_Using_Decision_Trees_and_Neural_Net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3651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089628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>
                <a:moveTo>
                  <a:pt x="0" y="0"/>
                </a:moveTo>
                <a:lnTo>
                  <a:pt x="103631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609600" y="1676400"/>
            <a:ext cx="1219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765">
              <a:lnSpc>
                <a:spcPct val="100000"/>
              </a:lnSpc>
              <a:spcBef>
                <a:spcPts val="100"/>
              </a:spcBef>
            </a:pPr>
            <a:r>
              <a:rPr lang="en-US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 </a:t>
            </a:r>
            <a:r>
              <a:rPr lang="en-IN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IN" spc="-7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YSIS OF</a:t>
            </a:r>
            <a:r>
              <a:rPr lang="en-US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endParaRPr spc="-4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5999" y="3324215"/>
            <a:ext cx="5640050" cy="22499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311910" algn="r">
              <a:lnSpc>
                <a:spcPts val="2590"/>
              </a:lnSpc>
              <a:spcBef>
                <a:spcPts val="425"/>
              </a:spcBef>
            </a:pPr>
            <a:r>
              <a:rPr lang="en-US" sz="3200" spc="-15" dirty="0">
                <a:cs typeface="Calibri"/>
              </a:rPr>
              <a:t>Presented by: </a:t>
            </a:r>
          </a:p>
          <a:p>
            <a:pPr marL="12700" marR="5080" indent="1311910" algn="r">
              <a:lnSpc>
                <a:spcPts val="2590"/>
              </a:lnSpc>
              <a:spcBef>
                <a:spcPts val="425"/>
              </a:spcBef>
            </a:pPr>
            <a:r>
              <a:rPr lang="en-US" sz="3200" b="1" spc="-15" dirty="0">
                <a:cs typeface="Calibri"/>
              </a:rPr>
              <a:t>Prashanth Vijayaraja</a:t>
            </a:r>
            <a:endParaRPr sz="3200" b="1" dirty="0">
              <a:cs typeface="Calibri"/>
            </a:endParaRPr>
          </a:p>
          <a:p>
            <a:pPr marL="713740">
              <a:lnSpc>
                <a:spcPct val="100000"/>
              </a:lnSpc>
            </a:pPr>
            <a:endParaRPr lang="en-US" sz="3200" spc="-10" dirty="0">
              <a:cs typeface="Arial MT"/>
            </a:endParaRPr>
          </a:p>
          <a:p>
            <a:pPr marL="713740" algn="r">
              <a:lnSpc>
                <a:spcPct val="100000"/>
              </a:lnSpc>
            </a:pPr>
            <a:r>
              <a:rPr lang="en-US" sz="3200" spc="-10" dirty="0">
                <a:cs typeface="Arial MT"/>
              </a:rPr>
              <a:t>Under the Supervision of: </a:t>
            </a:r>
          </a:p>
          <a:p>
            <a:pPr marL="713740" algn="r">
              <a:lnSpc>
                <a:spcPct val="100000"/>
              </a:lnSpc>
            </a:pPr>
            <a:r>
              <a:rPr lang="en-IN" sz="3200" b="1" dirty="0">
                <a:effectLst/>
                <a:ea typeface="Times New Roman" panose="02020603050405020304" pitchFamily="18" charset="0"/>
              </a:rPr>
              <a:t>Dr. </a:t>
            </a:r>
            <a:r>
              <a:rPr lang="en-IN" sz="3200" b="1" dirty="0">
                <a:effectLst/>
                <a:ea typeface="Lato" panose="020F0502020204030203" pitchFamily="34" charset="0"/>
                <a:cs typeface="Lato" panose="020F0502020204030203" pitchFamily="34" charset="0"/>
              </a:rPr>
              <a:t>Tamer Abdou, PhD</a:t>
            </a:r>
            <a:r>
              <a:rPr lang="en-IN" sz="3200" dirty="0">
                <a:effectLst/>
                <a:ea typeface="Times New Roman" panose="02020603050405020304" pitchFamily="18" charset="0"/>
              </a:rPr>
              <a:t> </a:t>
            </a:r>
            <a:endParaRPr sz="3200" dirty="0">
              <a:cs typeface="Arial MT"/>
            </a:endParaRPr>
          </a:p>
        </p:txBody>
      </p:sp>
      <p:pic>
        <p:nvPicPr>
          <p:cNvPr id="9" name="Picture 8" descr="A blue sign with white text&#10;&#10;Description automatically generated">
            <a:extLst>
              <a:ext uri="{FF2B5EF4-FFF2-40B4-BE49-F238E27FC236}">
                <a16:creationId xmlns:a16="http://schemas.microsoft.com/office/drawing/2014/main" id="{CFA259DE-B38E-9F22-065F-3DC67A85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45025"/>
            <a:ext cx="47498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5927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3EADA7"/>
                </a:solidFill>
              </a:rPr>
              <a:t>D</a:t>
            </a:r>
            <a:r>
              <a:rPr sz="4400" spc="-300" dirty="0">
                <a:solidFill>
                  <a:srgbClr val="3EADA7"/>
                </a:solidFill>
              </a:rPr>
              <a:t>A</a:t>
            </a:r>
            <a:r>
              <a:rPr sz="4400" spc="-535" dirty="0">
                <a:solidFill>
                  <a:srgbClr val="3EADA7"/>
                </a:solidFill>
              </a:rPr>
              <a:t>T</a:t>
            </a:r>
            <a:r>
              <a:rPr sz="4400" spc="-110" dirty="0">
                <a:solidFill>
                  <a:srgbClr val="3EADA7"/>
                </a:solidFill>
              </a:rPr>
              <a:t>A</a:t>
            </a:r>
            <a:r>
              <a:rPr sz="4400" spc="-245" dirty="0">
                <a:solidFill>
                  <a:srgbClr val="3EADA7"/>
                </a:solidFill>
              </a:rPr>
              <a:t> </a:t>
            </a:r>
            <a:r>
              <a:rPr sz="4400" spc="-375" dirty="0">
                <a:solidFill>
                  <a:srgbClr val="3EADA7"/>
                </a:solidFill>
              </a:rPr>
              <a:t>PRE-P</a:t>
            </a:r>
            <a:r>
              <a:rPr sz="4400" spc="-465" dirty="0">
                <a:solidFill>
                  <a:srgbClr val="3EADA7"/>
                </a:solidFill>
              </a:rPr>
              <a:t>R</a:t>
            </a:r>
            <a:r>
              <a:rPr sz="4400" spc="-335" dirty="0">
                <a:solidFill>
                  <a:srgbClr val="3EADA7"/>
                </a:solidFill>
              </a:rPr>
              <a:t>OCESSING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49" y="1191950"/>
            <a:ext cx="10742299" cy="5666049"/>
          </a:xfrm>
          <a:prstGeom prst="rect">
            <a:avLst/>
          </a:prstGeom>
        </p:spPr>
      </p:pic>
      <p:pic>
        <p:nvPicPr>
          <p:cNvPr id="4" name="Picture 3" descr="A blue sign with white text&#10;&#10;Description automatically generated">
            <a:extLst>
              <a:ext uri="{FF2B5EF4-FFF2-40B4-BE49-F238E27FC236}">
                <a16:creationId xmlns:a16="http://schemas.microsoft.com/office/drawing/2014/main" id="{FA41DCF3-76CE-D3CA-F46E-2738E97FD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26186"/>
            <a:ext cx="837628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25" dirty="0">
                <a:solidFill>
                  <a:srgbClr val="3EADA7"/>
                </a:solidFill>
              </a:rPr>
              <a:t>Methodology-Support</a:t>
            </a:r>
            <a:r>
              <a:rPr sz="3950" spc="-250" dirty="0">
                <a:solidFill>
                  <a:srgbClr val="3EADA7"/>
                </a:solidFill>
              </a:rPr>
              <a:t> </a:t>
            </a:r>
            <a:r>
              <a:rPr sz="3950" spc="-30" dirty="0">
                <a:solidFill>
                  <a:srgbClr val="3EADA7"/>
                </a:solidFill>
              </a:rPr>
              <a:t>Vector</a:t>
            </a:r>
            <a:r>
              <a:rPr sz="3950" spc="-210" dirty="0">
                <a:solidFill>
                  <a:srgbClr val="3EADA7"/>
                </a:solidFill>
              </a:rPr>
              <a:t> </a:t>
            </a:r>
            <a:r>
              <a:rPr sz="3950" spc="-65" dirty="0">
                <a:solidFill>
                  <a:srgbClr val="3EADA7"/>
                </a:solidFill>
              </a:rPr>
              <a:t>Machine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2459" y="1793280"/>
            <a:ext cx="3694686" cy="1847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454" y="1787886"/>
            <a:ext cx="3021347" cy="4764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06349" y="3726613"/>
            <a:ext cx="3390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Fig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spc="-5" dirty="0">
                <a:latin typeface="Calibri"/>
                <a:cs typeface="Calibri"/>
              </a:rPr>
              <a:t>Multiclass </a:t>
            </a:r>
            <a:r>
              <a:rPr sz="1400" spc="-10" dirty="0">
                <a:latin typeface="Calibri"/>
                <a:cs typeface="Calibri"/>
              </a:rPr>
              <a:t>breaks into many </a:t>
            </a:r>
            <a:r>
              <a:rPr sz="1400" spc="-5" dirty="0">
                <a:latin typeface="Calibri"/>
                <a:cs typeface="Calibri"/>
              </a:rPr>
              <a:t>binary classes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problems </a:t>
            </a:r>
            <a:r>
              <a:rPr sz="1400" spc="-5" dirty="0">
                <a:latin typeface="Calibri"/>
                <a:cs typeface="Calibri"/>
              </a:rPr>
              <a:t>(</a:t>
            </a:r>
            <a:r>
              <a:rPr sz="1400" i="1" spc="-5" dirty="0">
                <a:latin typeface="Calibri"/>
                <a:cs typeface="Calibri"/>
              </a:rPr>
              <a:t>Source: Medium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5787" y="4613587"/>
          <a:ext cx="6647178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TrainSet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SVM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type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Severity(1-4)Outliers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0.6775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0.681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linear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Severity(1-4)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w/o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Outliers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linear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Severity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(2,3)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71.43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0.669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linear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EBC4E5EC-57C4-CE17-2B61-8262D6779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80270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" dirty="0">
                <a:solidFill>
                  <a:srgbClr val="3EADA7"/>
                </a:solidFill>
              </a:rPr>
              <a:t>Methodology-Mixed</a:t>
            </a:r>
            <a:r>
              <a:rPr sz="4400" spc="-100" dirty="0">
                <a:solidFill>
                  <a:srgbClr val="3EADA7"/>
                </a:solidFill>
              </a:rPr>
              <a:t> Naive</a:t>
            </a:r>
            <a:r>
              <a:rPr sz="4400" spc="-95" dirty="0">
                <a:solidFill>
                  <a:srgbClr val="3EADA7"/>
                </a:solidFill>
              </a:rPr>
              <a:t> </a:t>
            </a:r>
            <a:r>
              <a:rPr sz="4400" spc="-229" dirty="0">
                <a:solidFill>
                  <a:srgbClr val="3EADA7"/>
                </a:solidFill>
              </a:rPr>
              <a:t>Bayes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74787" y="4747012"/>
          <a:ext cx="6825614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TestTrain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ValTrain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Alpha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Outliers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Outlier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0.687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0.676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0.679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Improved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NBC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0.728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0.672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712" y="1784106"/>
            <a:ext cx="2253503" cy="228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800" y="1677125"/>
            <a:ext cx="3019424" cy="4952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16762" y="2598525"/>
            <a:ext cx="2253615" cy="503555"/>
            <a:chOff x="4616762" y="2598525"/>
            <a:chExt cx="2253615" cy="5035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7222" y="2598525"/>
              <a:ext cx="1212499" cy="274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6762" y="2872856"/>
              <a:ext cx="2253503" cy="2285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850" y="2598525"/>
            <a:ext cx="3171824" cy="47624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616775" y="3687262"/>
            <a:ext cx="6550025" cy="486409"/>
            <a:chOff x="4616775" y="3687262"/>
            <a:chExt cx="6550025" cy="486409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4160" y="3742562"/>
              <a:ext cx="1257636" cy="2468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6775" y="3944868"/>
              <a:ext cx="2276856" cy="228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8450" y="3687262"/>
              <a:ext cx="4298100" cy="45719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2742" y="1586227"/>
            <a:ext cx="2971046" cy="5093180"/>
          </a:xfrm>
          <a:prstGeom prst="rect">
            <a:avLst/>
          </a:prstGeom>
        </p:spPr>
      </p:pic>
      <p:pic>
        <p:nvPicPr>
          <p:cNvPr id="15" name="Picture 14" descr="A blue sign with white text&#10;&#10;Description automatically generated">
            <a:extLst>
              <a:ext uri="{FF2B5EF4-FFF2-40B4-BE49-F238E27FC236}">
                <a16:creationId xmlns:a16="http://schemas.microsoft.com/office/drawing/2014/main" id="{2AA5224F-CB5C-5DFC-4BDB-438758517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8061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EADA7"/>
                </a:solidFill>
              </a:rPr>
              <a:t>Methodology-Logistic</a:t>
            </a:r>
            <a:r>
              <a:rPr sz="4400" spc="-145" dirty="0">
                <a:solidFill>
                  <a:srgbClr val="3EADA7"/>
                </a:solidFill>
              </a:rPr>
              <a:t> </a:t>
            </a:r>
            <a:r>
              <a:rPr sz="4400" spc="-170" dirty="0">
                <a:solidFill>
                  <a:srgbClr val="3EADA7"/>
                </a:solidFill>
              </a:rPr>
              <a:t>Regression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04" y="1599155"/>
            <a:ext cx="3164222" cy="49643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6564" y="1876151"/>
            <a:ext cx="2609474" cy="20225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05462" y="4462912"/>
          <a:ext cx="6393180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TrainSet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Basic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Outliers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Basic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Outliers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Multilevel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670100" y="3216962"/>
            <a:ext cx="1322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Multilevel Logistic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Regression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procedure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5782757B-62C0-50EA-568F-4DD3921A7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6706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EADA7"/>
                </a:solidFill>
              </a:rPr>
              <a:t>Methodology-Decision</a:t>
            </a:r>
            <a:r>
              <a:rPr sz="4400" spc="-270" dirty="0">
                <a:solidFill>
                  <a:srgbClr val="3EADA7"/>
                </a:solidFill>
              </a:rPr>
              <a:t> </a:t>
            </a:r>
            <a:r>
              <a:rPr sz="4400" spc="-265" dirty="0">
                <a:solidFill>
                  <a:srgbClr val="3EADA7"/>
                </a:solidFill>
              </a:rPr>
              <a:t>Tree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42412" y="4462912"/>
          <a:ext cx="415480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TrainSet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Entropy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0.82032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Gini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0.82244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Grid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Search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19425" y="6118387"/>
            <a:ext cx="98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Decisio</a:t>
            </a:r>
            <a:r>
              <a:rPr sz="140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90" dirty="0">
                <a:latin typeface="Calibri"/>
                <a:cs typeface="Calibri"/>
              </a:rPr>
              <a:t>T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ee  </a:t>
            </a:r>
            <a:r>
              <a:rPr sz="1400" spc="-10" dirty="0">
                <a:latin typeface="Calibri"/>
                <a:cs typeface="Calibri"/>
              </a:rPr>
              <a:t>Procedure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034" y="1374038"/>
            <a:ext cx="3256032" cy="5250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90950" y="6158806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Score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3696" y="1437276"/>
            <a:ext cx="4515961" cy="2894024"/>
          </a:xfrm>
          <a:prstGeom prst="rect">
            <a:avLst/>
          </a:prstGeom>
        </p:spPr>
      </p:pic>
      <p:pic>
        <p:nvPicPr>
          <p:cNvPr id="8" name="Picture 7" descr="A blue sign with white text&#10;&#10;Description automatically generated">
            <a:extLst>
              <a:ext uri="{FF2B5EF4-FFF2-40B4-BE49-F238E27FC236}">
                <a16:creationId xmlns:a16="http://schemas.microsoft.com/office/drawing/2014/main" id="{C3D8CE9C-FCAD-FAD3-33D6-5BCCE4FF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7120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3EADA7"/>
                </a:solidFill>
              </a:rPr>
              <a:t>Methodology-Random</a:t>
            </a:r>
            <a:r>
              <a:rPr sz="4400" spc="-150" dirty="0">
                <a:solidFill>
                  <a:srgbClr val="3EADA7"/>
                </a:solidFill>
              </a:rPr>
              <a:t> </a:t>
            </a:r>
            <a:r>
              <a:rPr sz="4400" spc="-160" dirty="0">
                <a:solidFill>
                  <a:srgbClr val="3EADA7"/>
                </a:solidFill>
              </a:rPr>
              <a:t>Forest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5937" y="4536487"/>
          <a:ext cx="5074920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TrainSet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Entropy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Gini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0.884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Grid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Search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CV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55232" y="4120213"/>
            <a:ext cx="1108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Accuracy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Score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074" y="1191950"/>
            <a:ext cx="4639024" cy="5666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9856" y="1813991"/>
            <a:ext cx="5136419" cy="2195082"/>
          </a:xfrm>
          <a:prstGeom prst="rect">
            <a:avLst/>
          </a:prstGeom>
        </p:spPr>
      </p:pic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0B330DA9-AF6A-D109-98A6-39DE07D15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806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3EADA7"/>
                </a:solidFill>
              </a:rPr>
              <a:t>Methodology-Boosting</a:t>
            </a:r>
            <a:r>
              <a:rPr sz="4400" spc="-229" dirty="0">
                <a:solidFill>
                  <a:srgbClr val="3EADA7"/>
                </a:solidFill>
              </a:rPr>
              <a:t> </a:t>
            </a:r>
            <a:r>
              <a:rPr sz="4400" spc="5" dirty="0">
                <a:solidFill>
                  <a:srgbClr val="3EADA7"/>
                </a:solidFill>
              </a:rPr>
              <a:t>Algorithm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53762" y="4932687"/>
          <a:ext cx="5345429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TrainSet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Boosting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Gradient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Boosting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Ada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Boosting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0.6533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0.6538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97982" y="4507138"/>
            <a:ext cx="1108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Accuracy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Score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125" y="1381174"/>
            <a:ext cx="7434924" cy="3556274"/>
          </a:xfrm>
          <a:prstGeom prst="rect">
            <a:avLst/>
          </a:prstGeom>
        </p:spPr>
      </p:pic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DAF338DF-5791-9322-ABBD-C51C459C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8784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3EADA7"/>
                </a:solidFill>
              </a:rPr>
              <a:t>Methodology-MultiLayer</a:t>
            </a:r>
            <a:r>
              <a:rPr sz="4400" spc="-245" dirty="0">
                <a:solidFill>
                  <a:srgbClr val="3EADA7"/>
                </a:solidFill>
              </a:rPr>
              <a:t> </a:t>
            </a:r>
            <a:r>
              <a:rPr sz="4400" spc="-75" dirty="0">
                <a:solidFill>
                  <a:srgbClr val="3EADA7"/>
                </a:solidFill>
              </a:rPr>
              <a:t>Perceptron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34687" y="5446987"/>
          <a:ext cx="4775200" cy="1005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TrainSet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TestSet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306705" marR="269875" indent="-298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</a:t>
                      </a:r>
                      <a:r>
                        <a:rPr sz="14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Layer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Precepton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0.707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0.709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272406" y="6523413"/>
            <a:ext cx="1108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Accuracy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Score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876" y="1474591"/>
            <a:ext cx="1321653" cy="5296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5037" y="1267850"/>
            <a:ext cx="4462825" cy="3843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45549" y="3745994"/>
            <a:ext cx="84581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Source:Medium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8" name="Picture 7" descr="A blue sign with white text&#10;&#10;Description automatically generated">
            <a:extLst>
              <a:ext uri="{FF2B5EF4-FFF2-40B4-BE49-F238E27FC236}">
                <a16:creationId xmlns:a16="http://schemas.microsoft.com/office/drawing/2014/main" id="{E2972126-E0E1-36A9-AEE2-1D48CF16B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4375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30" dirty="0">
                <a:solidFill>
                  <a:srgbClr val="3EADA7"/>
                </a:solidFill>
              </a:rPr>
              <a:t>R</a:t>
            </a:r>
            <a:r>
              <a:rPr sz="4400" spc="-95" dirty="0">
                <a:solidFill>
                  <a:srgbClr val="3EADA7"/>
                </a:solidFill>
              </a:rPr>
              <a:t>esults </a:t>
            </a:r>
            <a:r>
              <a:rPr sz="4400" spc="145" dirty="0">
                <a:solidFill>
                  <a:srgbClr val="3EADA7"/>
                </a:solidFill>
              </a:rPr>
              <a:t>&amp;</a:t>
            </a:r>
            <a:r>
              <a:rPr sz="4400" spc="-235" dirty="0">
                <a:solidFill>
                  <a:srgbClr val="3EADA7"/>
                </a:solidFill>
              </a:rPr>
              <a:t> </a:t>
            </a:r>
            <a:r>
              <a:rPr sz="4400" spc="-105" dirty="0">
                <a:solidFill>
                  <a:srgbClr val="3EADA7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43324" y="1335288"/>
            <a:ext cx="932624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25120" indent="-367030">
              <a:lnSpc>
                <a:spcPct val="14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Data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Preprocessing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crucial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since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signiﬁcant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improvement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accuracy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observed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before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after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removal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outliers.</a:t>
            </a:r>
            <a:endParaRPr sz="1800">
              <a:latin typeface="Verdana"/>
              <a:cs typeface="Verdana"/>
            </a:endParaRPr>
          </a:p>
          <a:p>
            <a:pPr marL="379095" marR="586105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We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here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deal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classiﬁcation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problem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discrete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outputs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so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linear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eg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ession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ca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n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’t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hen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oided.</a:t>
            </a:r>
            <a:endParaRPr sz="1800">
              <a:latin typeface="Verdana"/>
              <a:cs typeface="Verdana"/>
            </a:endParaRPr>
          </a:p>
          <a:p>
            <a:pPr marL="379095" marR="263525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We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employed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models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SVM,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Naive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Bayes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Logistic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Regression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till</a:t>
            </a:r>
            <a:r>
              <a:rPr sz="1800" spc="-17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now.</a:t>
            </a:r>
            <a:endParaRPr sz="1800">
              <a:latin typeface="Verdana"/>
              <a:cs typeface="Verdana"/>
            </a:endParaRPr>
          </a:p>
          <a:p>
            <a:pPr marL="379095" marR="1001394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00" dirty="0">
                <a:solidFill>
                  <a:srgbClr val="004AAD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observed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upon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use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weighted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Naive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Bayes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Laplace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calib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ation,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bias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dec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ases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about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04AAD"/>
                </a:solidFill>
                <a:latin typeface="Verdana"/>
                <a:cs typeface="Verdana"/>
              </a:rPr>
              <a:t>5</a:t>
            </a:r>
            <a:r>
              <a:rPr sz="1800" spc="-395" dirty="0">
                <a:solidFill>
                  <a:srgbClr val="004AAD"/>
                </a:solidFill>
                <a:latin typeface="Verdana"/>
                <a:cs typeface="Verdana"/>
              </a:rPr>
              <a:t>%</a:t>
            </a:r>
            <a:r>
              <a:rPr sz="1800" spc="-275" dirty="0">
                <a:solidFill>
                  <a:srgbClr val="004AAD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79095" marR="5080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all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SVM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models,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linear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kernel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best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ﬁt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out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linear,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polynomial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rbf </a:t>
            </a:r>
            <a:r>
              <a:rPr sz="1800" spc="-6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kernels.</a:t>
            </a:r>
            <a:endParaRPr sz="1800">
              <a:latin typeface="Verdana"/>
              <a:cs typeface="Verdana"/>
            </a:endParaRPr>
          </a:p>
          <a:p>
            <a:pPr marL="379095" marR="1031875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Multilevel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logistic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regression</a:t>
            </a:r>
            <a:r>
              <a:rPr sz="1800" spc="-15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not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an</a:t>
            </a:r>
            <a:r>
              <a:rPr sz="1800" spc="-15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idealistic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method</a:t>
            </a:r>
            <a:r>
              <a:rPr sz="1800" spc="-15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multiclass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classiﬁcation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Picture 3" descr="A blue sign with white text&#10;&#10;Description automatically generated">
            <a:extLst>
              <a:ext uri="{FF2B5EF4-FFF2-40B4-BE49-F238E27FC236}">
                <a16:creationId xmlns:a16="http://schemas.microsoft.com/office/drawing/2014/main" id="{B120816D-CE98-60E1-5E99-9CA450BF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4375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30" dirty="0">
                <a:solidFill>
                  <a:srgbClr val="3EADA7"/>
                </a:solidFill>
              </a:rPr>
              <a:t>R</a:t>
            </a:r>
            <a:r>
              <a:rPr sz="4400" spc="-95" dirty="0">
                <a:solidFill>
                  <a:srgbClr val="3EADA7"/>
                </a:solidFill>
              </a:rPr>
              <a:t>esults </a:t>
            </a:r>
            <a:r>
              <a:rPr sz="4400" spc="145" dirty="0">
                <a:solidFill>
                  <a:srgbClr val="3EADA7"/>
                </a:solidFill>
              </a:rPr>
              <a:t>&amp;</a:t>
            </a:r>
            <a:r>
              <a:rPr sz="4400" spc="-235" dirty="0">
                <a:solidFill>
                  <a:srgbClr val="3EADA7"/>
                </a:solidFill>
              </a:rPr>
              <a:t> </a:t>
            </a:r>
            <a:r>
              <a:rPr sz="4400" spc="-105" dirty="0">
                <a:solidFill>
                  <a:srgbClr val="3EADA7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8674" y="1776426"/>
            <a:ext cx="6677659" cy="348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63855" indent="-367030">
              <a:lnSpc>
                <a:spcPct val="14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Our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best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model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XGBoost trained 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upon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Dataset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without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outlie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70" dirty="0">
                <a:solidFill>
                  <a:srgbClr val="004AAD"/>
                </a:solidFill>
                <a:latin typeface="Verdana"/>
                <a:cs typeface="Verdana"/>
              </a:rPr>
              <a:t>s,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while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andom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est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G</a:t>
            </a: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adient 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Boosting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g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cu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275" dirty="0">
                <a:solidFill>
                  <a:srgbClr val="004AAD"/>
                </a:solidFill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379095" marR="276225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004AAD"/>
                </a:solidFill>
                <a:latin typeface="Verdana"/>
                <a:cs typeface="Verdana"/>
              </a:rPr>
              <a:t>KNN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4AAD"/>
                </a:solidFill>
                <a:latin typeface="Verdana"/>
                <a:cs typeface="Verdana"/>
              </a:rPr>
              <a:t>-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004AAD"/>
                </a:solidFill>
                <a:latin typeface="Verdana"/>
                <a:cs typeface="Verdana"/>
              </a:rPr>
              <a:t>M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ans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didn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’t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our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data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set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sin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data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not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lus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able</a:t>
            </a:r>
            <a:endParaRPr sz="1800" dirty="0">
              <a:latin typeface="Verdana"/>
              <a:cs typeface="Verdana"/>
            </a:endParaRPr>
          </a:p>
          <a:p>
            <a:pPr marL="379095" marR="401320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55" dirty="0">
                <a:solidFill>
                  <a:srgbClr val="004AAD"/>
                </a:solidFill>
                <a:latin typeface="Verdana"/>
                <a:cs typeface="Verdana"/>
              </a:rPr>
              <a:t>MLP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performs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quite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well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doesn’t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really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differ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on </a:t>
            </a:r>
            <a:r>
              <a:rPr sz="1800" spc="-6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adding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mo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l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er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340" dirty="0">
                <a:solidFill>
                  <a:srgbClr val="004AAD"/>
                </a:solidFill>
                <a:latin typeface="Verdana"/>
                <a:cs typeface="Verdana"/>
              </a:rPr>
              <a:t>/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neu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ons</a:t>
            </a:r>
            <a:endParaRPr sz="1800" dirty="0">
              <a:latin typeface="Verdana"/>
              <a:cs typeface="Verdana"/>
            </a:endParaRPr>
          </a:p>
          <a:p>
            <a:pPr marL="379095" marR="5080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Boosting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algorithms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performed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quite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well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reduces </a:t>
            </a:r>
            <a:r>
              <a:rPr sz="1800" spc="-6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ian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ce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xpec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55" dirty="0">
                <a:solidFill>
                  <a:srgbClr val="004AAD"/>
                </a:solidFill>
                <a:latin typeface="Verdana"/>
                <a:cs typeface="Verdana"/>
              </a:rPr>
              <a:t>ed.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600" y="1969575"/>
            <a:ext cx="4310027" cy="3444174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41CCC96F-B23C-61AA-9D4C-2D6E9C499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2593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3EADA7"/>
                </a:solidFill>
              </a:rPr>
              <a:t>M</a:t>
            </a:r>
            <a:r>
              <a:rPr sz="4400" spc="10" dirty="0">
                <a:solidFill>
                  <a:srgbClr val="3EADA7"/>
                </a:solidFill>
              </a:rPr>
              <a:t>otivation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8151" y="1411656"/>
            <a:ext cx="4959985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signiﬁcantly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4AAD"/>
                </a:solidFill>
                <a:latin typeface="Verdana"/>
                <a:cs typeface="Verdana"/>
              </a:rPr>
              <a:t>im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ac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so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ie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endParaRPr sz="1800" dirty="0">
              <a:latin typeface="Verdana"/>
              <a:cs typeface="Verdana"/>
            </a:endParaRPr>
          </a:p>
          <a:p>
            <a:pPr marL="12700" marR="13335">
              <a:lnSpc>
                <a:spcPct val="160000"/>
              </a:lnSpc>
            </a:pP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th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ough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onomic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xpenses,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sical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and  mental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al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th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diso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de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70" dirty="0">
                <a:solidFill>
                  <a:srgbClr val="004AAD"/>
                </a:solidFill>
                <a:latin typeface="Verdana"/>
                <a:cs typeface="Verdana"/>
              </a:rPr>
              <a:t>s,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loss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 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productivity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most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importantly,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loss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ma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n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aluable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li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110" dirty="0">
                <a:solidFill>
                  <a:srgbClr val="004AAD"/>
                </a:solidFill>
                <a:latin typeface="Verdana"/>
                <a:cs typeface="Verdana"/>
              </a:rPr>
              <a:t>es.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Verdana"/>
              <a:cs typeface="Verdana"/>
            </a:endParaRPr>
          </a:p>
          <a:p>
            <a:pPr marL="12700" marR="363855">
              <a:lnSpc>
                <a:spcPct val="160000"/>
              </a:lnSpc>
              <a:spcBef>
                <a:spcPts val="5"/>
              </a:spcBef>
            </a:pPr>
            <a:r>
              <a:rPr sz="1800" spc="-13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004AAD"/>
                </a:solidFill>
                <a:latin typeface="Verdana"/>
                <a:cs typeface="Verdana"/>
              </a:rPr>
              <a:t>x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ample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US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275" dirty="0">
                <a:solidFill>
                  <a:srgbClr val="004AAD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whe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the 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National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Hig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AAD"/>
                </a:solidFill>
                <a:latin typeface="Verdana"/>
                <a:cs typeface="Verdana"/>
              </a:rPr>
              <a:t>Sa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y 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Administration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released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its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latest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report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estimating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had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been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about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151" y="5801410"/>
            <a:ext cx="508762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42,795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fatalities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4AAD"/>
                </a:solidFill>
                <a:latin typeface="Verdana"/>
                <a:cs typeface="Verdana"/>
              </a:rPr>
              <a:t>2022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due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to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motor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vehicle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crashes.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725" y="1733649"/>
            <a:ext cx="5662523" cy="4122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76551" y="5922163"/>
            <a:ext cx="1738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(</a:t>
            </a:r>
            <a:r>
              <a:rPr sz="1400" i="1" spc="-5" dirty="0">
                <a:latin typeface="Calibri"/>
                <a:cs typeface="Calibri"/>
              </a:rPr>
              <a:t>Source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ResearchGate</a:t>
            </a:r>
            <a:r>
              <a:rPr sz="1400" spc="-1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3153C97A-A12C-D771-C4FC-347DA65D9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4375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30" dirty="0">
                <a:solidFill>
                  <a:srgbClr val="3EADA7"/>
                </a:solidFill>
              </a:rPr>
              <a:t>R</a:t>
            </a:r>
            <a:r>
              <a:rPr sz="4400" spc="-95" dirty="0">
                <a:solidFill>
                  <a:srgbClr val="3EADA7"/>
                </a:solidFill>
              </a:rPr>
              <a:t>esults </a:t>
            </a:r>
            <a:r>
              <a:rPr sz="4400" spc="145" dirty="0">
                <a:solidFill>
                  <a:srgbClr val="3EADA7"/>
                </a:solidFill>
              </a:rPr>
              <a:t>&amp;</a:t>
            </a:r>
            <a:r>
              <a:rPr sz="4400" spc="-235" dirty="0">
                <a:solidFill>
                  <a:srgbClr val="3EADA7"/>
                </a:solidFill>
              </a:rPr>
              <a:t> </a:t>
            </a:r>
            <a:r>
              <a:rPr sz="4400" spc="-105" dirty="0">
                <a:solidFill>
                  <a:srgbClr val="3EADA7"/>
                </a:solidFill>
              </a:rPr>
              <a:t>Analysis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8269"/>
              </p:ext>
            </p:extLst>
          </p:nvPr>
        </p:nvGraphicFramePr>
        <p:xfrm>
          <a:off x="947737" y="1661687"/>
          <a:ext cx="10287000" cy="3657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30" dirty="0">
                          <a:latin typeface="Arial MT"/>
                          <a:cs typeface="Arial MT"/>
                        </a:rPr>
                        <a:t>Technique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Train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Score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5" dirty="0">
                          <a:latin typeface="Arial MT"/>
                          <a:cs typeface="Arial MT"/>
                        </a:rPr>
                        <a:t>Test</a:t>
                      </a:r>
                      <a:r>
                        <a:rPr sz="1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Score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Forest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0.885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Gradient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Boosting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Tree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Multilayer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Perceptron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0.707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0.709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Mixed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Naive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Bayes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Vector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Machine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0.643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0.681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Adaptive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Boosting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0.6533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0.6538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Logistic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Regression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0.645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0.646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 descr="A blue sign with white text&#10;&#10;Description automatically generated">
            <a:extLst>
              <a:ext uri="{FF2B5EF4-FFF2-40B4-BE49-F238E27FC236}">
                <a16:creationId xmlns:a16="http://schemas.microsoft.com/office/drawing/2014/main" id="{9A4B8500-B359-BF76-4F6A-5B86E713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9539-AD50-7FBB-35B9-FE2B124D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623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425" y="1356655"/>
            <a:ext cx="4869815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der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ome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004AAD"/>
                </a:solidFill>
                <a:latin typeface="Verdana"/>
                <a:cs typeface="Verdana"/>
              </a:rPr>
              <a:t>up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ef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ec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ti</a:t>
            </a: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</a:pP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app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ches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ent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su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idents,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 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itical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per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55" dirty="0">
                <a:solidFill>
                  <a:srgbClr val="004AAD"/>
                </a:solidFill>
                <a:latin typeface="Verdana"/>
                <a:cs typeface="Verdana"/>
              </a:rPr>
              <a:t>m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y 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Anal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sis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identi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6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equent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ns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and 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trends.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425" y="3930306"/>
            <a:ext cx="532892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This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involves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carefully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examining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dataset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</a:pP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identi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ying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ac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or</a:t>
            </a:r>
            <a:r>
              <a:rPr sz="1800" spc="-15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185" dirty="0">
                <a:solidFill>
                  <a:srgbClr val="004AAD"/>
                </a:solidFill>
                <a:latin typeface="Verdana"/>
                <a:cs typeface="Verdana"/>
              </a:rPr>
              <a:t>/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iables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that 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inﬂuence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trafﬁc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severity,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then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using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these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ac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or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model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can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cu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ely 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predict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severity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any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future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trafﬁc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situations.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2593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3EADA7"/>
                </a:solidFill>
              </a:rPr>
              <a:t>M</a:t>
            </a:r>
            <a:r>
              <a:rPr sz="4400" spc="10" dirty="0">
                <a:solidFill>
                  <a:srgbClr val="3EADA7"/>
                </a:solidFill>
              </a:rPr>
              <a:t>otivation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925" y="1537480"/>
            <a:ext cx="5665149" cy="43268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05251" y="5930213"/>
            <a:ext cx="1909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(</a:t>
            </a:r>
            <a:r>
              <a:rPr sz="1400" i="1" spc="-5" dirty="0">
                <a:latin typeface="Calibri"/>
                <a:cs typeface="Calibri"/>
              </a:rPr>
              <a:t>Source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: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DataScience.org</a:t>
            </a:r>
            <a:r>
              <a:rPr sz="1400" spc="-1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7C94C165-DCBA-1BC3-AC54-17CC362DE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27" y="372961"/>
            <a:ext cx="413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3EADA7"/>
                </a:solidFill>
              </a:rPr>
              <a:t>Literature</a:t>
            </a:r>
            <a:r>
              <a:rPr sz="4400" spc="-175" dirty="0">
                <a:solidFill>
                  <a:srgbClr val="3EADA7"/>
                </a:solidFill>
              </a:rPr>
              <a:t> </a:t>
            </a:r>
            <a:r>
              <a:rPr sz="4400" spc="-90" dirty="0">
                <a:solidFill>
                  <a:srgbClr val="3EADA7"/>
                </a:solidFill>
              </a:rPr>
              <a:t>Survey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7425" y="1364721"/>
            <a:ext cx="10516870" cy="49872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60"/>
              </a:spcBef>
              <a:buClr>
                <a:srgbClr val="004AAD"/>
              </a:buClr>
              <a:buAutoNum type="arabicPeriod"/>
              <a:tabLst>
                <a:tab pos="250825" algn="l"/>
              </a:tabLst>
            </a:pP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Improved </a:t>
            </a:r>
            <a:r>
              <a:rPr sz="2000" b="1" u="heavy" spc="-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naive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Bayes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classiﬁcation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algorithm</a:t>
            </a:r>
            <a:r>
              <a:rPr sz="2000" b="1" u="heavy" spc="-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for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trafﬁc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risk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b="1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management</a:t>
            </a:r>
            <a:r>
              <a:rPr sz="2000" b="1" spc="-135" dirty="0">
                <a:solidFill>
                  <a:srgbClr val="0563C1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2000" i="1" spc="-10" dirty="0">
                <a:solidFill>
                  <a:srgbClr val="004AAD"/>
                </a:solidFill>
                <a:latin typeface="Verdana"/>
                <a:cs typeface="Verdana"/>
              </a:rPr>
              <a:t>by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90" dirty="0">
                <a:solidFill>
                  <a:srgbClr val="004AAD"/>
                </a:solidFill>
                <a:latin typeface="Verdana"/>
                <a:cs typeface="Verdana"/>
              </a:rPr>
              <a:t>Hong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4AAD"/>
                </a:solidFill>
                <a:latin typeface="Verdana"/>
                <a:cs typeface="Verdana"/>
              </a:rPr>
              <a:t>Chen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305" dirty="0">
                <a:solidFill>
                  <a:srgbClr val="004AAD"/>
                </a:solidFill>
                <a:latin typeface="Verdana"/>
                <a:cs typeface="Verdana"/>
              </a:rPr>
              <a:t>,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04AAD"/>
                </a:solidFill>
                <a:latin typeface="Verdana"/>
                <a:cs typeface="Verdana"/>
              </a:rPr>
              <a:t>Songhua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004AAD"/>
                </a:solidFill>
                <a:latin typeface="Verdana"/>
                <a:cs typeface="Verdana"/>
              </a:rPr>
              <a:t>Hu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305" dirty="0">
                <a:solidFill>
                  <a:srgbClr val="004AAD"/>
                </a:solidFill>
                <a:latin typeface="Verdana"/>
                <a:cs typeface="Verdana"/>
              </a:rPr>
              <a:t>,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AD"/>
                </a:solidFill>
                <a:latin typeface="Verdana"/>
                <a:cs typeface="Verdana"/>
              </a:rPr>
              <a:t>Rui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4AAD"/>
                </a:solidFill>
                <a:latin typeface="Verdana"/>
                <a:cs typeface="Verdana"/>
              </a:rPr>
              <a:t>Hua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4AAD"/>
                </a:solidFill>
                <a:latin typeface="Verdana"/>
                <a:cs typeface="Verdana"/>
              </a:rPr>
              <a:t>Xiuju</a:t>
            </a:r>
            <a:r>
              <a:rPr sz="2000" spc="-1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AD"/>
                </a:solidFill>
                <a:latin typeface="Verdana"/>
                <a:cs typeface="Verdana"/>
              </a:rPr>
              <a:t>Zhao</a:t>
            </a:r>
            <a:endParaRPr sz="2000">
              <a:latin typeface="Verdana"/>
              <a:cs typeface="Verdana"/>
            </a:endParaRPr>
          </a:p>
          <a:p>
            <a:pPr marL="550545" marR="3876675" lvl="1" indent="-367030">
              <a:lnSpc>
                <a:spcPct val="140000"/>
              </a:lnSpc>
              <a:spcBef>
                <a:spcPts val="2105"/>
              </a:spcBef>
              <a:buFont typeface="Arial MT"/>
              <a:buChar char="●"/>
              <a:tabLst>
                <a:tab pos="549910" algn="l"/>
                <a:tab pos="551180" algn="l"/>
              </a:tabLst>
            </a:pP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Paper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highlights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Naive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Bayes'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advantages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minimal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parameter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estimation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from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limited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training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550545" marR="3855720" lvl="1" indent="-367030">
              <a:lnSpc>
                <a:spcPct val="140000"/>
              </a:lnSpc>
              <a:buFont typeface="Arial MT"/>
              <a:buChar char="●"/>
              <a:tabLst>
                <a:tab pos="549910" algn="l"/>
                <a:tab pos="551180" algn="l"/>
              </a:tabLst>
            </a:pP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However,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simple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Naive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Bayes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faces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some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obvious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shortcomings. </a:t>
            </a:r>
            <a:r>
              <a:rPr sz="1800" spc="-135" dirty="0">
                <a:solidFill>
                  <a:srgbClr val="004AAD"/>
                </a:solidFill>
                <a:latin typeface="Verdana"/>
                <a:cs typeface="Verdana"/>
              </a:rPr>
              <a:t>So,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it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introduces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an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"Improved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Naive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Bayes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Classiﬁer"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feature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weighting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enhanced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atu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impo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tan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130" dirty="0">
                <a:solidFill>
                  <a:srgbClr val="004AAD"/>
                </a:solidFill>
                <a:latin typeface="Verdana"/>
                <a:cs typeface="Verdana"/>
              </a:rPr>
              <a:t>e.</a:t>
            </a:r>
            <a:endParaRPr sz="1800">
              <a:latin typeface="Verdana"/>
              <a:cs typeface="Verdana"/>
            </a:endParaRPr>
          </a:p>
          <a:p>
            <a:pPr marL="550545" marR="4169410" lvl="1" indent="-367030">
              <a:lnSpc>
                <a:spcPct val="140000"/>
              </a:lnSpc>
              <a:buFont typeface="Arial MT"/>
              <a:buChar char="●"/>
              <a:tabLst>
                <a:tab pos="549910" algn="l"/>
                <a:tab pos="551180" algn="l"/>
              </a:tabLst>
            </a:pP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ther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add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esses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cu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issues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small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sample, 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la</a:t>
            </a: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ge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ibu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ena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ios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using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Lapla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ce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calib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ation.</a:t>
            </a:r>
            <a:endParaRPr sz="1800">
              <a:latin typeface="Verdana"/>
              <a:cs typeface="Verdana"/>
            </a:endParaRPr>
          </a:p>
          <a:p>
            <a:pPr marL="550545" marR="4142740" lvl="1" indent="-367030">
              <a:lnSpc>
                <a:spcPct val="140000"/>
              </a:lnSpc>
              <a:buFont typeface="Arial MT"/>
              <a:buChar char="●"/>
              <a:tabLst>
                <a:tab pos="549910" algn="l"/>
                <a:tab pos="551180" algn="l"/>
              </a:tabLst>
            </a:pP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Offers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promising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potential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more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accurate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trafﬁc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isk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edi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tion.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42699" y="2589300"/>
            <a:ext cx="3698240" cy="892810"/>
            <a:chOff x="8142699" y="2589300"/>
            <a:chExt cx="3698240" cy="8928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912" y="2589300"/>
              <a:ext cx="3505199" cy="2095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8149" y="2836600"/>
              <a:ext cx="1209674" cy="457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2699" y="3049325"/>
              <a:ext cx="3698000" cy="216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2699" y="3265475"/>
              <a:ext cx="1354539" cy="21614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47962" y="3647950"/>
            <a:ext cx="3314699" cy="1209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57625" y="5211775"/>
            <a:ext cx="1295399" cy="2095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2649" y="5531049"/>
            <a:ext cx="4298100" cy="457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2699" y="6097975"/>
            <a:ext cx="3314699" cy="209549"/>
          </a:xfrm>
          <a:prstGeom prst="rect">
            <a:avLst/>
          </a:prstGeom>
        </p:spPr>
      </p:pic>
      <p:pic>
        <p:nvPicPr>
          <p:cNvPr id="13" name="Picture 12" descr="A blue sign with white text&#10;&#10;Description automatically generated">
            <a:extLst>
              <a:ext uri="{FF2B5EF4-FFF2-40B4-BE49-F238E27FC236}">
                <a16:creationId xmlns:a16="http://schemas.microsoft.com/office/drawing/2014/main" id="{847671D3-ACE0-8F77-4C14-590035FC4A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27" y="372961"/>
            <a:ext cx="413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3EADA7"/>
                </a:solidFill>
              </a:rPr>
              <a:t>Literature</a:t>
            </a:r>
            <a:r>
              <a:rPr sz="4400" spc="-175" dirty="0">
                <a:solidFill>
                  <a:srgbClr val="3EADA7"/>
                </a:solidFill>
              </a:rPr>
              <a:t> </a:t>
            </a:r>
            <a:r>
              <a:rPr sz="4400" spc="-90" dirty="0">
                <a:solidFill>
                  <a:srgbClr val="3EADA7"/>
                </a:solidFill>
              </a:rPr>
              <a:t>Survey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2750" y="2600500"/>
            <a:ext cx="3539249" cy="315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024" y="1364721"/>
            <a:ext cx="11116310" cy="47066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60"/>
              </a:spcBef>
              <a:tabLst>
                <a:tab pos="10796905" algn="l"/>
              </a:tabLst>
            </a:pPr>
            <a:r>
              <a:rPr sz="2000" b="1" spc="-229" dirty="0">
                <a:solidFill>
                  <a:srgbClr val="004AAD"/>
                </a:solidFill>
                <a:latin typeface="Verdana"/>
                <a:cs typeface="Verdana"/>
              </a:rPr>
              <a:t>2</a:t>
            </a:r>
            <a:r>
              <a:rPr sz="2000" b="1" spc="-200" dirty="0">
                <a:solidFill>
                  <a:srgbClr val="004AAD"/>
                </a:solidFill>
                <a:latin typeface="Verdana"/>
                <a:cs typeface="Verdana"/>
              </a:rPr>
              <a:t>.</a:t>
            </a:r>
            <a:r>
              <a:rPr sz="2000" b="1" spc="-1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b="1" u="heavy" spc="-1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T</a:t>
            </a:r>
            <a:r>
              <a:rPr sz="2000" b="1" u="heavy" spc="-2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r</a:t>
            </a:r>
            <a:r>
              <a:rPr sz="2000" b="1" u="heavy" spc="-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afﬁ</a:t>
            </a:r>
            <a:r>
              <a:rPr sz="2000" b="1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c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A</a:t>
            </a:r>
            <a:r>
              <a:rPr sz="2000" b="1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c</a:t>
            </a:r>
            <a:r>
              <a:rPr sz="2000" b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c</a:t>
            </a:r>
            <a:r>
              <a:rPr sz="2000" b="1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ident</a:t>
            </a:r>
            <a:r>
              <a:rPr sz="2000" b="1" u="heavy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s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S</a:t>
            </a:r>
            <a:r>
              <a:rPr sz="2000" b="1" u="heavy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e</a:t>
            </a:r>
            <a:r>
              <a:rPr sz="2000" b="1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v</a:t>
            </a:r>
            <a:r>
              <a:rPr sz="2000" b="1" u="heavy" spc="-11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e</a:t>
            </a:r>
            <a:r>
              <a:rPr sz="2000" b="1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r</a:t>
            </a:r>
            <a:r>
              <a:rPr sz="2000" b="1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i</a:t>
            </a:r>
            <a:r>
              <a:rPr sz="2000" b="1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t</a:t>
            </a:r>
            <a:r>
              <a:rPr sz="2000" b="1" u="heavy" spc="-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y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P</a:t>
            </a:r>
            <a:r>
              <a:rPr sz="2000" b="1" u="heavy" spc="-1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r</a:t>
            </a:r>
            <a:r>
              <a:rPr sz="2000" b="1" u="heavy" spc="-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edi</a:t>
            </a:r>
            <a:r>
              <a:rPr sz="2000" b="1" u="heavy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c</a:t>
            </a:r>
            <a:r>
              <a:rPr sz="2000" b="1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tio</a:t>
            </a:r>
            <a:r>
              <a:rPr sz="2000" b="1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n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usi</a:t>
            </a:r>
            <a:r>
              <a:rPr sz="2000" b="1" u="heavy" spc="-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n</a:t>
            </a:r>
            <a:r>
              <a:rPr sz="2000" b="1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g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Suppo</a:t>
            </a:r>
            <a:r>
              <a:rPr sz="2000" b="1" u="heavy" spc="-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r</a:t>
            </a:r>
            <a:r>
              <a:rPr sz="2000" b="1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t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V</a:t>
            </a:r>
            <a:r>
              <a:rPr sz="2000" b="1" u="heavy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e</a:t>
            </a:r>
            <a:r>
              <a:rPr sz="2000" b="1" u="heavy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c</a:t>
            </a:r>
            <a:r>
              <a:rPr sz="2000" b="1" u="heavy" spc="-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t</a:t>
            </a:r>
            <a:r>
              <a:rPr sz="2000" b="1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o</a:t>
            </a:r>
            <a:r>
              <a:rPr sz="2000" b="1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r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M</a:t>
            </a:r>
            <a:r>
              <a:rPr sz="2000" b="1" u="heavy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a</a:t>
            </a:r>
            <a:r>
              <a:rPr sz="2000" b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c</a:t>
            </a:r>
            <a:r>
              <a:rPr sz="2000" b="1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hi</a:t>
            </a:r>
            <a:r>
              <a:rPr sz="2000" b="1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n</a:t>
            </a:r>
            <a:r>
              <a:rPr sz="2000" b="1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e</a:t>
            </a:r>
            <a:r>
              <a:rPr sz="2000" b="1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sz="2000" b="1" u="heavy" spc="-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3"/>
              </a:rPr>
              <a:t>Models</a:t>
            </a:r>
            <a:r>
              <a:rPr sz="2000" b="1" dirty="0">
                <a:solidFill>
                  <a:srgbClr val="0563C1"/>
                </a:solidFill>
                <a:latin typeface="Verdana"/>
                <a:cs typeface="Verdana"/>
              </a:rPr>
              <a:t>	</a:t>
            </a:r>
            <a:r>
              <a:rPr sz="2000" i="1" spc="75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2000" i="1" spc="-10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393065">
              <a:lnSpc>
                <a:spcPct val="100000"/>
              </a:lnSpc>
              <a:spcBef>
                <a:spcPts val="960"/>
              </a:spcBef>
            </a:pPr>
            <a:r>
              <a:rPr sz="2000" spc="10" dirty="0">
                <a:solidFill>
                  <a:srgbClr val="004AAD"/>
                </a:solidFill>
                <a:latin typeface="Verdana"/>
                <a:cs typeface="Verdana"/>
              </a:rPr>
              <a:t>Zeinab</a:t>
            </a:r>
            <a:r>
              <a:rPr sz="2000" spc="-17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4AAD"/>
                </a:solidFill>
                <a:latin typeface="Verdana"/>
                <a:cs typeface="Verdana"/>
              </a:rPr>
              <a:t>Farhat,</a:t>
            </a:r>
            <a:r>
              <a:rPr sz="2000" spc="-17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04AAD"/>
                </a:solidFill>
                <a:latin typeface="Verdana"/>
                <a:cs typeface="Verdana"/>
              </a:rPr>
              <a:t>Ali</a:t>
            </a:r>
            <a:r>
              <a:rPr sz="2000" spc="-17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04AAD"/>
                </a:solidFill>
                <a:latin typeface="Verdana"/>
                <a:cs typeface="Verdana"/>
              </a:rPr>
              <a:t>Karouni,</a:t>
            </a:r>
            <a:r>
              <a:rPr sz="2000" spc="-17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004AAD"/>
                </a:solidFill>
                <a:latin typeface="Verdana"/>
                <a:cs typeface="Verdana"/>
              </a:rPr>
              <a:t>Bassam</a:t>
            </a:r>
            <a:r>
              <a:rPr sz="2000" spc="-17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004AAD"/>
                </a:solidFill>
                <a:latin typeface="Verdana"/>
                <a:cs typeface="Verdana"/>
              </a:rPr>
              <a:t>Daya,</a:t>
            </a:r>
            <a:r>
              <a:rPr sz="2000" spc="-17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004AAD"/>
                </a:solidFill>
                <a:latin typeface="Verdana"/>
                <a:cs typeface="Verdana"/>
              </a:rPr>
              <a:t>Pierre</a:t>
            </a:r>
            <a:r>
              <a:rPr sz="2000" spc="-17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4AAD"/>
                </a:solidFill>
                <a:latin typeface="Verdana"/>
                <a:cs typeface="Verdana"/>
              </a:rPr>
              <a:t>Chauvet,</a:t>
            </a:r>
            <a:r>
              <a:rPr sz="2000" spc="-17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4AAD"/>
                </a:solidFill>
                <a:latin typeface="Verdana"/>
                <a:cs typeface="Verdana"/>
              </a:rPr>
              <a:t>Nizar</a:t>
            </a:r>
            <a:r>
              <a:rPr sz="2000" spc="-17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004AAD"/>
                </a:solidFill>
                <a:latin typeface="Verdana"/>
                <a:cs typeface="Verdana"/>
              </a:rPr>
              <a:t>Hmadeh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Verdana"/>
              <a:cs typeface="Verdana"/>
            </a:endParaRPr>
          </a:p>
          <a:p>
            <a:pPr marL="379095" marR="3374390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Paper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explores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SVM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models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predicting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accident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fatality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4AAD"/>
                </a:solidFill>
                <a:latin typeface="Verdana"/>
                <a:cs typeface="Verdana"/>
              </a:rPr>
              <a:t>rates,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105" dirty="0">
                <a:solidFill>
                  <a:srgbClr val="004AAD"/>
                </a:solidFill>
                <a:latin typeface="Verdana"/>
                <a:cs typeface="Verdana"/>
              </a:rPr>
              <a:t>om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adial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asis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func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tion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(RB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229" dirty="0">
                <a:solidFill>
                  <a:srgbClr val="004AAD"/>
                </a:solidFill>
                <a:latin typeface="Verdana"/>
                <a:cs typeface="Verdana"/>
              </a:rPr>
              <a:t>)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lin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nels.</a:t>
            </a:r>
            <a:endParaRPr sz="1800">
              <a:latin typeface="Verdana"/>
              <a:cs typeface="Verdana"/>
            </a:endParaRPr>
          </a:p>
          <a:p>
            <a:pPr marL="379095" marR="3129915" indent="-367030">
              <a:lnSpc>
                <a:spcPct val="14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Dataset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Lebanon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2016-2017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underwent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preprocessing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 </a:t>
            </a:r>
            <a:r>
              <a:rPr sz="1800" spc="-6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no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malization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outlier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em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al.</a:t>
            </a:r>
            <a:endParaRPr sz="1800">
              <a:latin typeface="Verdana"/>
              <a:cs typeface="Verdana"/>
            </a:endParaRPr>
          </a:p>
          <a:p>
            <a:pPr marL="379095" marR="3860800" indent="-367030">
              <a:lnSpc>
                <a:spcPct val="14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SVM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seeks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to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maximize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hyperplane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margin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optimal</a:t>
            </a:r>
            <a:r>
              <a:rPr sz="1800" spc="-15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class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se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ation.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This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model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empl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0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bina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M.</a:t>
            </a:r>
            <a:endParaRPr sz="1800">
              <a:latin typeface="Verdana"/>
              <a:cs typeface="Verdana"/>
            </a:endParaRPr>
          </a:p>
          <a:p>
            <a:pPr marL="379095" indent="-367030">
              <a:lnSpc>
                <a:spcPct val="100000"/>
              </a:lnSpc>
              <a:spcBef>
                <a:spcPts val="86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Paper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employs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SVM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kernels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(linear,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RBF)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for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data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prediction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379095" marR="2924175" indent="-367030">
              <a:lnSpc>
                <a:spcPct val="140000"/>
              </a:lnSpc>
              <a:spcBef>
                <a:spcPts val="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Model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achieved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30" dirty="0">
                <a:solidFill>
                  <a:srgbClr val="004AAD"/>
                </a:solidFill>
                <a:latin typeface="Verdana"/>
                <a:cs typeface="Verdana"/>
              </a:rPr>
              <a:t>91%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accuracy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on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testing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set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004AAD"/>
                </a:solidFill>
                <a:latin typeface="Verdana"/>
                <a:cs typeface="Verdana"/>
              </a:rPr>
              <a:t>RBF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kernel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8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4</a:t>
            </a:r>
            <a:r>
              <a:rPr sz="1800" spc="-295" dirty="0">
                <a:solidFill>
                  <a:srgbClr val="004AAD"/>
                </a:solidFill>
                <a:latin typeface="Verdana"/>
                <a:cs typeface="Verdana"/>
              </a:rPr>
              <a:t>.</a:t>
            </a:r>
            <a:r>
              <a:rPr sz="1800" spc="-85" dirty="0">
                <a:solidFill>
                  <a:srgbClr val="004AAD"/>
                </a:solidFill>
                <a:latin typeface="Verdana"/>
                <a:cs typeface="Verdana"/>
              </a:rPr>
              <a:t>6</a:t>
            </a:r>
            <a:r>
              <a:rPr sz="1800" spc="-445" dirty="0">
                <a:solidFill>
                  <a:srgbClr val="004AAD"/>
                </a:solidFill>
                <a:latin typeface="Verdana"/>
                <a:cs typeface="Verdana"/>
              </a:rPr>
              <a:t>%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lin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50" dirty="0">
                <a:solidFill>
                  <a:srgbClr val="004AAD"/>
                </a:solidFill>
                <a:latin typeface="Verdana"/>
                <a:cs typeface="Verdana"/>
              </a:rPr>
              <a:t>nel.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0549" y="5836475"/>
            <a:ext cx="1738449" cy="197899"/>
          </a:xfrm>
          <a:prstGeom prst="rect">
            <a:avLst/>
          </a:prstGeom>
        </p:spPr>
      </p:pic>
      <p:pic>
        <p:nvPicPr>
          <p:cNvPr id="6" name="Picture 5" descr="A blue sign with white text&#10;&#10;Description automatically generated">
            <a:extLst>
              <a:ext uri="{FF2B5EF4-FFF2-40B4-BE49-F238E27FC236}">
                <a16:creationId xmlns:a16="http://schemas.microsoft.com/office/drawing/2014/main" id="{5EDF7454-792F-8BFF-8032-E6394B258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27" y="372961"/>
            <a:ext cx="4137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3EADA7"/>
                </a:solidFill>
              </a:rPr>
              <a:t>Literature</a:t>
            </a:r>
            <a:r>
              <a:rPr sz="4400" spc="-175" dirty="0">
                <a:solidFill>
                  <a:srgbClr val="3EADA7"/>
                </a:solidFill>
              </a:rPr>
              <a:t> </a:t>
            </a:r>
            <a:r>
              <a:rPr sz="4400" spc="-90" dirty="0">
                <a:solidFill>
                  <a:srgbClr val="3EADA7"/>
                </a:solidFill>
              </a:rPr>
              <a:t>Survey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7425" y="1322118"/>
            <a:ext cx="9100820" cy="531685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380"/>
              </a:spcBef>
              <a:buClr>
                <a:srgbClr val="004AAD"/>
              </a:buClr>
              <a:buSzPct val="86956"/>
              <a:buFont typeface="Verdana"/>
              <a:buAutoNum type="arabicPeriod" startAt="4"/>
              <a:tabLst>
                <a:tab pos="331470" algn="l"/>
              </a:tabLst>
            </a:pPr>
            <a:r>
              <a:rPr sz="23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Traﬃc</a:t>
            </a:r>
            <a:r>
              <a:rPr sz="23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Accident</a:t>
            </a:r>
            <a:r>
              <a:rPr sz="23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Analysis</a:t>
            </a:r>
            <a:r>
              <a:rPr sz="23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Using</a:t>
            </a:r>
            <a:r>
              <a:rPr sz="23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Decision</a:t>
            </a:r>
            <a:r>
              <a:rPr sz="2300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Trees</a:t>
            </a:r>
            <a:r>
              <a:rPr sz="23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and</a:t>
            </a:r>
            <a:r>
              <a:rPr sz="23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Neural</a:t>
            </a:r>
            <a:r>
              <a:rPr sz="23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3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2"/>
              </a:rPr>
              <a:t>Networks</a:t>
            </a:r>
            <a:endParaRPr sz="2300">
              <a:latin typeface="Roboto"/>
              <a:cs typeface="Roboto"/>
            </a:endParaRPr>
          </a:p>
          <a:p>
            <a:pPr marL="84455">
              <a:lnSpc>
                <a:spcPct val="100000"/>
              </a:lnSpc>
              <a:spcBef>
                <a:spcPts val="1120"/>
              </a:spcBef>
            </a:pPr>
            <a:r>
              <a:rPr sz="2000" i="1" spc="75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2000" i="1" spc="-10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2000" i="1" spc="-18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2000" i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V</a:t>
            </a:r>
            <a:r>
              <a:rPr sz="2000" i="1" u="heavy" spc="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i</a:t>
            </a:r>
            <a:r>
              <a:rPr sz="2000" i="1" u="heavy" spc="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c</a:t>
            </a:r>
            <a:r>
              <a:rPr sz="2000" i="1" u="heavy" spc="-7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Ğ</a:t>
            </a:r>
            <a:r>
              <a:rPr sz="2000" i="1" u="heavy" spc="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o</a:t>
            </a:r>
            <a:r>
              <a:rPr sz="2000" i="1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r</a:t>
            </a:r>
            <a:r>
              <a:rPr sz="2000" i="1" u="heavy" spc="-1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i="1" u="heavy" spc="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Akinbol</a:t>
            </a:r>
            <a:r>
              <a:rPr sz="2000" i="1" u="heavy" spc="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a</a:t>
            </a:r>
            <a:r>
              <a:rPr sz="2000" i="1" u="heavy" spc="-1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i="1" u="heavy" spc="-1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Olu</a:t>
            </a:r>
            <a:r>
              <a:rPr sz="2000" i="1" u="heavy" spc="-2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Ğ</a:t>
            </a:r>
            <a:r>
              <a:rPr sz="2000" i="1" u="heavy" spc="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a</a:t>
            </a:r>
            <a:r>
              <a:rPr sz="2000" i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y</a:t>
            </a:r>
            <a:r>
              <a:rPr sz="2000" i="1" u="heavy" spc="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o</a:t>
            </a:r>
            <a:r>
              <a:rPr sz="2000" i="1" u="heavy" spc="-1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i="1" u="heavy" spc="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an</a:t>
            </a:r>
            <a:r>
              <a:rPr sz="2000" i="1" u="heavy" spc="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d</a:t>
            </a:r>
            <a:r>
              <a:rPr sz="2000" i="1" u="heavy" spc="-1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i="1" u="heavy" spc="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A</a:t>
            </a:r>
            <a:r>
              <a:rPr sz="2000" i="1" u="heavy" spc="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de</a:t>
            </a:r>
            <a:r>
              <a:rPr sz="2000" i="1" u="heavy" spc="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k</a:t>
            </a:r>
            <a:r>
              <a:rPr sz="2000" i="1" u="heavy" spc="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unl</a:t>
            </a:r>
            <a:r>
              <a:rPr sz="2000" i="1" u="heavy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e</a:t>
            </a:r>
            <a:r>
              <a:rPr sz="2000" i="1" u="heavy" spc="-1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2000" i="1" u="heavy" spc="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Eludi</a:t>
            </a:r>
            <a:r>
              <a:rPr sz="2000" i="1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r</a:t>
            </a:r>
            <a:r>
              <a:rPr sz="2000" i="1" u="heavy" spc="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Verdana"/>
                <a:cs typeface="Verdana"/>
                <a:hlinkClick r:id="rId2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550545" marR="2148840" lvl="1" indent="-367030">
              <a:lnSpc>
                <a:spcPct val="140000"/>
              </a:lnSpc>
              <a:spcBef>
                <a:spcPts val="835"/>
              </a:spcBef>
              <a:buFont typeface="Arial MT"/>
              <a:buChar char="●"/>
              <a:tabLst>
                <a:tab pos="549910" algn="l"/>
                <a:tab pos="551180" algn="l"/>
              </a:tabLst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aper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empl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0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De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ision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7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ees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Neu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Ne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004AAD"/>
                </a:solidFill>
                <a:latin typeface="Verdana"/>
                <a:cs typeface="Verdana"/>
              </a:rPr>
              <a:t>- 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work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techniques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perform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trafﬁc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accident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analysis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which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used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to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identify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variables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to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severity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level,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standard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4AAD"/>
                </a:solidFill>
                <a:latin typeface="Verdana"/>
                <a:cs typeface="Verdana"/>
              </a:rPr>
              <a:t>errors,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varying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importance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different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features,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their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effects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on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target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  <a:p>
            <a:pPr marL="550545" marR="2191385" lvl="1" indent="-367030" algn="just">
              <a:lnSpc>
                <a:spcPct val="140000"/>
              </a:lnSpc>
              <a:buFont typeface="Arial MT"/>
              <a:buChar char="●"/>
              <a:tabLst>
                <a:tab pos="551180" algn="l"/>
              </a:tabLst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data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set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Nige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ia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ad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4AAD"/>
                </a:solidFill>
                <a:latin typeface="Verdana"/>
                <a:cs typeface="Verdana"/>
              </a:rPr>
              <a:t>Sa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Co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80" dirty="0">
                <a:solidFill>
                  <a:srgbClr val="004AAD"/>
                </a:solidFill>
                <a:latin typeface="Verdana"/>
                <a:cs typeface="Verdana"/>
              </a:rPr>
              <a:t>ps,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a  </a:t>
            </a:r>
            <a:r>
              <a:rPr sz="1800" spc="-170" dirty="0">
                <a:solidFill>
                  <a:srgbClr val="004AAD"/>
                </a:solidFill>
                <a:latin typeface="Verdana"/>
                <a:cs typeface="Verdana"/>
              </a:rPr>
              <a:t>2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4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-month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pe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iod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6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004AAD"/>
                </a:solidFill>
                <a:latin typeface="Verdana"/>
                <a:cs typeface="Verdana"/>
              </a:rPr>
              <a:t>om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Janua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4AAD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002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AD"/>
                </a:solidFill>
                <a:latin typeface="Verdana"/>
                <a:cs typeface="Verdana"/>
              </a:rPr>
              <a:t>De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ember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4AAD"/>
                </a:solidFill>
                <a:latin typeface="Verdana"/>
                <a:cs typeface="Verdana"/>
              </a:rPr>
              <a:t>2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0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0</a:t>
            </a:r>
            <a:r>
              <a:rPr sz="1800" spc="-95" dirty="0">
                <a:solidFill>
                  <a:srgbClr val="004AAD"/>
                </a:solidFill>
                <a:latin typeface="Verdana"/>
                <a:cs typeface="Verdana"/>
              </a:rPr>
              <a:t>3 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their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dataset</a:t>
            </a:r>
            <a:endParaRPr sz="1800">
              <a:latin typeface="Verdana"/>
              <a:cs typeface="Verdana"/>
            </a:endParaRPr>
          </a:p>
          <a:p>
            <a:pPr marL="550545" marR="2603500" lvl="1" indent="-367030" algn="just">
              <a:lnSpc>
                <a:spcPct val="140000"/>
              </a:lnSpc>
              <a:buFont typeface="Arial MT"/>
              <a:buChar char="●"/>
              <a:tabLst>
                <a:tab pos="551180" algn="l"/>
              </a:tabLst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results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observed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were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Decision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Tree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better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than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004AAD"/>
                </a:solidFill>
                <a:latin typeface="Verdana"/>
                <a:cs typeface="Verdana"/>
              </a:rPr>
              <a:t>RBF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neu</a:t>
            </a:r>
            <a:r>
              <a:rPr sz="1800" spc="-6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al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ne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be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er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004AAD"/>
                </a:solidFill>
                <a:latin typeface="Verdana"/>
                <a:cs typeface="Verdana"/>
              </a:rPr>
              <a:t>MLP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8249" y="3034975"/>
            <a:ext cx="2887323" cy="2312350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9B2CCA46-F08E-1245-B213-61FC7465C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5800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3EADA7"/>
                </a:solidFill>
              </a:rPr>
              <a:t>D</a:t>
            </a:r>
            <a:r>
              <a:rPr sz="4400" spc="-300" dirty="0">
                <a:solidFill>
                  <a:srgbClr val="3EADA7"/>
                </a:solidFill>
              </a:rPr>
              <a:t>A</a:t>
            </a:r>
            <a:r>
              <a:rPr sz="4400" spc="-535" dirty="0">
                <a:solidFill>
                  <a:srgbClr val="3EADA7"/>
                </a:solidFill>
              </a:rPr>
              <a:t>T</a:t>
            </a:r>
            <a:r>
              <a:rPr sz="4400" spc="-405" dirty="0">
                <a:solidFill>
                  <a:srgbClr val="3EADA7"/>
                </a:solidFill>
              </a:rPr>
              <a:t>ASET</a:t>
            </a:r>
            <a:r>
              <a:rPr sz="4400" spc="-220" dirty="0">
                <a:solidFill>
                  <a:srgbClr val="3EADA7"/>
                </a:solidFill>
              </a:rPr>
              <a:t> </a:t>
            </a:r>
            <a:r>
              <a:rPr sz="4400" spc="-305" dirty="0">
                <a:solidFill>
                  <a:srgbClr val="3EADA7"/>
                </a:solidFill>
              </a:rPr>
              <a:t>DESCRIPTION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2425" y="1417161"/>
            <a:ext cx="5233035" cy="293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ludes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0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</a:pP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information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covering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49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states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US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from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 </a:t>
            </a:r>
            <a:r>
              <a:rPr sz="1800" spc="-55" dirty="0">
                <a:solidFill>
                  <a:srgbClr val="004AAD"/>
                </a:solidFill>
                <a:latin typeface="Verdana"/>
                <a:cs typeface="Verdana"/>
              </a:rPr>
              <a:t>years 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2016 </a:t>
            </a:r>
            <a:r>
              <a:rPr sz="1800" spc="-130" dirty="0">
                <a:solidFill>
                  <a:srgbClr val="004AAD"/>
                </a:solidFill>
                <a:latin typeface="Verdana"/>
                <a:cs typeface="Verdana"/>
              </a:rPr>
              <a:t>- </a:t>
            </a:r>
            <a:r>
              <a:rPr sz="1800" spc="-170" dirty="0">
                <a:solidFill>
                  <a:srgbClr val="004AAD"/>
                </a:solidFill>
                <a:latin typeface="Verdana"/>
                <a:cs typeface="Verdana"/>
              </a:rPr>
              <a:t>2018.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004AAD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4AAD"/>
                </a:solidFill>
                <a:latin typeface="Verdana"/>
                <a:cs typeface="Verdana"/>
              </a:rPr>
              <a:t>314285 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rows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and </a:t>
            </a:r>
            <a:r>
              <a:rPr sz="1800" spc="-250" dirty="0">
                <a:solidFill>
                  <a:srgbClr val="004AAD"/>
                </a:solidFill>
                <a:latin typeface="Verdana"/>
                <a:cs typeface="Verdana"/>
              </a:rPr>
              <a:t>18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features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dataset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to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AD"/>
                </a:solidFill>
                <a:latin typeface="Verdana"/>
                <a:cs typeface="Verdana"/>
              </a:rPr>
              <a:t>begin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with. </a:t>
            </a:r>
            <a:r>
              <a:rPr sz="1800" spc="85" dirty="0">
                <a:solidFill>
                  <a:srgbClr val="004AAD"/>
                </a:solidFill>
                <a:latin typeface="Verdana"/>
                <a:cs typeface="Verdana"/>
              </a:rPr>
              <a:t>On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004AAD"/>
                </a:solidFill>
                <a:latin typeface="Verdana"/>
                <a:cs typeface="Verdana"/>
              </a:rPr>
              <a:t>basis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 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these 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attributes,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an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accident </a:t>
            </a:r>
            <a:r>
              <a:rPr sz="1800" spc="-35" dirty="0">
                <a:solidFill>
                  <a:srgbClr val="004AAD"/>
                </a:solidFill>
                <a:latin typeface="Verdana"/>
                <a:cs typeface="Verdana"/>
              </a:rPr>
              <a:t>is 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classiﬁed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as 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having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a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severity 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be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75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een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95" dirty="0">
                <a:solidFill>
                  <a:srgbClr val="004AAD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4AAD"/>
                </a:solidFill>
                <a:latin typeface="Verdana"/>
                <a:cs typeface="Verdana"/>
              </a:rPr>
              <a:t>-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(in</a:t>
            </a:r>
            <a:r>
              <a:rPr sz="1800" spc="-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lusi</a:t>
            </a:r>
            <a:r>
              <a:rPr sz="1800" spc="-6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e).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425" y="4864694"/>
            <a:ext cx="499872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4AAD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atu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-25" dirty="0">
                <a:solidFill>
                  <a:srgbClr val="004AAD"/>
                </a:solidFill>
                <a:latin typeface="Verdana"/>
                <a:cs typeface="Verdana"/>
              </a:rPr>
              <a:t>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AD"/>
                </a:solidFill>
                <a:latin typeface="Verdana"/>
                <a:cs typeface="Verdana"/>
              </a:rPr>
              <a:t>been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divided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ypes</a:t>
            </a:r>
            <a:endParaRPr sz="1800">
              <a:latin typeface="Verdana"/>
              <a:cs typeface="Verdana"/>
            </a:endParaRPr>
          </a:p>
          <a:p>
            <a:pPr marL="12700" marR="292100">
              <a:lnSpc>
                <a:spcPct val="160000"/>
              </a:lnSpc>
            </a:pP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AD"/>
                </a:solidFill>
                <a:latin typeface="Verdana"/>
                <a:cs typeface="Verdana"/>
              </a:rPr>
              <a:t>attributes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AD"/>
                </a:solidFill>
                <a:latin typeface="Verdana"/>
                <a:cs typeface="Verdana"/>
              </a:rPr>
              <a:t>depending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4AAD"/>
                </a:solidFill>
                <a:latin typeface="Verdana"/>
                <a:cs typeface="Verdana"/>
              </a:rPr>
              <a:t>upon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AD"/>
                </a:solidFill>
                <a:latin typeface="Verdana"/>
                <a:cs typeface="Verdana"/>
              </a:rPr>
              <a:t>kind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of </a:t>
            </a:r>
            <a:r>
              <a:rPr sz="1800" spc="-6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AD"/>
                </a:solidFill>
                <a:latin typeface="Verdana"/>
                <a:cs typeface="Verdana"/>
              </a:rPr>
              <a:t>in</a:t>
            </a:r>
            <a:r>
              <a:rPr sz="1800" spc="-10" dirty="0">
                <a:solidFill>
                  <a:srgbClr val="004AAD"/>
                </a:solidFill>
                <a:latin typeface="Verdana"/>
                <a:cs typeface="Verdana"/>
              </a:rPr>
              <a:t>fo</a:t>
            </a:r>
            <a:r>
              <a:rPr sz="1800" spc="-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40" dirty="0">
                <a:solidFill>
                  <a:srgbClr val="004AAD"/>
                </a:solidFill>
                <a:latin typeface="Verdana"/>
                <a:cs typeface="Verdana"/>
              </a:rPr>
              <a:t>mation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AD"/>
                </a:solidFill>
                <a:latin typeface="Verdana"/>
                <a:cs typeface="Verdana"/>
              </a:rPr>
              <a:t>th</a:t>
            </a:r>
            <a:r>
              <a:rPr sz="1800" spc="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8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800" spc="-16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AD"/>
                </a:solidFill>
                <a:latin typeface="Verdana"/>
                <a:cs typeface="Verdana"/>
              </a:rPr>
              <a:t>p</a:t>
            </a:r>
            <a:r>
              <a:rPr sz="1800" spc="-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800" spc="-55" dirty="0">
                <a:solidFill>
                  <a:srgbClr val="004AAD"/>
                </a:solidFill>
                <a:latin typeface="Verdana"/>
                <a:cs typeface="Verdana"/>
              </a:rPr>
              <a:t>vide.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7445" y="1463662"/>
            <a:ext cx="1148715" cy="591185"/>
          </a:xfrm>
          <a:prstGeom prst="rect">
            <a:avLst/>
          </a:prstGeom>
          <a:solidFill>
            <a:srgbClr val="E9F6F6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5"/>
              </a:lnSpc>
            </a:pPr>
            <a:r>
              <a:rPr sz="1600" b="1" spc="-80" dirty="0">
                <a:solidFill>
                  <a:srgbClr val="2E2E2E"/>
                </a:solidFill>
                <a:latin typeface="Verdana"/>
                <a:cs typeface="Verdana"/>
              </a:rPr>
              <a:t>Trafﬁc</a:t>
            </a:r>
            <a:endParaRPr sz="16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765"/>
              </a:spcBef>
            </a:pPr>
            <a:r>
              <a:rPr sz="1600" b="1" spc="-60" dirty="0">
                <a:solidFill>
                  <a:srgbClr val="2E2E2E"/>
                </a:solidFill>
                <a:latin typeface="Verdana"/>
                <a:cs typeface="Verdana"/>
              </a:rPr>
              <a:t>Attributes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1981" y="1437426"/>
            <a:ext cx="221043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400" spc="-5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2E2E2E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2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2E2E2E"/>
                </a:solidFill>
                <a:latin typeface="Verdana"/>
                <a:cs typeface="Verdana"/>
              </a:rPr>
              <a:t>Distan</a:t>
            </a:r>
            <a:r>
              <a:rPr sz="1400" spc="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2E2E2E"/>
                </a:solidFill>
                <a:latin typeface="Verdana"/>
                <a:cs typeface="Verdana"/>
              </a:rPr>
              <a:t>e,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2E2E2E"/>
                </a:solidFill>
                <a:latin typeface="Verdana"/>
                <a:cs typeface="Verdana"/>
              </a:rPr>
              <a:t>afﬁc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spc="-30" dirty="0">
                <a:solidFill>
                  <a:srgbClr val="2E2E2E"/>
                </a:solidFill>
                <a:latin typeface="Verdana"/>
                <a:cs typeface="Verdana"/>
              </a:rPr>
              <a:t>Signal,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2E2E2E"/>
                </a:solidFill>
                <a:latin typeface="Verdana"/>
                <a:cs typeface="Verdana"/>
              </a:rPr>
              <a:t>Time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2E2E2E"/>
                </a:solidFill>
                <a:latin typeface="Verdana"/>
                <a:cs typeface="Verdana"/>
              </a:rPr>
              <a:t>Dif</a:t>
            </a:r>
            <a:r>
              <a:rPr sz="1400" spc="-35" dirty="0">
                <a:solidFill>
                  <a:srgbClr val="2E2E2E"/>
                </a:solidFill>
                <a:latin typeface="Verdana"/>
                <a:cs typeface="Verdana"/>
              </a:rPr>
              <a:t>f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2E2E2E"/>
                </a:solidFill>
                <a:latin typeface="Verdana"/>
                <a:cs typeface="Verdana"/>
              </a:rPr>
              <a:t>en</a:t>
            </a:r>
            <a:r>
              <a:rPr sz="1400" spc="20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400" spc="1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7445" y="2836276"/>
            <a:ext cx="1148715" cy="591185"/>
          </a:xfrm>
          <a:prstGeom prst="rect">
            <a:avLst/>
          </a:prstGeom>
          <a:solidFill>
            <a:srgbClr val="E9F6F6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1855"/>
              </a:lnSpc>
            </a:pPr>
            <a:r>
              <a:rPr sz="1600" b="1" spc="-50" dirty="0">
                <a:solidFill>
                  <a:srgbClr val="2E2E2E"/>
                </a:solidFill>
                <a:latin typeface="Verdana"/>
                <a:cs typeface="Verdana"/>
              </a:rPr>
              <a:t>Location</a:t>
            </a:r>
            <a:endParaRPr sz="1600">
              <a:latin typeface="Verdana"/>
              <a:cs typeface="Verdana"/>
            </a:endParaRPr>
          </a:p>
          <a:p>
            <a:pPr marL="34925">
              <a:lnSpc>
                <a:spcPct val="100000"/>
              </a:lnSpc>
              <a:spcBef>
                <a:spcPts val="765"/>
              </a:spcBef>
            </a:pPr>
            <a:r>
              <a:rPr sz="1600" b="1" spc="-60" dirty="0">
                <a:solidFill>
                  <a:srgbClr val="2E2E2E"/>
                </a:solidFill>
                <a:latin typeface="Verdana"/>
                <a:cs typeface="Verdana"/>
              </a:rPr>
              <a:t>Attributes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1981" y="2727723"/>
            <a:ext cx="275082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2E2E2E"/>
                </a:solidFill>
                <a:latin typeface="Verdana"/>
                <a:cs typeface="Verdana"/>
              </a:rPr>
              <a:t>Sta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Verdana"/>
                <a:cs typeface="Verdana"/>
              </a:rPr>
              <a:t>Latitude,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E2E2E"/>
                </a:solidFill>
                <a:latin typeface="Verdana"/>
                <a:cs typeface="Verdana"/>
              </a:rPr>
              <a:t>Sta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</a:pPr>
            <a:r>
              <a:rPr sz="1400" spc="3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400" spc="10" dirty="0">
                <a:solidFill>
                  <a:srgbClr val="2E2E2E"/>
                </a:solidFill>
                <a:latin typeface="Verdana"/>
                <a:cs typeface="Verdana"/>
              </a:rPr>
              <a:t>ongitude,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E2E2E"/>
                </a:solidFill>
                <a:latin typeface="Verdana"/>
                <a:cs typeface="Verdana"/>
              </a:rPr>
              <a:t>St</a:t>
            </a:r>
            <a:r>
              <a:rPr sz="1400" spc="-5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2E2E2E"/>
                </a:solidFill>
                <a:latin typeface="Verdana"/>
                <a:cs typeface="Verdana"/>
              </a:rPr>
              <a:t>eet</a:t>
            </a:r>
            <a:r>
              <a:rPr sz="1400" spc="-215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E2E2E"/>
                </a:solidFill>
                <a:latin typeface="Verdana"/>
                <a:cs typeface="Verdana"/>
              </a:rPr>
              <a:t>Ci</a:t>
            </a:r>
            <a:r>
              <a:rPr sz="1400" spc="-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2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4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2E2E2E"/>
                </a:solidFill>
                <a:latin typeface="Verdana"/>
                <a:cs typeface="Verdana"/>
              </a:rPr>
              <a:t>oun</a:t>
            </a:r>
            <a:r>
              <a:rPr sz="1400" spc="1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2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2E2E2E"/>
                </a:solidFill>
                <a:latin typeface="Verdana"/>
                <a:cs typeface="Verdana"/>
              </a:rPr>
              <a:t>,  </a:t>
            </a:r>
            <a:r>
              <a:rPr sz="1400" spc="-25" dirty="0">
                <a:solidFill>
                  <a:srgbClr val="2E2E2E"/>
                </a:solidFill>
                <a:latin typeface="Verdana"/>
                <a:cs typeface="Verdana"/>
              </a:rPr>
              <a:t>Sta</a:t>
            </a:r>
            <a:r>
              <a:rPr sz="1400" spc="-4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2E2E2E"/>
                </a:solidFill>
                <a:latin typeface="Verdana"/>
                <a:cs typeface="Verdana"/>
              </a:rPr>
              <a:t>e,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E2E2E"/>
                </a:solidFill>
                <a:latin typeface="Verdana"/>
                <a:cs typeface="Verdana"/>
              </a:rPr>
              <a:t>Ai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25" dirty="0">
                <a:solidFill>
                  <a:srgbClr val="2E2E2E"/>
                </a:solidFill>
                <a:latin typeface="Verdana"/>
                <a:cs typeface="Verdana"/>
              </a:rPr>
              <a:t>po</a:t>
            </a:r>
            <a:r>
              <a:rPr sz="1400" spc="3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400" spc="35" dirty="0">
                <a:solidFill>
                  <a:srgbClr val="2E2E2E"/>
                </a:solidFill>
                <a:latin typeface="Verdana"/>
                <a:cs typeface="Verdana"/>
              </a:rPr>
              <a:t>ode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7445" y="4243729"/>
            <a:ext cx="1148715" cy="591185"/>
          </a:xfrm>
          <a:prstGeom prst="rect">
            <a:avLst/>
          </a:prstGeom>
          <a:solidFill>
            <a:srgbClr val="E9F6F6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1855"/>
              </a:lnSpc>
            </a:pPr>
            <a:r>
              <a:rPr sz="1600" b="1" spc="-60" dirty="0">
                <a:solidFill>
                  <a:srgbClr val="2E2E2E"/>
                </a:solidFill>
                <a:latin typeface="Verdana"/>
                <a:cs typeface="Verdana"/>
              </a:rPr>
              <a:t>Weather</a:t>
            </a:r>
            <a:endParaRPr sz="1600">
              <a:latin typeface="Verdana"/>
              <a:cs typeface="Verdana"/>
            </a:endParaRPr>
          </a:p>
          <a:p>
            <a:pPr marL="34925">
              <a:lnSpc>
                <a:spcPct val="100000"/>
              </a:lnSpc>
              <a:spcBef>
                <a:spcPts val="765"/>
              </a:spcBef>
            </a:pPr>
            <a:r>
              <a:rPr sz="1600" b="1" spc="-60" dirty="0">
                <a:solidFill>
                  <a:srgbClr val="2E2E2E"/>
                </a:solidFill>
                <a:latin typeface="Verdana"/>
                <a:cs typeface="Verdana"/>
              </a:rPr>
              <a:t>Attributes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1981" y="4100339"/>
            <a:ext cx="223012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2E2E2E"/>
                </a:solidFill>
                <a:latin typeface="Verdana"/>
                <a:cs typeface="Verdana"/>
              </a:rPr>
              <a:t>empe</a:t>
            </a:r>
            <a:r>
              <a:rPr sz="1400" spc="-5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2E2E2E"/>
                </a:solidFill>
                <a:latin typeface="Verdana"/>
                <a:cs typeface="Verdana"/>
              </a:rPr>
              <a:t>atu</a:t>
            </a:r>
            <a:r>
              <a:rPr sz="1400" spc="-2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2E2E2E"/>
                </a:solidFill>
                <a:latin typeface="Verdana"/>
                <a:cs typeface="Verdana"/>
              </a:rPr>
              <a:t>e,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14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400" spc="40" dirty="0">
                <a:solidFill>
                  <a:srgbClr val="2E2E2E"/>
                </a:solidFill>
                <a:latin typeface="Verdana"/>
                <a:cs typeface="Verdana"/>
              </a:rPr>
              <a:t>ind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E2E2E"/>
                </a:solidFill>
                <a:latin typeface="Verdana"/>
                <a:cs typeface="Verdana"/>
              </a:rPr>
              <a:t>Chill,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</a:pPr>
            <a:r>
              <a:rPr sz="1400" spc="-5" dirty="0">
                <a:solidFill>
                  <a:srgbClr val="2E2E2E"/>
                </a:solidFill>
                <a:latin typeface="Verdana"/>
                <a:cs typeface="Verdana"/>
              </a:rPr>
              <a:t>V</a:t>
            </a:r>
            <a:r>
              <a:rPr sz="1400" dirty="0">
                <a:solidFill>
                  <a:srgbClr val="2E2E2E"/>
                </a:solidFill>
                <a:latin typeface="Verdana"/>
                <a:cs typeface="Verdana"/>
              </a:rPr>
              <a:t>isibili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400" spc="-12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400" spc="-215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14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400" spc="40" dirty="0">
                <a:solidFill>
                  <a:srgbClr val="2E2E2E"/>
                </a:solidFill>
                <a:latin typeface="Verdana"/>
                <a:cs typeface="Verdana"/>
              </a:rPr>
              <a:t>ind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2E2E2E"/>
                </a:solidFill>
                <a:latin typeface="Verdana"/>
                <a:cs typeface="Verdana"/>
              </a:rPr>
              <a:t>Di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2E2E2E"/>
                </a:solidFill>
                <a:latin typeface="Verdana"/>
                <a:cs typeface="Verdana"/>
              </a:rPr>
              <a:t>ec</a:t>
            </a:r>
            <a:r>
              <a:rPr sz="1400" spc="-25" dirty="0">
                <a:solidFill>
                  <a:srgbClr val="2E2E2E"/>
                </a:solidFill>
                <a:latin typeface="Verdana"/>
                <a:cs typeface="Verdana"/>
              </a:rPr>
              <a:t>tion,  </a:t>
            </a:r>
            <a:r>
              <a:rPr sz="1400" spc="90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400" spc="-1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2E2E2E"/>
                </a:solidFill>
                <a:latin typeface="Verdana"/>
                <a:cs typeface="Verdana"/>
              </a:rPr>
              <a:t>ather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2E2E2E"/>
                </a:solidFill>
                <a:latin typeface="Verdana"/>
                <a:cs typeface="Verdana"/>
              </a:rPr>
              <a:t>ondition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7453" y="5496847"/>
            <a:ext cx="1148715" cy="591185"/>
          </a:xfrm>
          <a:prstGeom prst="rect">
            <a:avLst/>
          </a:prstGeom>
          <a:solidFill>
            <a:srgbClr val="E9F6F6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55"/>
              </a:lnSpc>
            </a:pPr>
            <a:r>
              <a:rPr sz="1600" b="1" spc="-60" dirty="0">
                <a:solidFill>
                  <a:srgbClr val="2E2E2E"/>
                </a:solidFill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765"/>
              </a:spcBef>
            </a:pPr>
            <a:r>
              <a:rPr sz="1600" b="1" spc="-60" dirty="0">
                <a:solidFill>
                  <a:srgbClr val="2E2E2E"/>
                </a:solidFill>
                <a:latin typeface="Verdana"/>
                <a:cs typeface="Verdana"/>
              </a:rPr>
              <a:t>Attributes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41981" y="5593679"/>
            <a:ext cx="18599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-215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2E2E2E"/>
                </a:solidFill>
                <a:latin typeface="Verdana"/>
                <a:cs typeface="Verdana"/>
              </a:rPr>
              <a:t>Sun</a:t>
            </a:r>
            <a:r>
              <a:rPr sz="1400" spc="-20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2E2E2E"/>
                </a:solidFill>
                <a:latin typeface="Verdana"/>
                <a:cs typeface="Verdana"/>
              </a:rPr>
              <a:t>is</a:t>
            </a:r>
            <a:r>
              <a:rPr sz="1400" spc="-30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2E2E2E"/>
                </a:solidFill>
                <a:latin typeface="Verdana"/>
                <a:cs typeface="Verdana"/>
              </a:rPr>
              <a:t>_</a:t>
            </a:r>
            <a:r>
              <a:rPr sz="1400" dirty="0">
                <a:solidFill>
                  <a:srgbClr val="2E2E2E"/>
                </a:solidFill>
                <a:latin typeface="Verdana"/>
                <a:cs typeface="Verdana"/>
              </a:rPr>
              <a:t>Sunset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3" name="Picture 12" descr="A blue sign with white text&#10;&#10;Description automatically generated">
            <a:extLst>
              <a:ext uri="{FF2B5EF4-FFF2-40B4-BE49-F238E27FC236}">
                <a16:creationId xmlns:a16="http://schemas.microsoft.com/office/drawing/2014/main" id="{EC4EE63B-6EFD-8DB3-C243-DF45760D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4582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3EADA7"/>
                </a:solidFill>
              </a:rPr>
              <a:t>D</a:t>
            </a:r>
            <a:r>
              <a:rPr sz="4400" spc="-300" dirty="0">
                <a:solidFill>
                  <a:srgbClr val="3EADA7"/>
                </a:solidFill>
              </a:rPr>
              <a:t>A</a:t>
            </a:r>
            <a:r>
              <a:rPr sz="4400" spc="-535" dirty="0">
                <a:solidFill>
                  <a:srgbClr val="3EADA7"/>
                </a:solidFill>
              </a:rPr>
              <a:t>T</a:t>
            </a:r>
            <a:r>
              <a:rPr sz="4400" spc="-110" dirty="0">
                <a:solidFill>
                  <a:srgbClr val="3EADA7"/>
                </a:solidFill>
              </a:rPr>
              <a:t>A</a:t>
            </a:r>
            <a:r>
              <a:rPr sz="4400" spc="-245" dirty="0">
                <a:solidFill>
                  <a:srgbClr val="3EADA7"/>
                </a:solidFill>
              </a:rPr>
              <a:t> </a:t>
            </a:r>
            <a:r>
              <a:rPr sz="4400" spc="-409" dirty="0">
                <a:solidFill>
                  <a:srgbClr val="3EADA7"/>
                </a:solidFill>
              </a:rPr>
              <a:t>INFERENCES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42612" y="1352262"/>
            <a:ext cx="5406390" cy="3157855"/>
            <a:chOff x="242612" y="1352262"/>
            <a:chExt cx="5406390" cy="3157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891" y="1416984"/>
              <a:ext cx="5010829" cy="3057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7374" y="1357024"/>
              <a:ext cx="5396865" cy="3148330"/>
            </a:xfrm>
            <a:custGeom>
              <a:avLst/>
              <a:gdLst/>
              <a:ahLst/>
              <a:cxnLst/>
              <a:rect l="l" t="t" r="r" b="b"/>
              <a:pathLst>
                <a:path w="5396865" h="3148329">
                  <a:moveTo>
                    <a:pt x="0" y="0"/>
                  </a:moveTo>
                  <a:lnTo>
                    <a:pt x="5396765" y="0"/>
                  </a:lnTo>
                  <a:lnTo>
                    <a:pt x="5396765" y="3147864"/>
                  </a:lnTo>
                  <a:lnTo>
                    <a:pt x="0" y="314786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121437" y="4216113"/>
            <a:ext cx="4919345" cy="2493010"/>
            <a:chOff x="7121437" y="4216113"/>
            <a:chExt cx="4919345" cy="24930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6200" y="4220876"/>
              <a:ext cx="4909393" cy="24834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26199" y="4220876"/>
              <a:ext cx="4909820" cy="2483485"/>
            </a:xfrm>
            <a:custGeom>
              <a:avLst/>
              <a:gdLst/>
              <a:ahLst/>
              <a:cxnLst/>
              <a:rect l="l" t="t" r="r" b="b"/>
              <a:pathLst>
                <a:path w="4909820" h="2483484">
                  <a:moveTo>
                    <a:pt x="0" y="0"/>
                  </a:moveTo>
                  <a:lnTo>
                    <a:pt x="4909393" y="0"/>
                  </a:lnTo>
                  <a:lnTo>
                    <a:pt x="4909393" y="2483446"/>
                  </a:lnTo>
                  <a:lnTo>
                    <a:pt x="0" y="248344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25000" y="5072561"/>
            <a:ext cx="3128645" cy="11207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25"/>
              </a:lnSpc>
            </a:pP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g</a:t>
            </a:r>
            <a:r>
              <a:rPr sz="1400" spc="-5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aph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depi</a:t>
            </a:r>
            <a:r>
              <a:rPr sz="1400" spc="4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ting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sun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ise</a:t>
            </a:r>
            <a:endParaRPr sz="1400">
              <a:latin typeface="Verdana"/>
              <a:cs typeface="Verdana"/>
            </a:endParaRPr>
          </a:p>
          <a:p>
            <a:pPr marL="163830" marR="154305" algn="ctr">
              <a:lnSpc>
                <a:spcPct val="140000"/>
              </a:lnSpc>
            </a:pP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sunset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times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indica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es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that 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majo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idents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cur  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du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004AAD"/>
                </a:solidFill>
                <a:latin typeface="Verdana"/>
                <a:cs typeface="Verdana"/>
              </a:rPr>
              <a:t>ing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004AAD"/>
                </a:solidFill>
                <a:latin typeface="Verdana"/>
                <a:cs typeface="Verdana"/>
              </a:rPr>
              <a:t>ylight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hou</a:t>
            </a:r>
            <a:r>
              <a:rPr sz="1400" spc="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3149" y="2146162"/>
            <a:ext cx="3517900" cy="11207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25"/>
              </a:lnSpc>
            </a:pP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g</a:t>
            </a:r>
            <a:r>
              <a:rPr sz="1400" spc="-5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aph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ep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esenting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ather</a:t>
            </a:r>
            <a:endParaRPr sz="1400">
              <a:latin typeface="Verdana"/>
              <a:cs typeface="Verdana"/>
            </a:endParaRPr>
          </a:p>
          <a:p>
            <a:pPr marL="78740" marR="67945" algn="ctr">
              <a:lnSpc>
                <a:spcPct val="140000"/>
              </a:lnSpc>
            </a:pP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onditions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004AAD"/>
                </a:solidFill>
                <a:latin typeface="Verdana"/>
                <a:cs typeface="Verdana"/>
              </a:rPr>
              <a:t>als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majo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of  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idents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ccur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du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004AAD"/>
                </a:solidFill>
                <a:latin typeface="Verdana"/>
                <a:cs typeface="Verdana"/>
              </a:rPr>
              <a:t>ing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AD"/>
                </a:solidFill>
                <a:latin typeface="Verdana"/>
                <a:cs typeface="Verdana"/>
              </a:rPr>
              <a:t>or 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3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cast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60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ather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004AAD"/>
                </a:solidFill>
                <a:latin typeface="Verdana"/>
                <a:cs typeface="Verdana"/>
              </a:rPr>
              <a:t>onditions.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39387" y="2466287"/>
            <a:ext cx="739140" cy="480695"/>
            <a:chOff x="5639387" y="2466287"/>
            <a:chExt cx="739140" cy="480695"/>
          </a:xfrm>
        </p:grpSpPr>
        <p:sp>
          <p:nvSpPr>
            <p:cNvPr id="12" name="object 12"/>
            <p:cNvSpPr/>
            <p:nvPr/>
          </p:nvSpPr>
          <p:spPr>
            <a:xfrm>
              <a:off x="5644150" y="2471049"/>
              <a:ext cx="729615" cy="471170"/>
            </a:xfrm>
            <a:custGeom>
              <a:avLst/>
              <a:gdLst/>
              <a:ahLst/>
              <a:cxnLst/>
              <a:rect l="l" t="t" r="r" b="b"/>
              <a:pathLst>
                <a:path w="729614" h="471169">
                  <a:moveTo>
                    <a:pt x="235349" y="470699"/>
                  </a:moveTo>
                  <a:lnTo>
                    <a:pt x="0" y="235349"/>
                  </a:lnTo>
                  <a:lnTo>
                    <a:pt x="235349" y="0"/>
                  </a:lnTo>
                  <a:lnTo>
                    <a:pt x="235349" y="117674"/>
                  </a:lnTo>
                  <a:lnTo>
                    <a:pt x="728999" y="117674"/>
                  </a:lnTo>
                  <a:lnTo>
                    <a:pt x="728999" y="353024"/>
                  </a:lnTo>
                  <a:lnTo>
                    <a:pt x="235349" y="353024"/>
                  </a:lnTo>
                  <a:lnTo>
                    <a:pt x="235349" y="4706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4150" y="2471049"/>
              <a:ext cx="729615" cy="471170"/>
            </a:xfrm>
            <a:custGeom>
              <a:avLst/>
              <a:gdLst/>
              <a:ahLst/>
              <a:cxnLst/>
              <a:rect l="l" t="t" r="r" b="b"/>
              <a:pathLst>
                <a:path w="729614" h="471169">
                  <a:moveTo>
                    <a:pt x="0" y="235349"/>
                  </a:moveTo>
                  <a:lnTo>
                    <a:pt x="235349" y="0"/>
                  </a:lnTo>
                  <a:lnTo>
                    <a:pt x="235349" y="117674"/>
                  </a:lnTo>
                  <a:lnTo>
                    <a:pt x="728999" y="117674"/>
                  </a:lnTo>
                  <a:lnTo>
                    <a:pt x="728999" y="353024"/>
                  </a:lnTo>
                  <a:lnTo>
                    <a:pt x="235349" y="353024"/>
                  </a:lnTo>
                  <a:lnTo>
                    <a:pt x="235349" y="470699"/>
                  </a:lnTo>
                  <a:lnTo>
                    <a:pt x="0" y="235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348337" y="5222487"/>
            <a:ext cx="783590" cy="480695"/>
            <a:chOff x="6348337" y="5222487"/>
            <a:chExt cx="783590" cy="480695"/>
          </a:xfrm>
        </p:grpSpPr>
        <p:sp>
          <p:nvSpPr>
            <p:cNvPr id="15" name="object 15"/>
            <p:cNvSpPr/>
            <p:nvPr/>
          </p:nvSpPr>
          <p:spPr>
            <a:xfrm>
              <a:off x="6353099" y="5227249"/>
              <a:ext cx="774065" cy="471170"/>
            </a:xfrm>
            <a:custGeom>
              <a:avLst/>
              <a:gdLst/>
              <a:ahLst/>
              <a:cxnLst/>
              <a:rect l="l" t="t" r="r" b="b"/>
              <a:pathLst>
                <a:path w="774065" h="471170">
                  <a:moveTo>
                    <a:pt x="538649" y="470699"/>
                  </a:moveTo>
                  <a:lnTo>
                    <a:pt x="538649" y="353024"/>
                  </a:lnTo>
                  <a:lnTo>
                    <a:pt x="0" y="353024"/>
                  </a:lnTo>
                  <a:lnTo>
                    <a:pt x="0" y="117674"/>
                  </a:lnTo>
                  <a:lnTo>
                    <a:pt x="538649" y="117674"/>
                  </a:lnTo>
                  <a:lnTo>
                    <a:pt x="538649" y="0"/>
                  </a:lnTo>
                  <a:lnTo>
                    <a:pt x="773999" y="235349"/>
                  </a:lnTo>
                  <a:lnTo>
                    <a:pt x="538649" y="4706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3099" y="5227249"/>
              <a:ext cx="774065" cy="471170"/>
            </a:xfrm>
            <a:custGeom>
              <a:avLst/>
              <a:gdLst/>
              <a:ahLst/>
              <a:cxnLst/>
              <a:rect l="l" t="t" r="r" b="b"/>
              <a:pathLst>
                <a:path w="774065" h="471170">
                  <a:moveTo>
                    <a:pt x="0" y="117674"/>
                  </a:moveTo>
                  <a:lnTo>
                    <a:pt x="538649" y="117674"/>
                  </a:lnTo>
                  <a:lnTo>
                    <a:pt x="538649" y="0"/>
                  </a:lnTo>
                  <a:lnTo>
                    <a:pt x="773999" y="235349"/>
                  </a:lnTo>
                  <a:lnTo>
                    <a:pt x="538649" y="470699"/>
                  </a:lnTo>
                  <a:lnTo>
                    <a:pt x="538649" y="353024"/>
                  </a:lnTo>
                  <a:lnTo>
                    <a:pt x="0" y="353024"/>
                  </a:lnTo>
                  <a:lnTo>
                    <a:pt x="0" y="11767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ue sign with white text&#10;&#10;Description automatically generated">
            <a:extLst>
              <a:ext uri="{FF2B5EF4-FFF2-40B4-BE49-F238E27FC236}">
                <a16:creationId xmlns:a16="http://schemas.microsoft.com/office/drawing/2014/main" id="{0AFFBF2C-629F-C1C9-B3CD-A532C0DC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388411"/>
            <a:ext cx="4582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3EADA7"/>
                </a:solidFill>
              </a:rPr>
              <a:t>D</a:t>
            </a:r>
            <a:r>
              <a:rPr sz="4400" spc="-300" dirty="0">
                <a:solidFill>
                  <a:srgbClr val="3EADA7"/>
                </a:solidFill>
              </a:rPr>
              <a:t>A</a:t>
            </a:r>
            <a:r>
              <a:rPr sz="4400" spc="-535" dirty="0">
                <a:solidFill>
                  <a:srgbClr val="3EADA7"/>
                </a:solidFill>
              </a:rPr>
              <a:t>T</a:t>
            </a:r>
            <a:r>
              <a:rPr sz="4400" spc="-110" dirty="0">
                <a:solidFill>
                  <a:srgbClr val="3EADA7"/>
                </a:solidFill>
              </a:rPr>
              <a:t>A</a:t>
            </a:r>
            <a:r>
              <a:rPr sz="4400" spc="-245" dirty="0">
                <a:solidFill>
                  <a:srgbClr val="3EADA7"/>
                </a:solidFill>
              </a:rPr>
              <a:t> </a:t>
            </a:r>
            <a:r>
              <a:rPr sz="4400" spc="-409" dirty="0">
                <a:solidFill>
                  <a:srgbClr val="3EADA7"/>
                </a:solidFill>
              </a:rPr>
              <a:t>INFERENCES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197563" y="3683186"/>
            <a:ext cx="3364865" cy="3040380"/>
            <a:chOff x="7197563" y="3683186"/>
            <a:chExt cx="3364865" cy="3040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2326" y="3687948"/>
              <a:ext cx="3355061" cy="30302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02326" y="3687948"/>
              <a:ext cx="3355340" cy="3030855"/>
            </a:xfrm>
            <a:custGeom>
              <a:avLst/>
              <a:gdLst/>
              <a:ahLst/>
              <a:cxnLst/>
              <a:rect l="l" t="t" r="r" b="b"/>
              <a:pathLst>
                <a:path w="3355340" h="3030854">
                  <a:moveTo>
                    <a:pt x="0" y="0"/>
                  </a:moveTo>
                  <a:lnTo>
                    <a:pt x="3355061" y="0"/>
                  </a:lnTo>
                  <a:lnTo>
                    <a:pt x="3355061" y="3030283"/>
                  </a:lnTo>
                  <a:lnTo>
                    <a:pt x="0" y="303028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78525" y="5066424"/>
            <a:ext cx="4575810" cy="1422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marR="12065" algn="ctr">
              <a:lnSpc>
                <a:spcPts val="1625"/>
              </a:lnSpc>
            </a:pP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pie-chart</a:t>
            </a:r>
            <a:r>
              <a:rPr sz="1400" spc="-12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percentage</a:t>
            </a:r>
            <a:r>
              <a:rPr sz="1400" spc="-12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4AAD"/>
                </a:solidFill>
                <a:latin typeface="Verdana"/>
                <a:cs typeface="Verdana"/>
              </a:rPr>
              <a:t>severity</a:t>
            </a:r>
            <a:endParaRPr sz="1400">
              <a:latin typeface="Verdana"/>
              <a:cs typeface="Verdana"/>
            </a:endParaRPr>
          </a:p>
          <a:p>
            <a:pPr marL="31115" indent="-44450" algn="ctr">
              <a:lnSpc>
                <a:spcPct val="140000"/>
              </a:lnSpc>
            </a:pP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dist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ibution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tells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us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most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afﬁc 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observed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on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 </a:t>
            </a:r>
            <a:r>
              <a:rPr sz="1400" spc="-5" dirty="0">
                <a:solidFill>
                  <a:srgbClr val="004AAD"/>
                </a:solidFill>
                <a:latin typeface="Verdana"/>
                <a:cs typeface="Verdana"/>
              </a:rPr>
              <a:t>roads 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is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004AAD"/>
                </a:solidFill>
                <a:latin typeface="Verdana"/>
                <a:cs typeface="Verdana"/>
              </a:rPr>
              <a:t>severity 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level </a:t>
            </a:r>
            <a:r>
              <a:rPr sz="1400" spc="-95" dirty="0">
                <a:solidFill>
                  <a:srgbClr val="004AAD"/>
                </a:solidFill>
                <a:latin typeface="Verdana"/>
                <a:cs typeface="Verdana"/>
              </a:rPr>
              <a:t>2 </a:t>
            </a:r>
            <a:r>
              <a:rPr sz="1400" spc="-160" dirty="0">
                <a:solidFill>
                  <a:srgbClr val="004AAD"/>
                </a:solidFill>
                <a:latin typeface="Verdana"/>
                <a:cs typeface="Verdana"/>
              </a:rPr>
              <a:t>(62.4%) </a:t>
            </a:r>
            <a:r>
              <a:rPr sz="1400" spc="-48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400" spc="-3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l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el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4AAD"/>
                </a:solidFill>
                <a:latin typeface="Verdana"/>
                <a:cs typeface="Verdana"/>
              </a:rPr>
              <a:t>3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004AAD"/>
                </a:solidFill>
                <a:latin typeface="Verdana"/>
                <a:cs typeface="Verdana"/>
              </a:rPr>
              <a:t>(</a:t>
            </a:r>
            <a:r>
              <a:rPr sz="1400" spc="-175" dirty="0">
                <a:solidFill>
                  <a:srgbClr val="004AAD"/>
                </a:solidFill>
                <a:latin typeface="Verdana"/>
                <a:cs typeface="Verdana"/>
              </a:rPr>
              <a:t>3</a:t>
            </a:r>
            <a:r>
              <a:rPr sz="1400" spc="-85" dirty="0">
                <a:solidFill>
                  <a:srgbClr val="004AAD"/>
                </a:solidFill>
                <a:latin typeface="Verdana"/>
                <a:cs typeface="Verdana"/>
              </a:rPr>
              <a:t>2</a:t>
            </a:r>
            <a:r>
              <a:rPr sz="1400" spc="-204" dirty="0">
                <a:solidFill>
                  <a:srgbClr val="004AAD"/>
                </a:solidFill>
                <a:latin typeface="Verdana"/>
                <a:cs typeface="Verdana"/>
              </a:rPr>
              <a:t>.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8</a:t>
            </a:r>
            <a:r>
              <a:rPr sz="1400" spc="-380" dirty="0">
                <a:solidFill>
                  <a:srgbClr val="004AAD"/>
                </a:solidFill>
                <a:latin typeface="Verdana"/>
                <a:cs typeface="Verdana"/>
              </a:rPr>
              <a:t>%</a:t>
            </a:r>
            <a:r>
              <a:rPr sz="1400" spc="-195" dirty="0">
                <a:solidFill>
                  <a:srgbClr val="004AAD"/>
                </a:solidFill>
                <a:latin typeface="Verdana"/>
                <a:cs typeface="Verdana"/>
              </a:rPr>
              <a:t>).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400" spc="-3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l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els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400" spc="-16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004AAD"/>
                </a:solidFill>
                <a:latin typeface="Verdana"/>
                <a:cs typeface="Verdana"/>
              </a:rPr>
              <a:t>1 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4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004AAD"/>
                </a:solidFill>
                <a:latin typeface="Verdana"/>
                <a:cs typeface="Verdana"/>
              </a:rPr>
              <a:t>ely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obse</a:t>
            </a:r>
            <a:r>
              <a:rPr sz="1400" spc="2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45" dirty="0">
                <a:solidFill>
                  <a:srgbClr val="004AAD"/>
                </a:solidFill>
                <a:latin typeface="Verdana"/>
                <a:cs typeface="Verdana"/>
              </a:rPr>
              <a:t>ed.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23562" y="2312012"/>
            <a:ext cx="860425" cy="3555365"/>
            <a:chOff x="6423562" y="2312012"/>
            <a:chExt cx="860425" cy="3555365"/>
          </a:xfrm>
        </p:grpSpPr>
        <p:sp>
          <p:nvSpPr>
            <p:cNvPr id="8" name="object 8"/>
            <p:cNvSpPr/>
            <p:nvPr/>
          </p:nvSpPr>
          <p:spPr>
            <a:xfrm>
              <a:off x="6428325" y="5391324"/>
              <a:ext cx="774065" cy="471170"/>
            </a:xfrm>
            <a:custGeom>
              <a:avLst/>
              <a:gdLst/>
              <a:ahLst/>
              <a:cxnLst/>
              <a:rect l="l" t="t" r="r" b="b"/>
              <a:pathLst>
                <a:path w="774065" h="471170">
                  <a:moveTo>
                    <a:pt x="538649" y="470699"/>
                  </a:moveTo>
                  <a:lnTo>
                    <a:pt x="538649" y="353024"/>
                  </a:lnTo>
                  <a:lnTo>
                    <a:pt x="0" y="353024"/>
                  </a:lnTo>
                  <a:lnTo>
                    <a:pt x="0" y="117674"/>
                  </a:lnTo>
                  <a:lnTo>
                    <a:pt x="538649" y="117674"/>
                  </a:lnTo>
                  <a:lnTo>
                    <a:pt x="538649" y="0"/>
                  </a:lnTo>
                  <a:lnTo>
                    <a:pt x="773999" y="235349"/>
                  </a:lnTo>
                  <a:lnTo>
                    <a:pt x="538649" y="4706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28325" y="5391324"/>
              <a:ext cx="774065" cy="471170"/>
            </a:xfrm>
            <a:custGeom>
              <a:avLst/>
              <a:gdLst/>
              <a:ahLst/>
              <a:cxnLst/>
              <a:rect l="l" t="t" r="r" b="b"/>
              <a:pathLst>
                <a:path w="774065" h="471170">
                  <a:moveTo>
                    <a:pt x="0" y="117674"/>
                  </a:moveTo>
                  <a:lnTo>
                    <a:pt x="538649" y="117674"/>
                  </a:lnTo>
                  <a:lnTo>
                    <a:pt x="538649" y="0"/>
                  </a:lnTo>
                  <a:lnTo>
                    <a:pt x="773999" y="235349"/>
                  </a:lnTo>
                  <a:lnTo>
                    <a:pt x="538649" y="470699"/>
                  </a:lnTo>
                  <a:lnTo>
                    <a:pt x="538649" y="353024"/>
                  </a:lnTo>
                  <a:lnTo>
                    <a:pt x="0" y="353024"/>
                  </a:lnTo>
                  <a:lnTo>
                    <a:pt x="0" y="11767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9637" y="2316775"/>
              <a:ext cx="729615" cy="471170"/>
            </a:xfrm>
            <a:custGeom>
              <a:avLst/>
              <a:gdLst/>
              <a:ahLst/>
              <a:cxnLst/>
              <a:rect l="l" t="t" r="r" b="b"/>
              <a:pathLst>
                <a:path w="729615" h="471169">
                  <a:moveTo>
                    <a:pt x="235349" y="470699"/>
                  </a:moveTo>
                  <a:lnTo>
                    <a:pt x="0" y="235349"/>
                  </a:lnTo>
                  <a:lnTo>
                    <a:pt x="235349" y="0"/>
                  </a:lnTo>
                  <a:lnTo>
                    <a:pt x="235349" y="117674"/>
                  </a:lnTo>
                  <a:lnTo>
                    <a:pt x="728999" y="117674"/>
                  </a:lnTo>
                  <a:lnTo>
                    <a:pt x="728999" y="353024"/>
                  </a:lnTo>
                  <a:lnTo>
                    <a:pt x="235349" y="353024"/>
                  </a:lnTo>
                  <a:lnTo>
                    <a:pt x="235349" y="4706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9637" y="2316775"/>
              <a:ext cx="729615" cy="471170"/>
            </a:xfrm>
            <a:custGeom>
              <a:avLst/>
              <a:gdLst/>
              <a:ahLst/>
              <a:cxnLst/>
              <a:rect l="l" t="t" r="r" b="b"/>
              <a:pathLst>
                <a:path w="729615" h="471169">
                  <a:moveTo>
                    <a:pt x="0" y="235349"/>
                  </a:moveTo>
                  <a:lnTo>
                    <a:pt x="235349" y="0"/>
                  </a:lnTo>
                  <a:lnTo>
                    <a:pt x="235349" y="117674"/>
                  </a:lnTo>
                  <a:lnTo>
                    <a:pt x="728999" y="117674"/>
                  </a:lnTo>
                  <a:lnTo>
                    <a:pt x="728999" y="353024"/>
                  </a:lnTo>
                  <a:lnTo>
                    <a:pt x="235349" y="353024"/>
                  </a:lnTo>
                  <a:lnTo>
                    <a:pt x="235349" y="470699"/>
                  </a:lnTo>
                  <a:lnTo>
                    <a:pt x="0" y="23534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16324" y="1991862"/>
            <a:ext cx="4550410" cy="11207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625"/>
              </a:lnSpc>
            </a:pP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004AAD"/>
                </a:solidFill>
                <a:latin typeface="Verdana"/>
                <a:cs typeface="Verdana"/>
              </a:rPr>
              <a:t>b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g</a:t>
            </a:r>
            <a:r>
              <a:rPr sz="1400" spc="-5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aph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004AAD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ar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4AAD"/>
                </a:solidFill>
                <a:latin typeface="Verdana"/>
                <a:cs typeface="Verdana"/>
              </a:rPr>
              <a:t>wise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dist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ibution</a:t>
            </a:r>
            <a:endParaRPr sz="1400">
              <a:latin typeface="Verdana"/>
              <a:cs typeface="Verdana"/>
            </a:endParaRPr>
          </a:p>
          <a:p>
            <a:pPr marL="254000" marR="243204" indent="-635" algn="ctr">
              <a:lnSpc>
                <a:spcPct val="140000"/>
              </a:lnSpc>
            </a:pPr>
            <a:r>
              <a:rPr sz="1400" spc="10" dirty="0">
                <a:solidFill>
                  <a:srgbClr val="004AAD"/>
                </a:solidFill>
                <a:latin typeface="Verdana"/>
                <a:cs typeface="Verdana"/>
              </a:rPr>
              <a:t>sh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004AAD"/>
                </a:solidFill>
                <a:latin typeface="Verdana"/>
                <a:cs typeface="Verdana"/>
              </a:rPr>
              <a:t>w</a:t>
            </a:r>
            <a:r>
              <a:rPr sz="1400" spc="-5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that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afﬁc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s</a:t>
            </a:r>
            <a:r>
              <a:rPr sz="1400" spc="-3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004AAD"/>
                </a:solidFill>
                <a:latin typeface="Verdana"/>
                <a:cs typeface="Verdana"/>
              </a:rPr>
              <a:t>v</a:t>
            </a:r>
            <a:r>
              <a:rPr sz="1400" spc="-15" dirty="0">
                <a:solidFill>
                  <a:srgbClr val="004AAD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4AAD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004AAD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4AAD"/>
                </a:solidFill>
                <a:latin typeface="Verdana"/>
                <a:cs typeface="Verdana"/>
              </a:rPr>
              <a:t>has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4AAD"/>
                </a:solidFill>
                <a:latin typeface="Verdana"/>
                <a:cs typeface="Verdana"/>
              </a:rPr>
              <a:t>k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ept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on  </a:t>
            </a:r>
            <a:r>
              <a:rPr sz="1400" spc="10" dirty="0">
                <a:solidFill>
                  <a:srgbClr val="004AAD"/>
                </a:solidFill>
                <a:latin typeface="Verdana"/>
                <a:cs typeface="Verdana"/>
              </a:rPr>
              <a:t>increasing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4AAD"/>
                </a:solidFill>
                <a:latin typeface="Verdana"/>
                <a:cs typeface="Verdana"/>
              </a:rPr>
              <a:t>over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4AAD"/>
                </a:solidFill>
                <a:latin typeface="Verdana"/>
                <a:cs typeface="Verdana"/>
              </a:rPr>
              <a:t>years,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with</a:t>
            </a:r>
            <a:r>
              <a:rPr sz="1400" spc="-12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004AAD"/>
                </a:solidFill>
                <a:latin typeface="Verdana"/>
                <a:cs typeface="Verdana"/>
              </a:rPr>
              <a:t>2018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count </a:t>
            </a:r>
            <a:r>
              <a:rPr sz="1400" spc="-475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004AAD"/>
                </a:solidFill>
                <a:latin typeface="Verdana"/>
                <a:cs typeface="Verdana"/>
              </a:rPr>
              <a:t>being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004AAD"/>
                </a:solidFill>
                <a:latin typeface="Verdana"/>
                <a:cs typeface="Verdana"/>
              </a:rPr>
              <a:t>about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4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004AAD"/>
                </a:solidFill>
                <a:latin typeface="Verdana"/>
                <a:cs typeface="Verdana"/>
              </a:rPr>
              <a:t>times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4AAD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4AAD"/>
                </a:solidFill>
                <a:latin typeface="Verdana"/>
                <a:cs typeface="Verdana"/>
              </a:rPr>
              <a:t>2</a:t>
            </a:r>
            <a:r>
              <a:rPr sz="1400" spc="-130" dirty="0">
                <a:solidFill>
                  <a:srgbClr val="004AAD"/>
                </a:solidFill>
                <a:latin typeface="Verdana"/>
                <a:cs typeface="Verdana"/>
              </a:rPr>
              <a:t>016 </a:t>
            </a:r>
            <a:r>
              <a:rPr sz="1400" spc="40" dirty="0">
                <a:solidFill>
                  <a:srgbClr val="004AAD"/>
                </a:solidFill>
                <a:latin typeface="Verdana"/>
                <a:cs typeface="Verdana"/>
              </a:rPr>
              <a:t>coun</a:t>
            </a:r>
            <a:r>
              <a:rPr sz="1400" spc="35" dirty="0">
                <a:solidFill>
                  <a:srgbClr val="004AAD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004AAD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2349" y="1401275"/>
            <a:ext cx="6075680" cy="3265170"/>
            <a:chOff x="522349" y="1401275"/>
            <a:chExt cx="6075680" cy="32651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74" y="1410800"/>
              <a:ext cx="6056274" cy="32456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7112" y="1406037"/>
              <a:ext cx="6066155" cy="3255645"/>
            </a:xfrm>
            <a:custGeom>
              <a:avLst/>
              <a:gdLst/>
              <a:ahLst/>
              <a:cxnLst/>
              <a:rect l="l" t="t" r="r" b="b"/>
              <a:pathLst>
                <a:path w="6066155" h="3255645">
                  <a:moveTo>
                    <a:pt x="0" y="0"/>
                  </a:moveTo>
                  <a:lnTo>
                    <a:pt x="6065800" y="0"/>
                  </a:lnTo>
                  <a:lnTo>
                    <a:pt x="6065800" y="3255200"/>
                  </a:lnTo>
                  <a:lnTo>
                    <a:pt x="0" y="32552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ue sign with white text&#10;&#10;Description automatically generated">
            <a:extLst>
              <a:ext uri="{FF2B5EF4-FFF2-40B4-BE49-F238E27FC236}">
                <a16:creationId xmlns:a16="http://schemas.microsoft.com/office/drawing/2014/main" id="{0FCA0D66-E972-27D7-2B2F-F32FFB910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37" y="0"/>
            <a:ext cx="1956963" cy="10622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1112</Words>
  <Application>Microsoft Macintosh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Roboto</vt:lpstr>
      <vt:lpstr>Times New Roman</vt:lpstr>
      <vt:lpstr>Verdana</vt:lpstr>
      <vt:lpstr>Office Theme</vt:lpstr>
      <vt:lpstr>PREDICTIVE  ANALYSIS OF TRAFFIC SEVERITY</vt:lpstr>
      <vt:lpstr>Motivation</vt:lpstr>
      <vt:lpstr>Motivation</vt:lpstr>
      <vt:lpstr>Literature Survey</vt:lpstr>
      <vt:lpstr>Literature Survey</vt:lpstr>
      <vt:lpstr>Literature Survey</vt:lpstr>
      <vt:lpstr>DATASET DESCRIPTION</vt:lpstr>
      <vt:lpstr>DATA INFERENCES</vt:lpstr>
      <vt:lpstr>DATA INFERENCES</vt:lpstr>
      <vt:lpstr>DATA PRE-PROCESSING</vt:lpstr>
      <vt:lpstr>Methodology-Support Vector Machine</vt:lpstr>
      <vt:lpstr>Methodology-Mixed Naive Bayes</vt:lpstr>
      <vt:lpstr>Methodology-Logistic Regression</vt:lpstr>
      <vt:lpstr>Methodology-Decision Tree</vt:lpstr>
      <vt:lpstr>Methodology-Random Forest</vt:lpstr>
      <vt:lpstr>Methodology-Boosting Algorithm</vt:lpstr>
      <vt:lpstr>Methodology-MultiLayer Perceptron</vt:lpstr>
      <vt:lpstr>Results &amp; Analysis</vt:lpstr>
      <vt:lpstr>Results &amp; Analysis</vt:lpstr>
      <vt:lpstr>Results &amp;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Group4_MLProject</dc:title>
  <cp:lastModifiedBy>Prashanth Vijayaraja</cp:lastModifiedBy>
  <cp:revision>1</cp:revision>
  <dcterms:created xsi:type="dcterms:W3CDTF">2024-04-02T00:00:18Z</dcterms:created>
  <dcterms:modified xsi:type="dcterms:W3CDTF">2024-04-02T03:55:57Z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