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94" r:id="rId4"/>
    <p:sldId id="277" r:id="rId5"/>
    <p:sldId id="295" r:id="rId6"/>
    <p:sldId id="296" r:id="rId7"/>
    <p:sldId id="298" r:id="rId8"/>
    <p:sldId id="297" r:id="rId9"/>
    <p:sldId id="291" r:id="rId10"/>
    <p:sldId id="278" r:id="rId11"/>
    <p:sldId id="292" r:id="rId12"/>
    <p:sldId id="293" r:id="rId13"/>
    <p:sldId id="289" r:id="rId14"/>
    <p:sldId id="270" r:id="rId15"/>
    <p:sldId id="279" r:id="rId16"/>
    <p:sldId id="275"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E1AF"/>
    <a:srgbClr val="F9B29E"/>
    <a:srgbClr val="C5EBFF"/>
    <a:srgbClr val="740026"/>
    <a:srgbClr val="1C1C1C"/>
    <a:srgbClr val="39A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9" autoAdjust="0"/>
    <p:restoredTop sz="94660"/>
  </p:normalViewPr>
  <p:slideViewPr>
    <p:cSldViewPr snapToGrid="0">
      <p:cViewPr varScale="1">
        <p:scale>
          <a:sx n="80" d="100"/>
          <a:sy n="80" d="100"/>
        </p:scale>
        <p:origin x="1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12/13/2016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13-12-2016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13-12-2016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13-12-2016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13-12-2016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13-12-2016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13-12-2016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13-12-2016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13-12-2016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13-12-2016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13-12-2016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13-12-2016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13-12-2016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200" b="1" dirty="0">
                <a:solidFill>
                  <a:srgbClr val="1C1C1C"/>
                </a:solidFill>
              </a:rPr>
              <a:t>Proposal for </a:t>
            </a:r>
            <a:r>
              <a:rPr lang="en-IN" sz="2200" b="1" dirty="0" smtClean="0">
                <a:solidFill>
                  <a:srgbClr val="1C1C1C"/>
                </a:solidFill>
              </a:rPr>
              <a:t>redesigning  business directory website</a:t>
            </a:r>
            <a:endParaRPr lang="en-US" sz="2200" b="1" dirty="0">
              <a:solidFill>
                <a:srgbClr val="1C1C1C"/>
              </a:solidFill>
            </a:endParaRPr>
          </a:p>
          <a:p>
            <a:pPr algn="r"/>
            <a:endParaRPr lang="en-US" sz="1800" b="1" dirty="0">
              <a:solidFill>
                <a:srgbClr val="1C1C1C"/>
              </a:solidFill>
            </a:endParaRPr>
          </a:p>
          <a:p>
            <a:pPr algn="r"/>
            <a:r>
              <a:rPr lang="en-US" sz="1600" b="1" dirty="0" smtClean="0">
                <a:solidFill>
                  <a:srgbClr val="1C1C1C"/>
                </a:solidFill>
              </a:rPr>
              <a:t>December</a:t>
            </a:r>
            <a:r>
              <a:rPr lang="en-US" sz="1600" b="1" dirty="0" smtClean="0">
                <a:solidFill>
                  <a:srgbClr val="1C1C1C"/>
                </a:solidFill>
              </a:rPr>
              <a:t> </a:t>
            </a:r>
            <a:r>
              <a:rPr lang="en-US" sz="1600" b="1" dirty="0">
                <a:solidFill>
                  <a:srgbClr val="1C1C1C"/>
                </a:solidFill>
              </a:rPr>
              <a:t>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sp>
        <p:nvSpPr>
          <p:cNvPr id="5"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Tree>
    <p:extLst>
      <p:ext uri="{BB962C8B-B14F-4D97-AF65-F5344CB8AC3E}">
        <p14:creationId xmlns:p14="http://schemas.microsoft.com/office/powerpoint/2010/main" val="4083511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240799234"/>
              </p:ext>
            </p:extLst>
          </p:nvPr>
        </p:nvGraphicFramePr>
        <p:xfrm>
          <a:off x="344914" y="1549776"/>
          <a:ext cx="11462773" cy="1614320"/>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3094034">
                  <a:extLst>
                    <a:ext uri="{9D8B030D-6E8A-4147-A177-3AD203B41FA5}">
                      <a16:colId xmlns:a16="http://schemas.microsoft.com/office/drawing/2014/main" xmlns=""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US" sz="2000" b="0" kern="1200" dirty="0" smtClean="0">
                          <a:solidFill>
                            <a:srgbClr val="1C1C1C"/>
                          </a:solidFill>
                          <a:latin typeface="+mn-lt"/>
                          <a:ea typeface="+mn-ea"/>
                          <a:cs typeface="+mn-cs"/>
                        </a:rPr>
                        <a:t>Application</a:t>
                      </a:r>
                      <a:r>
                        <a:rPr lang="en-US" sz="2000" b="0" kern="1200" baseline="0" dirty="0" smtClean="0">
                          <a:solidFill>
                            <a:srgbClr val="1C1C1C"/>
                          </a:solidFill>
                          <a:latin typeface="+mn-lt"/>
                          <a:ea typeface="+mn-ea"/>
                          <a:cs typeface="+mn-cs"/>
                        </a:rPr>
                        <a:t> Complete</a:t>
                      </a:r>
                      <a:r>
                        <a:rPr lang="en-US" sz="2000" b="0" kern="1200" dirty="0" smtClean="0">
                          <a:solidFill>
                            <a:srgbClr val="1C1C1C"/>
                          </a:solidFill>
                          <a:latin typeface="+mn-lt"/>
                          <a:ea typeface="+mn-ea"/>
                          <a:cs typeface="+mn-cs"/>
                        </a:rPr>
                        <a:t> Implementation</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a:t>
                      </a:r>
                      <a:r>
                        <a:rPr lang="en-US" sz="2000" b="0" kern="1200" dirty="0" smtClean="0">
                          <a:solidFill>
                            <a:srgbClr val="1C1C1C"/>
                          </a:solidFill>
                          <a:latin typeface="+mn-lt"/>
                          <a:ea typeface="+mn-ea"/>
                          <a:cs typeface="+mn-cs"/>
                        </a:rPr>
                        <a:t>0,000.00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6"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spTree>
    <p:extLst>
      <p:ext uri="{BB962C8B-B14F-4D97-AF65-F5344CB8AC3E}">
        <p14:creationId xmlns:p14="http://schemas.microsoft.com/office/powerpoint/2010/main" val="801000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Assumptions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4243543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60716" y="1625539"/>
            <a:ext cx="11676737" cy="3400931"/>
          </a:xfrm>
          <a:prstGeom prst="rect">
            <a:avLst/>
          </a:prstGeom>
        </p:spPr>
        <p:txBody>
          <a:bodyPr wrap="square">
            <a:spAutoFit/>
          </a:bodyPr>
          <a:lstStyle/>
          <a:p>
            <a:pPr marL="285750" lvl="0" indent="-285750">
              <a:lnSpc>
                <a:spcPts val="3000"/>
              </a:lnSpc>
              <a:buFont typeface="Arial" panose="020B0604020202020204" pitchFamily="34" charset="0"/>
              <a:buChar char="•"/>
            </a:pPr>
            <a:r>
              <a:rPr lang="en-IN" sz="2000" dirty="0"/>
              <a:t>Arabic text will be provided by client</a:t>
            </a:r>
            <a:endParaRPr lang="en-US" sz="2000" dirty="0"/>
          </a:p>
          <a:p>
            <a:pPr marL="285750" lvl="0" indent="-285750">
              <a:lnSpc>
                <a:spcPts val="3000"/>
              </a:lnSpc>
              <a:buFont typeface="Arial" panose="020B0604020202020204" pitchFamily="34" charset="0"/>
              <a:buChar char="•"/>
            </a:pPr>
            <a:r>
              <a:rPr lang="en-IN" sz="2000" dirty="0"/>
              <a:t>Colour theme will be provide by </a:t>
            </a:r>
            <a:r>
              <a:rPr lang="en-IN" sz="2000" dirty="0" smtClean="0"/>
              <a:t>client</a:t>
            </a:r>
            <a:endParaRPr lang="en-US" sz="2000" dirty="0"/>
          </a:p>
          <a:p>
            <a:pPr marL="342900" lvl="0" indent="-342900">
              <a:buFont typeface="Arial" panose="020B0604020202020204" pitchFamily="34" charset="0"/>
              <a:buChar char="•"/>
            </a:pPr>
            <a:r>
              <a:rPr lang="en-IN" sz="2000" dirty="0"/>
              <a:t>Colour theme will be applied in top Action bar and Bottom Action bar(All function buttons)</a:t>
            </a:r>
            <a:endParaRPr lang="en-US" sz="2000" dirty="0"/>
          </a:p>
          <a:p>
            <a:pPr marL="342900" lvl="0" indent="-342900">
              <a:buFont typeface="Arial" panose="020B0604020202020204" pitchFamily="34" charset="0"/>
              <a:buChar char="•"/>
            </a:pPr>
            <a:r>
              <a:rPr lang="en-IN" sz="2000" dirty="0"/>
              <a:t>Audio/Speech description will be </a:t>
            </a:r>
            <a:r>
              <a:rPr lang="en-IN" sz="2000" dirty="0" smtClean="0"/>
              <a:t>provided by client ( For Tutorial &amp; application walkthrough)</a:t>
            </a:r>
            <a:endParaRPr lang="en-US" sz="2000" dirty="0"/>
          </a:p>
          <a:p>
            <a:pPr marL="285750" indent="-285750">
              <a:lnSpc>
                <a:spcPts val="3000"/>
              </a:lnSpc>
              <a:buFont typeface="Arial" panose="020B0604020202020204" pitchFamily="34" charset="0"/>
              <a:buChar char="•"/>
            </a:pPr>
            <a:r>
              <a:rPr lang="en-US" sz="2200" dirty="0" smtClean="0"/>
              <a:t>The client </a:t>
            </a:r>
            <a:r>
              <a:rPr lang="en-US" sz="2200" dirty="0"/>
              <a:t> </a:t>
            </a:r>
            <a:r>
              <a:rPr lang="en-US" sz="2200" dirty="0" smtClean="0"/>
              <a:t>will be involved in the decision making of the wireframes, designs and mockup</a:t>
            </a:r>
          </a:p>
          <a:p>
            <a:pPr marL="285750" indent="-285750">
              <a:lnSpc>
                <a:spcPts val="3000"/>
              </a:lnSpc>
              <a:buFont typeface="Arial" panose="020B0604020202020204" pitchFamily="34" charset="0"/>
              <a:buChar char="•"/>
            </a:pPr>
            <a:r>
              <a:rPr lang="en-US" sz="2200" dirty="0" smtClean="0"/>
              <a:t>The client need to provide the branding guidelines</a:t>
            </a:r>
          </a:p>
          <a:p>
            <a:pPr marL="285750" indent="-285750">
              <a:lnSpc>
                <a:spcPts val="3000"/>
              </a:lnSpc>
              <a:buFont typeface="Arial" panose="020B0604020202020204" pitchFamily="34" charset="0"/>
              <a:buChar char="•"/>
            </a:pPr>
            <a:r>
              <a:rPr lang="en-US" sz="2200" dirty="0" smtClean="0"/>
              <a:t>Client </a:t>
            </a:r>
            <a:r>
              <a:rPr lang="en-US" sz="2200" dirty="0"/>
              <a:t>need to provide licensed images and logos in specified size &amp; </a:t>
            </a:r>
            <a:r>
              <a:rPr lang="en-US" sz="2200" dirty="0" smtClean="0"/>
              <a:t>format</a:t>
            </a:r>
          </a:p>
          <a:p>
            <a:pPr marL="285750" indent="-285750">
              <a:lnSpc>
                <a:spcPts val="3000"/>
              </a:lnSpc>
              <a:buFont typeface="Arial" panose="020B0604020202020204" pitchFamily="34" charset="0"/>
              <a:buChar char="•"/>
            </a:pPr>
            <a:endParaRPr lang="en-US" sz="2200" dirty="0" smtClean="0"/>
          </a:p>
          <a:p>
            <a:pPr marL="342900" indent="-34290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
        <p:nvSpPr>
          <p:cNvPr id="4" name="Slide Number Placeholder 6"/>
          <p:cNvSpPr>
            <a:spLocks noGrp="1"/>
          </p:cNvSpPr>
          <p:nvPr>
            <p:ph type="sldNum" sz="quarter" idx="12"/>
          </p:nvPr>
        </p:nvSpPr>
        <p:spPr>
          <a:xfrm>
            <a:off x="9432235" y="6303342"/>
            <a:ext cx="2743200" cy="365125"/>
          </a:xfrm>
        </p:spPr>
        <p:txBody>
          <a:bodyPr/>
          <a:lstStyle/>
          <a:p>
            <a:r>
              <a:rPr lang="en-IN" dirty="0" smtClean="0"/>
              <a:t>10</a:t>
            </a:r>
            <a:endParaRPr lang="en-IN" dirty="0"/>
          </a:p>
        </p:txBody>
      </p:sp>
    </p:spTree>
    <p:extLst>
      <p:ext uri="{BB962C8B-B14F-4D97-AF65-F5344CB8AC3E}">
        <p14:creationId xmlns:p14="http://schemas.microsoft.com/office/powerpoint/2010/main" val="955432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67963" y="1562143"/>
            <a:ext cx="11428954" cy="2015936"/>
          </a:xfrm>
          <a:prstGeom prst="rect">
            <a:avLst/>
          </a:prstGeom>
        </p:spPr>
        <p:txBody>
          <a:bodyPr wrap="square">
            <a:spAutoFit/>
          </a:bodyPr>
          <a:lstStyle/>
          <a:p>
            <a:pPr marL="285750" indent="-285750">
              <a:lnSpc>
                <a:spcPts val="3000"/>
              </a:lnSpc>
              <a:buFont typeface="Arial" panose="020B0604020202020204" pitchFamily="34" charset="0"/>
              <a:buChar char="•"/>
            </a:pPr>
            <a:r>
              <a:rPr lang="en-US" sz="2200" dirty="0" smtClean="0"/>
              <a:t>Hosting of the application</a:t>
            </a:r>
          </a:p>
          <a:p>
            <a:pPr marL="285750" indent="-285750">
              <a:lnSpc>
                <a:spcPts val="3000"/>
              </a:lnSpc>
              <a:buFont typeface="Arial" panose="020B0604020202020204" pitchFamily="34" charset="0"/>
              <a:buChar char="•"/>
            </a:pPr>
            <a:r>
              <a:rPr lang="en-US" sz="2200" dirty="0" smtClean="0"/>
              <a:t>Purchase of images, fonts</a:t>
            </a:r>
          </a:p>
          <a:p>
            <a:pPr marL="285750" indent="-285750">
              <a:lnSpc>
                <a:spcPts val="3000"/>
              </a:lnSpc>
              <a:buFont typeface="Arial" panose="020B0604020202020204" pitchFamily="34" charset="0"/>
              <a:buChar char="•"/>
            </a:pPr>
            <a:r>
              <a:rPr lang="en-US" sz="2200" dirty="0" smtClean="0"/>
              <a:t>Adding new features to the application</a:t>
            </a:r>
          </a:p>
          <a:p>
            <a:pPr>
              <a:lnSpc>
                <a:spcPts val="3000"/>
              </a:lnSpc>
            </a:pPr>
            <a:endParaRPr lang="en-US" sz="2400" dirty="0" smtClean="0"/>
          </a:p>
          <a:p>
            <a:pPr marL="285750" indent="-28575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2057743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682607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042132"/>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a:t>
            </a:r>
            <a:r>
              <a:rPr lang="en-IN" sz="1700" dirty="0" err="1"/>
              <a:t>Verbat</a:t>
            </a:r>
            <a:r>
              <a:rPr lang="en-IN" sz="1700" dirty="0"/>
              <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a:t>The 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a:t>
            </a:r>
            <a:r>
              <a:rPr lang="en-IN" sz="1700" dirty="0" err="1"/>
              <a:t>Verbat</a:t>
            </a:r>
            <a:r>
              <a:rPr lang="en-IN" sz="1700" dirty="0"/>
              <a:t> document templates and internal coding standards </a:t>
            </a:r>
          </a:p>
          <a:p>
            <a:pPr marL="285750" indent="-285750">
              <a:lnSpc>
                <a:spcPts val="2800"/>
              </a:lnSpc>
              <a:buFont typeface="Arial" panose="020B0604020202020204" pitchFamily="34" charset="0"/>
              <a:buChar char="•"/>
            </a:pPr>
            <a:r>
              <a:rPr lang="en-US" sz="1700" dirty="0" smtClean="0"/>
              <a:t>Acceptance </a:t>
            </a:r>
            <a:r>
              <a:rPr lang="en-US" sz="1700" dirty="0"/>
              <a:t>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275915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791813"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a:t>
            </a:r>
            <a:r>
              <a:rPr lang="en-US" sz="2000" dirty="0" smtClean="0">
                <a:solidFill>
                  <a:schemeClr val="tx1">
                    <a:lumMod val="85000"/>
                    <a:lumOff val="15000"/>
                  </a:schemeClr>
                </a:solidFill>
              </a:rPr>
              <a:t>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tx1">
                    <a:lumMod val="85000"/>
                    <a:lumOff val="15000"/>
                  </a:schemeClr>
                </a:solidFill>
              </a:rPr>
              <a:t>Lekshmi.krishna@verbat.com</a:t>
            </a:r>
            <a:endParaRPr lang="en-GB" sz="2000" dirty="0">
              <a:solidFill>
                <a:schemeClr val="tx1">
                  <a:lumMod val="85000"/>
                  <a:lumOff val="15000"/>
                </a:schemeClr>
              </a:solidFill>
            </a:endParaRP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smtClean="0">
                  <a:solidFill>
                    <a:schemeClr val="bg1"/>
                  </a:solidFill>
                  <a:latin typeface="+mn-lt"/>
                  <a:ea typeface="+mn-ea"/>
                  <a:cs typeface="+mn-cs"/>
                </a:rPr>
                <a:t>Level </a:t>
              </a:r>
              <a:r>
                <a:rPr lang="en-US" sz="2000" dirty="0">
                  <a:solidFill>
                    <a:schemeClr val="bg1"/>
                  </a:solidFill>
                  <a:latin typeface="+mn-lt"/>
                  <a:ea typeface="+mn-ea"/>
                  <a:cs typeface="+mn-cs"/>
                </a:rPr>
                <a:t>3, PTC </a:t>
              </a:r>
              <a:r>
                <a:rPr lang="en-US" sz="2000" dirty="0" smtClean="0">
                  <a:solidFill>
                    <a:schemeClr val="bg1"/>
                  </a:solidFill>
                  <a:latin typeface="+mn-lt"/>
                  <a:ea typeface="+mn-ea"/>
                  <a:cs typeface="+mn-cs"/>
                </a:rPr>
                <a:t>Tower</a:t>
              </a:r>
            </a:p>
            <a:p>
              <a:pPr lvl="0" algn="l" defTabSz="457200">
                <a:spcBef>
                  <a:spcPts val="0"/>
                </a:spcBef>
              </a:pPr>
              <a:r>
                <a:rPr lang="en-US" sz="2000" dirty="0" err="1" smtClean="0">
                  <a:solidFill>
                    <a:schemeClr val="bg1"/>
                  </a:solidFill>
                  <a:latin typeface="+mn-lt"/>
                  <a:ea typeface="+mn-ea"/>
                  <a:cs typeface="+mn-cs"/>
                </a:rPr>
                <a:t>Nanthancode</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663346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a:t>
            </a:fld>
            <a:endParaRPr lang="en-IN" dirty="0"/>
          </a:p>
        </p:txBody>
      </p:sp>
      <p:sp>
        <p:nvSpPr>
          <p:cNvPr id="6" name="AutoShape 6"/>
          <p:cNvSpPr>
            <a:spLocks noChangeArrowheads="1"/>
          </p:cNvSpPr>
          <p:nvPr/>
        </p:nvSpPr>
        <p:spPr bwMode="auto">
          <a:xfrm>
            <a:off x="2667083" y="2071020"/>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7" name="AutoShape 6"/>
          <p:cNvSpPr>
            <a:spLocks noChangeArrowheads="1"/>
          </p:cNvSpPr>
          <p:nvPr/>
        </p:nvSpPr>
        <p:spPr bwMode="auto">
          <a:xfrm>
            <a:off x="2667083" y="3382283"/>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a:t>
            </a:r>
            <a:r>
              <a:rPr lang="en-US" sz="1400"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9" name="AutoShape 6"/>
          <p:cNvSpPr>
            <a:spLocks noChangeArrowheads="1"/>
          </p:cNvSpPr>
          <p:nvPr/>
        </p:nvSpPr>
        <p:spPr bwMode="auto">
          <a:xfrm>
            <a:off x="2667083" y="384526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10" name="AutoShape 6"/>
          <p:cNvSpPr>
            <a:spLocks noChangeArrowheads="1"/>
          </p:cNvSpPr>
          <p:nvPr/>
        </p:nvSpPr>
        <p:spPr bwMode="auto">
          <a:xfrm>
            <a:off x="2667083" y="432312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Assumptions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1" name="AutoShape 6"/>
          <p:cNvSpPr>
            <a:spLocks noChangeArrowheads="1"/>
          </p:cNvSpPr>
          <p:nvPr/>
        </p:nvSpPr>
        <p:spPr bwMode="auto">
          <a:xfrm>
            <a:off x="2667083" y="4814580"/>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13" name="Rectangle 12"/>
          <p:cNvSpPr>
            <a:spLocks noChangeArrowheads="1"/>
          </p:cNvSpPr>
          <p:nvPr/>
        </p:nvSpPr>
        <p:spPr bwMode="auto">
          <a:xfrm>
            <a:off x="1860652" y="207650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3395565"/>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6" name="Rectangle 15"/>
          <p:cNvSpPr>
            <a:spLocks noChangeArrowheads="1"/>
          </p:cNvSpPr>
          <p:nvPr/>
        </p:nvSpPr>
        <p:spPr bwMode="auto">
          <a:xfrm>
            <a:off x="1860652" y="3860197"/>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3</a:t>
            </a:r>
          </a:p>
        </p:txBody>
      </p:sp>
      <p:sp>
        <p:nvSpPr>
          <p:cNvPr id="17" name="Rectangle 16"/>
          <p:cNvSpPr>
            <a:spLocks noChangeArrowheads="1"/>
          </p:cNvSpPr>
          <p:nvPr/>
        </p:nvSpPr>
        <p:spPr bwMode="auto">
          <a:xfrm>
            <a:off x="1860652" y="4339341"/>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4</a:t>
            </a:r>
          </a:p>
        </p:txBody>
      </p:sp>
      <p:sp>
        <p:nvSpPr>
          <p:cNvPr id="18" name="Rectangle 17"/>
          <p:cNvSpPr>
            <a:spLocks noChangeArrowheads="1"/>
          </p:cNvSpPr>
          <p:nvPr/>
        </p:nvSpPr>
        <p:spPr bwMode="auto">
          <a:xfrm>
            <a:off x="1877865" y="4830792"/>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5</a:t>
            </a:r>
          </a:p>
        </p:txBody>
      </p:sp>
      <p:sp>
        <p:nvSpPr>
          <p:cNvPr id="15" name="AutoShape 6"/>
          <p:cNvSpPr>
            <a:spLocks noChangeArrowheads="1"/>
          </p:cNvSpPr>
          <p:nvPr/>
        </p:nvSpPr>
        <p:spPr bwMode="auto">
          <a:xfrm>
            <a:off x="2667083" y="2476873"/>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Solution Overview</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9" name="Rectangle 18"/>
          <p:cNvSpPr>
            <a:spLocks noChangeArrowheads="1"/>
          </p:cNvSpPr>
          <p:nvPr/>
        </p:nvSpPr>
        <p:spPr bwMode="auto">
          <a:xfrm>
            <a:off x="1860652" y="249605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20" name="AutoShape 6"/>
          <p:cNvSpPr>
            <a:spLocks noChangeArrowheads="1"/>
          </p:cNvSpPr>
          <p:nvPr/>
        </p:nvSpPr>
        <p:spPr bwMode="auto">
          <a:xfrm>
            <a:off x="2667083" y="2926683"/>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Application Functionality</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21" name="Rectangle 20"/>
          <p:cNvSpPr>
            <a:spLocks noChangeArrowheads="1"/>
          </p:cNvSpPr>
          <p:nvPr/>
        </p:nvSpPr>
        <p:spPr bwMode="auto">
          <a:xfrm>
            <a:off x="1860652" y="2926683"/>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Tree>
    <p:extLst>
      <p:ext uri="{BB962C8B-B14F-4D97-AF65-F5344CB8AC3E}">
        <p14:creationId xmlns:p14="http://schemas.microsoft.com/office/powerpoint/2010/main" val="794971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515695"/>
            <a:ext cx="11595132" cy="5139869"/>
          </a:xfrm>
          <a:prstGeom prst="rect">
            <a:avLst/>
          </a:prstGeom>
          <a:noFill/>
        </p:spPr>
        <p:txBody>
          <a:bodyPr wrap="square" rtlCol="0">
            <a:spAutoFit/>
          </a:bodyPr>
          <a:lstStyle/>
          <a:p>
            <a:r>
              <a:rPr lang="en-US" sz="2000" dirty="0" smtClean="0"/>
              <a:t>A </a:t>
            </a:r>
            <a:r>
              <a:rPr lang="en-US" sz="2000" dirty="0"/>
              <a:t>leading multi-national garden machinery manufacturer, requires a new business directory website</a:t>
            </a:r>
            <a:r>
              <a:rPr lang="en-US" sz="2000" dirty="0" smtClean="0"/>
              <a:t>. The company needs to redesign, build and launch their existing website while ensuring that </a:t>
            </a:r>
            <a:r>
              <a:rPr lang="en-US" sz="2000" dirty="0"/>
              <a:t>it is fully-responsive and SEO-optimized. Users of the website will need to login and manage their own sales, service, repair and spare part </a:t>
            </a:r>
            <a:r>
              <a:rPr lang="en-US" sz="2000" dirty="0" smtClean="0"/>
              <a:t>pages. The site will need to be developed in Drupal, but the company is open to suggestions.</a:t>
            </a:r>
            <a:endParaRPr lang="en-US" sz="2000" dirty="0"/>
          </a:p>
          <a:p>
            <a:r>
              <a:rPr lang="en-US" sz="2800" b="1" smtClean="0">
                <a:solidFill>
                  <a:srgbClr val="740026"/>
                </a:solidFill>
              </a:rPr>
              <a:t>Scope</a:t>
            </a:r>
            <a:endParaRPr lang="en-US" sz="2800" b="1" dirty="0" smtClean="0">
              <a:solidFill>
                <a:srgbClr val="740026"/>
              </a:solidFill>
            </a:endParaRPr>
          </a:p>
          <a:p>
            <a:r>
              <a:rPr lang="en-US" sz="2000" dirty="0" smtClean="0"/>
              <a:t>The scope of the application is as follows</a:t>
            </a:r>
          </a:p>
          <a:p>
            <a:pPr marL="457200" indent="-457200">
              <a:buFont typeface="+mj-lt"/>
              <a:buAutoNum type="arabicPeriod"/>
            </a:pPr>
            <a:r>
              <a:rPr lang="en-US" sz="2000" dirty="0" smtClean="0"/>
              <a:t>Bilingual mobile application (English / Arabic)</a:t>
            </a:r>
          </a:p>
          <a:p>
            <a:pPr marL="457200" indent="-457200">
              <a:buFont typeface="+mj-lt"/>
              <a:buAutoNum type="arabicPeriod"/>
            </a:pPr>
            <a:r>
              <a:rPr lang="en-US" sz="2000" dirty="0" smtClean="0"/>
              <a:t>Login for users (Job seekers / Students)</a:t>
            </a:r>
          </a:p>
          <a:p>
            <a:pPr marL="457200" indent="-457200">
              <a:buFont typeface="+mj-lt"/>
              <a:buAutoNum type="arabicPeriod"/>
            </a:pPr>
            <a:r>
              <a:rPr lang="en-US" sz="2000" dirty="0" smtClean="0"/>
              <a:t>Registration for users (Job seekers/ Students)</a:t>
            </a:r>
          </a:p>
          <a:p>
            <a:pPr marL="457200" indent="-457200">
              <a:buFont typeface="+mj-lt"/>
              <a:buAutoNum type="arabicPeriod"/>
            </a:pPr>
            <a:r>
              <a:rPr lang="en-US" sz="2000" dirty="0" smtClean="0"/>
              <a:t>General information on the university (About, Contact, Map, Survey, Comments)</a:t>
            </a:r>
          </a:p>
          <a:p>
            <a:pPr marL="457200" indent="-457200">
              <a:buFont typeface="+mj-lt"/>
              <a:buAutoNum type="arabicPeriod"/>
            </a:pPr>
            <a:r>
              <a:rPr lang="en-US" sz="2000" dirty="0" smtClean="0"/>
              <a:t>Social Media Integration (Facebook, Instagram, Twitter, YouTube)</a:t>
            </a:r>
          </a:p>
          <a:p>
            <a:pPr marL="457200" indent="-457200">
              <a:buFont typeface="+mj-lt"/>
              <a:buAutoNum type="arabicPeriod"/>
            </a:pPr>
            <a:r>
              <a:rPr lang="en-US" sz="2000" dirty="0" smtClean="0"/>
              <a:t>Backend Admin to manage News, information, jobs, courses &amp; Events</a:t>
            </a:r>
          </a:p>
          <a:p>
            <a:pPr marL="457200" indent="-457200">
              <a:buFont typeface="+mj-lt"/>
              <a:buAutoNum type="arabicPeriod"/>
            </a:pPr>
            <a:r>
              <a:rPr lang="en-US" sz="2000" dirty="0" smtClean="0"/>
              <a:t>News &amp; Information</a:t>
            </a:r>
          </a:p>
          <a:p>
            <a:pPr marL="457200" indent="-457200">
              <a:buFont typeface="+mj-lt"/>
              <a:buAutoNum type="arabicPeriod"/>
            </a:pPr>
            <a:r>
              <a:rPr lang="en-US" sz="2000" dirty="0" smtClean="0"/>
              <a:t>Apply for Jobs / Courses including uploading identification documents</a:t>
            </a:r>
          </a:p>
          <a:p>
            <a:pPr marL="457200" indent="-457200">
              <a:buFont typeface="+mj-lt"/>
              <a:buAutoNum type="arabicPeriod"/>
            </a:pPr>
            <a:r>
              <a:rPr lang="en-US" sz="2000" dirty="0" smtClean="0"/>
              <a:t>Implementing </a:t>
            </a:r>
            <a:r>
              <a:rPr lang="en-US" sz="2000" dirty="0"/>
              <a:t>and managing push notifications for the </a:t>
            </a:r>
            <a:r>
              <a:rPr lang="en-US" sz="2000" dirty="0" smtClean="0"/>
              <a:t>web. </a:t>
            </a:r>
          </a:p>
          <a:p>
            <a:pPr marL="457200" indent="-457200">
              <a:buFont typeface="+mj-lt"/>
              <a:buAutoNum type="arabicPeriod"/>
            </a:pPr>
            <a:r>
              <a:rPr lang="en-US" sz="2000" dirty="0" smtClean="0"/>
              <a:t>Implementing </a:t>
            </a:r>
            <a:r>
              <a:rPr lang="en-US" sz="2000" dirty="0"/>
              <a:t>Newsletter capabilities and </a:t>
            </a:r>
            <a:r>
              <a:rPr lang="en-US" sz="2000" dirty="0" smtClean="0"/>
              <a:t>subscription </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2990437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Overview</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2892009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164" y="1558977"/>
            <a:ext cx="4721901" cy="4450182"/>
          </a:xfrm>
          <a:prstGeom prst="rect">
            <a:avLst/>
          </a:prstGeom>
        </p:spPr>
      </p:pic>
      <p:sp>
        <p:nvSpPr>
          <p:cNvPr id="7" name="TextBox 6"/>
          <p:cNvSpPr txBox="1"/>
          <p:nvPr/>
        </p:nvSpPr>
        <p:spPr>
          <a:xfrm>
            <a:off x="7339263" y="2093495"/>
            <a:ext cx="4162926"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Web Admin to add courses, events, Jobs etc.</a:t>
            </a:r>
          </a:p>
          <a:p>
            <a:pPr marL="285750" indent="-285750">
              <a:buFont typeface="Arial" panose="020B0604020202020204" pitchFamily="34" charset="0"/>
              <a:buChar char="•"/>
            </a:pPr>
            <a:r>
              <a:rPr lang="en-US" dirty="0" smtClean="0"/>
              <a:t>Android &amp; IOS Apps communicate via Web API</a:t>
            </a:r>
          </a:p>
          <a:p>
            <a:pPr marL="285750" indent="-285750">
              <a:buFont typeface="Arial" panose="020B0604020202020204" pitchFamily="34" charset="0"/>
              <a:buChar char="•"/>
            </a:pPr>
            <a:r>
              <a:rPr lang="en-US" dirty="0" smtClean="0"/>
              <a:t>Integration with e-mail &amp; social media</a:t>
            </a:r>
          </a:p>
          <a:p>
            <a:pPr marL="285750" indent="-285750">
              <a:buFont typeface="Arial" panose="020B0604020202020204" pitchFamily="34" charset="0"/>
              <a:buChar char="•"/>
            </a:pPr>
            <a:r>
              <a:rPr lang="en-US" dirty="0" smtClean="0"/>
              <a:t>Scheduler to send email notifications, news, new job postings &amp; courses (Optional) </a:t>
            </a:r>
          </a:p>
          <a:p>
            <a:pPr marL="285750" indent="-285750">
              <a:buFont typeface="Arial" panose="020B0604020202020204" pitchFamily="34" charset="0"/>
              <a:buChar char="•"/>
            </a:pPr>
            <a:r>
              <a:rPr lang="en-US" dirty="0" smtClean="0"/>
              <a:t>Mobile Apps (Android &amp; IOS) for users to login, register, search for Jobs &amp; Courses, Apply for jobs &amp; courses</a:t>
            </a:r>
            <a:endParaRPr lang="en-US" dirty="0"/>
          </a:p>
        </p:txBody>
      </p:sp>
      <p:sp>
        <p:nvSpPr>
          <p:cNvPr id="8" name="Subtitle 2"/>
          <p:cNvSpPr txBox="1">
            <a:spLocks/>
          </p:cNvSpPr>
          <p:nvPr/>
        </p:nvSpPr>
        <p:spPr>
          <a:xfrm>
            <a:off x="207674" y="260708"/>
            <a:ext cx="659016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Solution Overview</a:t>
            </a:r>
            <a:endParaRPr lang="en-IN" sz="3200" dirty="0">
              <a:solidFill>
                <a:schemeClr val="bg1"/>
              </a:solidFill>
            </a:endParaRPr>
          </a:p>
        </p:txBody>
      </p:sp>
    </p:spTree>
    <p:extLst>
      <p:ext uri="{BB962C8B-B14F-4D97-AF65-F5344CB8AC3E}">
        <p14:creationId xmlns:p14="http://schemas.microsoft.com/office/powerpoint/2010/main" val="949383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smtClean="0">
                <a:solidFill>
                  <a:schemeClr val="tx1">
                    <a:lumMod val="95000"/>
                    <a:lumOff val="5000"/>
                  </a:schemeClr>
                </a:solidFill>
                <a:latin typeface="Gill Sans MT" panose="020B0502020104020203" pitchFamily="34" charset="0"/>
                <a:cs typeface="Arial" pitchFamily="34" charset="0"/>
              </a:rPr>
              <a:t>Application Functionality</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spTree>
    <p:extLst>
      <p:ext uri="{BB962C8B-B14F-4D97-AF65-F5344CB8AC3E}">
        <p14:creationId xmlns:p14="http://schemas.microsoft.com/office/powerpoint/2010/main" val="1975941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
        <p:nvSpPr>
          <p:cNvPr id="4" name="TextBox 3"/>
          <p:cNvSpPr txBox="1"/>
          <p:nvPr/>
        </p:nvSpPr>
        <p:spPr>
          <a:xfrm>
            <a:off x="207674" y="1363528"/>
            <a:ext cx="5783538" cy="5262979"/>
          </a:xfrm>
          <a:prstGeom prst="rect">
            <a:avLst/>
          </a:prstGeom>
          <a:noFill/>
        </p:spPr>
        <p:txBody>
          <a:bodyPr wrap="square" rtlCol="0">
            <a:spAutoFit/>
          </a:bodyPr>
          <a:lstStyle/>
          <a:p>
            <a:pPr lvl="0" algn="just"/>
            <a:r>
              <a:rPr lang="en-US" sz="2100" b="1" dirty="0" smtClean="0">
                <a:solidFill>
                  <a:srgbClr val="800000"/>
                </a:solidFill>
              </a:rPr>
              <a:t>Mobile App</a:t>
            </a:r>
          </a:p>
          <a:p>
            <a:pPr marL="342900" lvl="0" indent="-342900" algn="just">
              <a:buFont typeface="Arial" panose="020B0604020202020204" pitchFamily="34" charset="0"/>
              <a:buChar char="•"/>
            </a:pPr>
            <a:r>
              <a:rPr lang="en-US" sz="2100" dirty="0" smtClean="0"/>
              <a:t>Login, Social Media &amp; Settings, Reset Password</a:t>
            </a:r>
          </a:p>
          <a:p>
            <a:pPr marL="342900" indent="-342900" algn="just">
              <a:buFont typeface="Arial" panose="020B0604020202020204" pitchFamily="34" charset="0"/>
              <a:buChar char="•"/>
            </a:pPr>
            <a:r>
              <a:rPr lang="en-US" sz="2100" dirty="0"/>
              <a:t>Home page, Bilingual (Arabic, English)</a:t>
            </a:r>
          </a:p>
          <a:p>
            <a:pPr marL="342900" lvl="0" indent="-342900" algn="just">
              <a:buFont typeface="Arial" panose="020B0604020202020204" pitchFamily="34" charset="0"/>
              <a:buChar char="•"/>
            </a:pPr>
            <a:r>
              <a:rPr lang="en-US" sz="2100" dirty="0" smtClean="0"/>
              <a:t>Registration (Personal information, Experience, Qualification, File uploads)</a:t>
            </a:r>
          </a:p>
          <a:p>
            <a:pPr marL="342900" lvl="0" indent="-342900" algn="just">
              <a:buFont typeface="Arial" panose="020B0604020202020204" pitchFamily="34" charset="0"/>
              <a:buChar char="•"/>
            </a:pPr>
            <a:r>
              <a:rPr lang="en-US" sz="2100" dirty="0" smtClean="0"/>
              <a:t>Course (Course list, Job Details, Apply)</a:t>
            </a:r>
          </a:p>
          <a:p>
            <a:pPr marL="342900" lvl="0" indent="-342900" algn="just">
              <a:buFont typeface="Arial" panose="020B0604020202020204" pitchFamily="34" charset="0"/>
              <a:buChar char="•"/>
            </a:pPr>
            <a:r>
              <a:rPr lang="en-US" sz="2100" dirty="0" smtClean="0"/>
              <a:t>Jobs (Job List, job Details, Apply</a:t>
            </a:r>
          </a:p>
          <a:p>
            <a:pPr marL="342900" lvl="0" indent="-342900" algn="just">
              <a:buFont typeface="Arial" panose="020B0604020202020204" pitchFamily="34" charset="0"/>
              <a:buChar char="•"/>
            </a:pPr>
            <a:r>
              <a:rPr lang="en-US" sz="2100" dirty="0" smtClean="0"/>
              <a:t>Information pages (about Us, Contact Us, Map, Comment)</a:t>
            </a:r>
          </a:p>
          <a:p>
            <a:pPr marL="342900" lvl="0" indent="-342900" algn="just">
              <a:buFont typeface="Arial" panose="020B0604020202020204" pitchFamily="34" charset="0"/>
              <a:buChar char="•"/>
            </a:pPr>
            <a:r>
              <a:rPr lang="en-US" sz="2100" dirty="0" smtClean="0"/>
              <a:t>Survey (TBD)</a:t>
            </a:r>
          </a:p>
          <a:p>
            <a:pPr marL="342900" lvl="0" indent="-342900" algn="just">
              <a:buFont typeface="Arial" panose="020B0604020202020204" pitchFamily="34" charset="0"/>
              <a:buChar char="•"/>
            </a:pPr>
            <a:r>
              <a:rPr lang="en-US" sz="2100" dirty="0" smtClean="0"/>
              <a:t>Advertisement (TBD)</a:t>
            </a:r>
          </a:p>
          <a:p>
            <a:pPr marL="342900" lvl="0" indent="-342900" algn="just">
              <a:buFont typeface="Arial" panose="020B0604020202020204" pitchFamily="34" charset="0"/>
              <a:buChar char="•"/>
            </a:pPr>
            <a:r>
              <a:rPr lang="en-US" sz="2100" dirty="0" smtClean="0"/>
              <a:t>Email (validation email after registration, scheduled emails)</a:t>
            </a:r>
          </a:p>
          <a:p>
            <a:pPr marL="342900" lvl="0" indent="-342900" algn="just">
              <a:buFont typeface="Arial" panose="020B0604020202020204" pitchFamily="34" charset="0"/>
              <a:buChar char="•"/>
            </a:pPr>
            <a:r>
              <a:rPr lang="en-US" sz="2100" dirty="0" smtClean="0"/>
              <a:t>News (News list, News Details)</a:t>
            </a:r>
          </a:p>
          <a:p>
            <a:pPr marL="342900" lvl="0" indent="-342900" algn="just">
              <a:buFont typeface="Arial" panose="020B0604020202020204" pitchFamily="34" charset="0"/>
              <a:buChar char="•"/>
            </a:pPr>
            <a:r>
              <a:rPr lang="en-US" sz="2100" dirty="0" smtClean="0"/>
              <a:t>Tutorials</a:t>
            </a:r>
          </a:p>
          <a:p>
            <a:pPr marL="342900" lvl="0" indent="-342900" algn="just">
              <a:buFont typeface="Arial" panose="020B0604020202020204" pitchFamily="34" charset="0"/>
              <a:buChar char="•"/>
            </a:pPr>
            <a:r>
              <a:rPr lang="en-US" sz="2100" dirty="0" smtClean="0"/>
              <a:t>Display Calendar</a:t>
            </a:r>
          </a:p>
        </p:txBody>
      </p:sp>
      <p:sp>
        <p:nvSpPr>
          <p:cNvPr id="5" name="Subtitle 2"/>
          <p:cNvSpPr txBox="1">
            <a:spLocks/>
          </p:cNvSpPr>
          <p:nvPr/>
        </p:nvSpPr>
        <p:spPr>
          <a:xfrm>
            <a:off x="207674" y="260708"/>
            <a:ext cx="659016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Feature Details</a:t>
            </a:r>
            <a:endParaRPr lang="en-IN" sz="3200" dirty="0">
              <a:solidFill>
                <a:schemeClr val="bg1"/>
              </a:solidFill>
            </a:endParaRPr>
          </a:p>
        </p:txBody>
      </p:sp>
      <p:sp>
        <p:nvSpPr>
          <p:cNvPr id="7" name="TextBox 6"/>
          <p:cNvSpPr txBox="1"/>
          <p:nvPr/>
        </p:nvSpPr>
        <p:spPr>
          <a:xfrm>
            <a:off x="6281189" y="1363528"/>
            <a:ext cx="5783538" cy="5262979"/>
          </a:xfrm>
          <a:prstGeom prst="rect">
            <a:avLst/>
          </a:prstGeom>
          <a:noFill/>
        </p:spPr>
        <p:txBody>
          <a:bodyPr wrap="square" rtlCol="0">
            <a:spAutoFit/>
          </a:bodyPr>
          <a:lstStyle/>
          <a:p>
            <a:pPr lvl="0" algn="just"/>
            <a:r>
              <a:rPr lang="en-US" sz="2100" b="1" dirty="0" smtClean="0">
                <a:solidFill>
                  <a:srgbClr val="800000"/>
                </a:solidFill>
              </a:rPr>
              <a:t>Web Admin</a:t>
            </a:r>
          </a:p>
          <a:p>
            <a:pPr marL="342900" lvl="0" indent="-342900" algn="just">
              <a:buFont typeface="Arial" panose="020B0604020202020204" pitchFamily="34" charset="0"/>
              <a:buChar char="•"/>
            </a:pPr>
            <a:r>
              <a:rPr lang="en-US" sz="2100" dirty="0" smtClean="0"/>
              <a:t>Update Course, Jobs</a:t>
            </a:r>
          </a:p>
          <a:p>
            <a:pPr marL="342900" indent="-342900" algn="just">
              <a:buFont typeface="Arial" panose="020B0604020202020204" pitchFamily="34" charset="0"/>
              <a:buChar char="•"/>
            </a:pPr>
            <a:r>
              <a:rPr lang="en-US" sz="2100" dirty="0" smtClean="0"/>
              <a:t>Update News, advertisements, Calendar Events</a:t>
            </a:r>
            <a:endParaRPr lang="en-US" sz="2100" dirty="0"/>
          </a:p>
          <a:p>
            <a:pPr marL="342900" lvl="0" indent="-342900" algn="just">
              <a:buFont typeface="Arial" panose="020B0604020202020204" pitchFamily="34" charset="0"/>
              <a:buChar char="•"/>
            </a:pPr>
            <a:r>
              <a:rPr lang="en-US" sz="2100" dirty="0" smtClean="0"/>
              <a:t>Validate/Invalidate Users</a:t>
            </a:r>
          </a:p>
          <a:p>
            <a:pPr marL="342900" lvl="0" indent="-342900" algn="just">
              <a:buFont typeface="Arial" panose="020B0604020202020204" pitchFamily="34" charset="0"/>
              <a:buChar char="•"/>
            </a:pPr>
            <a:endParaRPr lang="en-US" sz="2100" dirty="0" smtClean="0"/>
          </a:p>
          <a:p>
            <a:pPr lvl="0" algn="just"/>
            <a:r>
              <a:rPr lang="en-US" sz="2100" b="1" dirty="0">
                <a:solidFill>
                  <a:srgbClr val="800000"/>
                </a:solidFill>
              </a:rPr>
              <a:t>Web </a:t>
            </a:r>
            <a:r>
              <a:rPr lang="en-US" sz="2100" b="1" dirty="0" smtClean="0">
                <a:solidFill>
                  <a:srgbClr val="800000"/>
                </a:solidFill>
              </a:rPr>
              <a:t>API</a:t>
            </a:r>
          </a:p>
          <a:p>
            <a:pPr marL="342900" lvl="0" indent="-342900" algn="just">
              <a:buFont typeface="Arial" panose="020B0604020202020204" pitchFamily="34" charset="0"/>
              <a:buChar char="•"/>
            </a:pPr>
            <a:r>
              <a:rPr lang="en-US" sz="2100" dirty="0" smtClean="0"/>
              <a:t>Advertisement, Location </a:t>
            </a:r>
            <a:r>
              <a:rPr lang="en-US" sz="2100" dirty="0"/>
              <a:t>API</a:t>
            </a:r>
          </a:p>
          <a:p>
            <a:pPr marL="342900" lvl="0" indent="-342900" algn="just">
              <a:buFont typeface="Arial" panose="020B0604020202020204" pitchFamily="34" charset="0"/>
              <a:buChar char="•"/>
            </a:pPr>
            <a:r>
              <a:rPr lang="en-US" sz="2100" dirty="0"/>
              <a:t>Submit survey API</a:t>
            </a:r>
          </a:p>
          <a:p>
            <a:pPr marL="342900" lvl="0" indent="-342900" algn="just">
              <a:buFont typeface="Arial" panose="020B0604020202020204" pitchFamily="34" charset="0"/>
              <a:buChar char="•"/>
            </a:pPr>
            <a:r>
              <a:rPr lang="en-US" sz="2100" dirty="0" smtClean="0"/>
              <a:t>Course, Jobs &amp; News (list + details) </a:t>
            </a:r>
            <a:r>
              <a:rPr lang="en-US" sz="2100" dirty="0"/>
              <a:t>API</a:t>
            </a:r>
          </a:p>
          <a:p>
            <a:pPr marL="342900" lvl="0" indent="-342900" algn="just">
              <a:buFont typeface="Arial" panose="020B0604020202020204" pitchFamily="34" charset="0"/>
              <a:buChar char="•"/>
            </a:pPr>
            <a:r>
              <a:rPr lang="en-US" sz="2100" dirty="0" smtClean="0"/>
              <a:t>Registration API(Personal </a:t>
            </a:r>
            <a:r>
              <a:rPr lang="en-US" sz="2100" dirty="0"/>
              <a:t>Info </a:t>
            </a:r>
            <a:r>
              <a:rPr lang="en-US" sz="2100" dirty="0" smtClean="0"/>
              <a:t>+ Qualification + Experience + attachments)</a:t>
            </a:r>
            <a:endParaRPr lang="en-US" sz="2100" dirty="0"/>
          </a:p>
          <a:p>
            <a:pPr marL="342900" lvl="0" indent="-342900" algn="just">
              <a:buFont typeface="Arial" panose="020B0604020202020204" pitchFamily="34" charset="0"/>
              <a:buChar char="•"/>
            </a:pPr>
            <a:r>
              <a:rPr lang="en-US" sz="2100" dirty="0" smtClean="0"/>
              <a:t>Profile recall </a:t>
            </a:r>
            <a:r>
              <a:rPr lang="en-US" sz="2100" dirty="0"/>
              <a:t>API</a:t>
            </a:r>
          </a:p>
          <a:p>
            <a:pPr marL="342900" lvl="0" indent="-342900" algn="just">
              <a:buFont typeface="Arial" panose="020B0604020202020204" pitchFamily="34" charset="0"/>
              <a:buChar char="•"/>
            </a:pPr>
            <a:r>
              <a:rPr lang="en-US" sz="2100" dirty="0" smtClean="0"/>
              <a:t>Login, Password reset, language selection API</a:t>
            </a:r>
            <a:endParaRPr lang="en-US" sz="2100" dirty="0"/>
          </a:p>
          <a:p>
            <a:pPr marL="342900" lvl="0" indent="-342900" algn="just">
              <a:buFont typeface="Arial" panose="020B0604020202020204" pitchFamily="34" charset="0"/>
              <a:buChar char="•"/>
            </a:pPr>
            <a:r>
              <a:rPr lang="en-US" sz="2100" dirty="0" smtClean="0"/>
              <a:t>Scheduled </a:t>
            </a:r>
            <a:r>
              <a:rPr lang="en-US" sz="2100" dirty="0"/>
              <a:t>Emails on jobs and </a:t>
            </a:r>
            <a:r>
              <a:rPr lang="en-US" sz="2100" dirty="0" smtClean="0"/>
              <a:t>Courses (</a:t>
            </a:r>
            <a:r>
              <a:rPr lang="en-US" sz="2100" dirty="0" err="1" smtClean="0"/>
              <a:t>Cron</a:t>
            </a:r>
            <a:r>
              <a:rPr lang="en-US" sz="2100" dirty="0" smtClean="0"/>
              <a:t> Jobs)</a:t>
            </a:r>
            <a:endParaRPr lang="en-US" sz="2100" dirty="0"/>
          </a:p>
          <a:p>
            <a:pPr marL="342900" lvl="0" indent="-342900" algn="just">
              <a:buFont typeface="Arial" panose="020B0604020202020204" pitchFamily="34" charset="0"/>
              <a:buChar char="•"/>
            </a:pPr>
            <a:r>
              <a:rPr lang="en-US" sz="2100" dirty="0" smtClean="0"/>
              <a:t>Job / Course registration</a:t>
            </a:r>
            <a:endParaRPr lang="en-US" sz="2100" b="1" dirty="0">
              <a:solidFill>
                <a:srgbClr val="800000"/>
              </a:solidFill>
            </a:endParaRPr>
          </a:p>
        </p:txBody>
      </p:sp>
    </p:spTree>
    <p:extLst>
      <p:ext uri="{BB962C8B-B14F-4D97-AF65-F5344CB8AC3E}">
        <p14:creationId xmlns:p14="http://schemas.microsoft.com/office/powerpoint/2010/main" val="106812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Deliverables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spTree>
    <p:extLst>
      <p:ext uri="{BB962C8B-B14F-4D97-AF65-F5344CB8AC3E}">
        <p14:creationId xmlns:p14="http://schemas.microsoft.com/office/powerpoint/2010/main" val="2794385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2660931"/>
              </p:ext>
            </p:extLst>
          </p:nvPr>
        </p:nvGraphicFramePr>
        <p:xfrm>
          <a:off x="349841" y="1600011"/>
          <a:ext cx="6998705" cy="5076256"/>
        </p:xfrm>
        <a:graphic>
          <a:graphicData uri="http://schemas.openxmlformats.org/drawingml/2006/table">
            <a:tbl>
              <a:tblPr firstRow="1" bandRow="1">
                <a:tableStyleId>{5DA37D80-6434-44D0-A028-1B22A696006F}</a:tableStyleId>
              </a:tblPr>
              <a:tblGrid>
                <a:gridCol w="3573409">
                  <a:extLst>
                    <a:ext uri="{9D8B030D-6E8A-4147-A177-3AD203B41FA5}">
                      <a16:colId xmlns:a16="http://schemas.microsoft.com/office/drawing/2014/main" xmlns="" val="3302362225"/>
                    </a:ext>
                  </a:extLst>
                </a:gridCol>
                <a:gridCol w="599606">
                  <a:extLst>
                    <a:ext uri="{9D8B030D-6E8A-4147-A177-3AD203B41FA5}">
                      <a16:colId xmlns:a16="http://schemas.microsoft.com/office/drawing/2014/main" xmlns="" val="1810571735"/>
                    </a:ext>
                  </a:extLst>
                </a:gridCol>
                <a:gridCol w="809469"/>
                <a:gridCol w="464695"/>
                <a:gridCol w="1551526">
                  <a:extLst>
                    <a:ext uri="{9D8B030D-6E8A-4147-A177-3AD203B41FA5}">
                      <a16:colId xmlns:a16="http://schemas.microsoft.com/office/drawing/2014/main" xmlns="" val="20002"/>
                    </a:ext>
                  </a:extLst>
                </a:gridCol>
              </a:tblGrid>
              <a:tr h="1048298">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tc>
                <a:tc>
                  <a:txBody>
                    <a:bodyPr/>
                    <a:lstStyle/>
                    <a:p>
                      <a:pPr algn="ctr">
                        <a:lnSpc>
                          <a:spcPct val="150000"/>
                        </a:lnSpc>
                        <a:spcAft>
                          <a:spcPts val="600"/>
                        </a:spcAft>
                        <a:tabLst>
                          <a:tab pos="1137920" algn="l"/>
                        </a:tabLst>
                      </a:pPr>
                      <a:r>
                        <a:rPr lang="en-IN" sz="1600" b="1" kern="1200" dirty="0" smtClean="0">
                          <a:solidFill>
                            <a:schemeClr val="tx1"/>
                          </a:solidFill>
                          <a:effectLst/>
                          <a:latin typeface="+mn-lt"/>
                          <a:ea typeface="+mn-ea"/>
                          <a:cs typeface="+mn-cs"/>
                        </a:rPr>
                        <a:t>Android</a:t>
                      </a:r>
                      <a:endParaRPr lang="en-IN" sz="1600" b="1" kern="1200" dirty="0">
                        <a:solidFill>
                          <a:schemeClr val="tx1"/>
                        </a:solidFill>
                        <a:effectLst/>
                        <a:latin typeface="+mn-lt"/>
                        <a:ea typeface="+mn-ea"/>
                        <a:cs typeface="+mn-cs"/>
                      </a:endParaRPr>
                    </a:p>
                  </a:txBody>
                  <a:tcPr marL="68580" marR="68580" marT="0" marB="0" vert="vert"/>
                </a:tc>
                <a:tc>
                  <a:txBody>
                    <a:bodyPr/>
                    <a:lstStyle/>
                    <a:p>
                      <a:pPr algn="ctr">
                        <a:lnSpc>
                          <a:spcPct val="150000"/>
                        </a:lnSpc>
                        <a:spcAft>
                          <a:spcPts val="600"/>
                        </a:spcAft>
                        <a:tabLst>
                          <a:tab pos="1137920" algn="l"/>
                        </a:tabLst>
                      </a:pPr>
                      <a:r>
                        <a:rPr lang="en-IN" sz="1600" b="1" kern="1200" dirty="0" smtClean="0">
                          <a:solidFill>
                            <a:schemeClr val="tx1"/>
                          </a:solidFill>
                          <a:effectLst/>
                          <a:latin typeface="+mn-lt"/>
                          <a:ea typeface="+mn-ea"/>
                          <a:cs typeface="+mn-cs"/>
                        </a:rPr>
                        <a:t>IOS</a:t>
                      </a:r>
                      <a:endParaRPr lang="en-IN" sz="1600" b="1" kern="1200" dirty="0">
                        <a:solidFill>
                          <a:schemeClr val="tx1"/>
                        </a:solidFill>
                        <a:effectLst/>
                        <a:latin typeface="+mn-lt"/>
                        <a:ea typeface="+mn-ea"/>
                        <a:cs typeface="+mn-cs"/>
                      </a:endParaRPr>
                    </a:p>
                  </a:txBody>
                  <a:tcPr marL="68580" marR="68580" marT="0" marB="0" vert="vert"/>
                </a:tc>
                <a:tc>
                  <a:txBody>
                    <a:bodyPr/>
                    <a:lstStyle/>
                    <a:p>
                      <a:pPr algn="ctr">
                        <a:lnSpc>
                          <a:spcPct val="150000"/>
                        </a:lnSpc>
                        <a:spcAft>
                          <a:spcPts val="600"/>
                        </a:spcAft>
                        <a:tabLst>
                          <a:tab pos="1137920" algn="l"/>
                        </a:tabLst>
                      </a:pPr>
                      <a:r>
                        <a:rPr lang="en-IN" sz="1600" b="1" kern="1200" dirty="0" smtClean="0">
                          <a:solidFill>
                            <a:schemeClr val="tx1"/>
                          </a:solidFill>
                          <a:effectLst/>
                          <a:latin typeface="+mn-lt"/>
                          <a:ea typeface="+mn-ea"/>
                          <a:cs typeface="+mn-cs"/>
                        </a:rPr>
                        <a:t>Web Admin</a:t>
                      </a:r>
                      <a:endParaRPr lang="en-IN" sz="1600" b="1" kern="1200" dirty="0">
                        <a:solidFill>
                          <a:schemeClr val="tx1"/>
                        </a:solidFill>
                        <a:effectLst/>
                        <a:latin typeface="+mn-lt"/>
                        <a:ea typeface="+mn-ea"/>
                        <a:cs typeface="+mn-cs"/>
                      </a:endParaRPr>
                    </a:p>
                  </a:txBody>
                  <a:tcPr marL="68580" marR="68580" marT="0" marB="0" vert="vert"/>
                </a:tc>
                <a:tc>
                  <a:txBody>
                    <a:bodyPr/>
                    <a:lstStyle/>
                    <a:p>
                      <a:pPr algn="ctr">
                        <a:lnSpc>
                          <a:spcPct val="150000"/>
                        </a:lnSpc>
                        <a:spcAft>
                          <a:spcPts val="600"/>
                        </a:spcAft>
                        <a:tabLst>
                          <a:tab pos="1137920" algn="l"/>
                        </a:tabLst>
                      </a:pPr>
                      <a:r>
                        <a:rPr lang="en-IN" sz="1600" kern="1200" dirty="0">
                          <a:effectLst/>
                        </a:rPr>
                        <a:t>Effort (Man Days)</a:t>
                      </a:r>
                      <a:endParaRPr lang="en-IN" sz="1600" b="0" kern="1200" dirty="0">
                        <a:solidFill>
                          <a:schemeClr val="bg1"/>
                        </a:solidFill>
                        <a:effectLst/>
                        <a:latin typeface="+mn-lt"/>
                        <a:ea typeface="+mn-ea"/>
                        <a:cs typeface="+mn-cs"/>
                      </a:endParaRPr>
                    </a:p>
                  </a:txBody>
                  <a:tcPr marL="68580" marR="68580" marT="0" marB="0"/>
                </a:tc>
                <a:extLst>
                  <a:ext uri="{0D108BD9-81ED-4DB2-BD59-A6C34878D82A}">
                    <a16:rowId xmlns:a16="http://schemas.microsoft.com/office/drawing/2014/main" xmlns="" val="2007264945"/>
                  </a:ext>
                </a:extLst>
              </a:tr>
              <a:tr h="455349">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kern="1200" baseline="0" dirty="0" smtClean="0">
                          <a:effectLst/>
                        </a:rPr>
                        <a:t>Requirement Gathering + SRS </a:t>
                      </a: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3</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3</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rowSpan="11">
                  <a:txBody>
                    <a:bodyPr/>
                    <a:lstStyle/>
                    <a:p>
                      <a:pPr algn="ctr">
                        <a:spcAft>
                          <a:spcPts val="0"/>
                        </a:spcAft>
                      </a:pPr>
                      <a:r>
                        <a:rPr lang="en-IN" sz="1600" b="1" kern="1200" dirty="0" smtClean="0">
                          <a:solidFill>
                            <a:schemeClr val="tx1"/>
                          </a:solidFill>
                          <a:effectLst/>
                          <a:latin typeface="+mn-lt"/>
                          <a:ea typeface="+mn-ea"/>
                          <a:cs typeface="+mn-cs"/>
                        </a:rPr>
                        <a:t>138.25</a:t>
                      </a:r>
                      <a:endParaRPr lang="en-IN" sz="1600" b="1" kern="12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xmlns="" val="2507006805"/>
                  </a:ext>
                </a:extLst>
              </a:tr>
              <a:tr h="354781">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kern="1200" dirty="0" smtClean="0">
                          <a:effectLst/>
                        </a:rPr>
                        <a:t>UI Design (Arabic + English)</a:t>
                      </a:r>
                      <a:endParaRPr lang="en-IN" sz="1400" b="0"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21</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24</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314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Tutorial, Home Page, Landing Page, Social Media, Settings</a:t>
                      </a: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7</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8</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314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Information (about US, Contact etc.)</a:t>
                      </a: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4</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4</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393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Job (Apply, Register, job list &amp; details)</a:t>
                      </a: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8</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7</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386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Course (List, details, apply)</a:t>
                      </a: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1.5</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1.75</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News</a:t>
                      </a: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1499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Web Admin</a:t>
                      </a: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17</a:t>
                      </a:r>
                      <a:endParaRPr lang="en-IN" sz="1400" b="1" kern="1200" dirty="0">
                        <a:solidFill>
                          <a:schemeClr val="tx1"/>
                        </a:solidFill>
                        <a:effectLst/>
                        <a:latin typeface="+mn-lt"/>
                        <a:ea typeface="+mn-ea"/>
                        <a:cs typeface="+mn-cs"/>
                      </a:endParaRPr>
                    </a:p>
                  </a:txBody>
                  <a:tcPr marL="68580" marR="68580" marT="0" marB="0" anchor="ctr"/>
                </a:tc>
                <a:tc vMerge="1">
                  <a:txBody>
                    <a:bodyPr/>
                    <a:lstStyle/>
                    <a:p>
                      <a:endParaRPr lang="en-US"/>
                    </a:p>
                  </a:txBody>
                  <a:tcPr/>
                </a:tc>
              </a:tr>
              <a:tr h="409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Project management</a:t>
                      </a: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2.5</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2.5</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404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Testing</a:t>
                      </a: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11</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400" b="1" kern="1200" dirty="0" smtClean="0">
                          <a:solidFill>
                            <a:schemeClr val="tx1"/>
                          </a:solidFill>
                          <a:effectLst/>
                          <a:latin typeface="+mn-lt"/>
                          <a:ea typeface="+mn-ea"/>
                          <a:cs typeface="+mn-cs"/>
                        </a:rPr>
                        <a:t>11</a:t>
                      </a:r>
                      <a:endParaRPr lang="en-IN" sz="14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endParaRPr lang="en-IN" sz="14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4553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baseline="0" dirty="0" smtClean="0">
                          <a:solidFill>
                            <a:srgbClr val="FF0000"/>
                          </a:solidFill>
                          <a:effectLst/>
                          <a:latin typeface="+mn-lt"/>
                          <a:ea typeface="+mn-ea"/>
                          <a:cs typeface="+mn-cs"/>
                        </a:rPr>
                        <a:t>Total</a:t>
                      </a:r>
                    </a:p>
                  </a:txBody>
                  <a:tcPr marL="68580" marR="68580" marT="0" marB="0" anchor="ctr"/>
                </a:tc>
                <a:tc>
                  <a:txBody>
                    <a:bodyPr/>
                    <a:lstStyle/>
                    <a:p>
                      <a:pPr algn="ctr">
                        <a:spcAft>
                          <a:spcPts val="0"/>
                        </a:spcAft>
                      </a:pPr>
                      <a:r>
                        <a:rPr lang="en-IN" sz="1600" b="1" kern="1200" dirty="0" smtClean="0">
                          <a:solidFill>
                            <a:schemeClr val="tx1"/>
                          </a:solidFill>
                          <a:effectLst/>
                          <a:latin typeface="+mn-lt"/>
                          <a:ea typeface="+mn-ea"/>
                          <a:cs typeface="+mn-cs"/>
                        </a:rPr>
                        <a:t>59</a:t>
                      </a:r>
                      <a:endParaRPr lang="en-IN" sz="16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600" b="1" kern="1200" dirty="0" smtClean="0">
                          <a:solidFill>
                            <a:schemeClr val="tx1"/>
                          </a:solidFill>
                          <a:effectLst/>
                          <a:latin typeface="+mn-lt"/>
                          <a:ea typeface="+mn-ea"/>
                          <a:cs typeface="+mn-cs"/>
                        </a:rPr>
                        <a:t>62.25</a:t>
                      </a:r>
                      <a:endParaRPr lang="en-IN" sz="1600" b="1" kern="1200" dirty="0">
                        <a:solidFill>
                          <a:schemeClr val="tx1"/>
                        </a:solidFill>
                        <a:effectLst/>
                        <a:latin typeface="+mn-lt"/>
                        <a:ea typeface="+mn-ea"/>
                        <a:cs typeface="+mn-cs"/>
                      </a:endParaRPr>
                    </a:p>
                  </a:txBody>
                  <a:tcPr marL="68580" marR="68580" marT="0" marB="0" anchor="ctr"/>
                </a:tc>
                <a:tc>
                  <a:txBody>
                    <a:bodyPr/>
                    <a:lstStyle/>
                    <a:p>
                      <a:pPr algn="ctr">
                        <a:spcAft>
                          <a:spcPts val="0"/>
                        </a:spcAft>
                      </a:pPr>
                      <a:r>
                        <a:rPr lang="en-IN" sz="1600" b="1" kern="1200" dirty="0" smtClean="0">
                          <a:solidFill>
                            <a:schemeClr val="tx1"/>
                          </a:solidFill>
                          <a:effectLst/>
                          <a:latin typeface="+mn-lt"/>
                          <a:ea typeface="+mn-ea"/>
                          <a:cs typeface="+mn-cs"/>
                        </a:rPr>
                        <a:t>17</a:t>
                      </a:r>
                      <a:endParaRPr lang="en-IN" sz="16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bl>
          </a:graphicData>
        </a:graphic>
      </p:graphicFrame>
      <p:sp>
        <p:nvSpPr>
          <p:cNvPr id="5" name="Rectangle 4"/>
          <p:cNvSpPr/>
          <p:nvPr/>
        </p:nvSpPr>
        <p:spPr>
          <a:xfrm>
            <a:off x="220926" y="1049039"/>
            <a:ext cx="9507826" cy="400110"/>
          </a:xfrm>
          <a:prstGeom prst="rect">
            <a:avLst/>
          </a:prstGeom>
        </p:spPr>
        <p:txBody>
          <a:bodyPr wrap="square">
            <a:spAutoFit/>
          </a:bodyPr>
          <a:lstStyle/>
          <a:p>
            <a:r>
              <a:rPr lang="en-AU" sz="2000" dirty="0"/>
              <a:t>The time estimated for delivering the application is </a:t>
            </a:r>
            <a:r>
              <a:rPr lang="en-AU" sz="2000" b="1" dirty="0" smtClean="0"/>
              <a:t>138.25 working </a:t>
            </a:r>
            <a:r>
              <a:rPr lang="en-AU" sz="2000" b="1" dirty="0"/>
              <a:t>man days</a:t>
            </a:r>
            <a:endParaRPr lang="en-IN" sz="2000" b="1" dirty="0"/>
          </a:p>
        </p:txBody>
      </p:sp>
      <p:sp>
        <p:nvSpPr>
          <p:cNvPr id="9"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Project Timeline &amp; Deliverables</a:t>
            </a:r>
            <a:endParaRPr lang="en-IN" sz="3200" dirty="0">
              <a:solidFill>
                <a:schemeClr val="bg1"/>
              </a:solidFill>
            </a:endParaRPr>
          </a:p>
        </p:txBody>
      </p:sp>
      <p:sp>
        <p:nvSpPr>
          <p:cNvPr id="2" name="Rounded Rectangle 1"/>
          <p:cNvSpPr/>
          <p:nvPr/>
        </p:nvSpPr>
        <p:spPr>
          <a:xfrm>
            <a:off x="7973023" y="1575179"/>
            <a:ext cx="3799268" cy="4792307"/>
          </a:xfrm>
          <a:prstGeom prst="roundRect">
            <a:avLst>
              <a:gd name="adj" fmla="val 5697"/>
            </a:avLst>
          </a:prstGeom>
        </p:spPr>
        <p:style>
          <a:lnRef idx="1">
            <a:schemeClr val="accent6"/>
          </a:lnRef>
          <a:fillRef idx="2">
            <a:schemeClr val="accent6"/>
          </a:fillRef>
          <a:effectRef idx="1">
            <a:schemeClr val="accent6"/>
          </a:effectRef>
          <a:fontRef idx="minor">
            <a:schemeClr val="dk1"/>
          </a:fontRef>
        </p:style>
        <p:txBody>
          <a:bodyPr rtlCol="0" anchor="ctr"/>
          <a:lstStyle/>
          <a:p>
            <a:pPr marL="17100" lvl="1" algn="ctr">
              <a:lnSpc>
                <a:spcPts val="2600"/>
              </a:lnSpc>
            </a:pPr>
            <a:endParaRPr lang="en-US" sz="2200" b="1" dirty="0" smtClean="0"/>
          </a:p>
          <a:p>
            <a:pPr marL="17100" lvl="1" algn="ctr">
              <a:lnSpc>
                <a:spcPts val="2600"/>
              </a:lnSpc>
            </a:pPr>
            <a:r>
              <a:rPr lang="en-US" sz="2200" b="1" dirty="0" smtClean="0"/>
              <a:t>Deliverables</a:t>
            </a:r>
          </a:p>
          <a:p>
            <a:pPr marL="17100" lvl="1">
              <a:lnSpc>
                <a:spcPts val="2600"/>
              </a:lnSpc>
            </a:pPr>
            <a:r>
              <a:rPr lang="en-US" sz="1600" b="1" dirty="0" smtClean="0"/>
              <a:t>Phase 1</a:t>
            </a:r>
          </a:p>
          <a:p>
            <a:pPr marL="302850" lvl="1" indent="-285750">
              <a:lnSpc>
                <a:spcPts val="2600"/>
              </a:lnSpc>
              <a:buFont typeface="Arial" panose="020B0604020202020204" pitchFamily="34" charset="0"/>
              <a:buChar char="•"/>
            </a:pPr>
            <a:r>
              <a:rPr lang="en-US" sz="1600" dirty="0" smtClean="0"/>
              <a:t>Wire frames</a:t>
            </a:r>
          </a:p>
          <a:p>
            <a:pPr marL="302850" lvl="1" indent="-285750">
              <a:lnSpc>
                <a:spcPts val="2600"/>
              </a:lnSpc>
              <a:buFont typeface="Arial" panose="020B0604020202020204" pitchFamily="34" charset="0"/>
              <a:buChar char="•"/>
            </a:pPr>
            <a:r>
              <a:rPr lang="en-US" sz="1600" dirty="0" smtClean="0"/>
              <a:t>SRS</a:t>
            </a:r>
            <a:endParaRPr lang="en-US" sz="1600" dirty="0"/>
          </a:p>
          <a:p>
            <a:pPr marL="302850" lvl="1" indent="-285750">
              <a:lnSpc>
                <a:spcPts val="2600"/>
              </a:lnSpc>
              <a:buFont typeface="Arial" panose="020B0604020202020204" pitchFamily="34" charset="0"/>
              <a:buChar char="•"/>
            </a:pPr>
            <a:r>
              <a:rPr lang="en-US" sz="1600" dirty="0" smtClean="0"/>
              <a:t>IOS / Android UI design</a:t>
            </a:r>
          </a:p>
          <a:p>
            <a:pPr marL="302850" lvl="1" indent="-285750">
              <a:lnSpc>
                <a:spcPts val="2600"/>
              </a:lnSpc>
              <a:buFont typeface="Arial" panose="020B0604020202020204" pitchFamily="34" charset="0"/>
              <a:buChar char="•"/>
            </a:pPr>
            <a:r>
              <a:rPr lang="en-US" sz="1600" dirty="0" smtClean="0"/>
              <a:t>IOS App</a:t>
            </a:r>
          </a:p>
          <a:p>
            <a:pPr marL="302850" lvl="1" indent="-285750">
              <a:lnSpc>
                <a:spcPts val="2600"/>
              </a:lnSpc>
              <a:buFont typeface="Arial" panose="020B0604020202020204" pitchFamily="34" charset="0"/>
              <a:buChar char="•"/>
            </a:pPr>
            <a:r>
              <a:rPr lang="en-US" sz="1600" dirty="0" smtClean="0"/>
              <a:t>Android App</a:t>
            </a:r>
          </a:p>
          <a:p>
            <a:pPr marL="302850" lvl="1" indent="-285750">
              <a:lnSpc>
                <a:spcPts val="2600"/>
              </a:lnSpc>
              <a:buFont typeface="Arial" panose="020B0604020202020204" pitchFamily="34" charset="0"/>
              <a:buChar char="•"/>
            </a:pPr>
            <a:r>
              <a:rPr lang="en-US" sz="1600" dirty="0" smtClean="0"/>
              <a:t>Web Admin</a:t>
            </a:r>
          </a:p>
          <a:p>
            <a:pPr marL="302850" lvl="1" indent="-285750">
              <a:lnSpc>
                <a:spcPts val="2600"/>
              </a:lnSpc>
              <a:buFont typeface="Arial" panose="020B0604020202020204" pitchFamily="34" charset="0"/>
              <a:buChar char="•"/>
            </a:pPr>
            <a:r>
              <a:rPr lang="en-US" sz="1600" dirty="0" smtClean="0"/>
              <a:t>Test Cases</a:t>
            </a:r>
            <a:endParaRPr lang="en-US" sz="1600" dirty="0"/>
          </a:p>
          <a:p>
            <a:pPr marL="302850" lvl="1" indent="-285750">
              <a:lnSpc>
                <a:spcPts val="2600"/>
              </a:lnSpc>
              <a:buFont typeface="Arial" panose="020B0604020202020204" pitchFamily="34" charset="0"/>
              <a:buChar char="•"/>
            </a:pPr>
            <a:endParaRPr lang="en-US" sz="1600" dirty="0" smtClean="0"/>
          </a:p>
          <a:p>
            <a:pPr marL="17100" lvl="1">
              <a:lnSpc>
                <a:spcPts val="2600"/>
              </a:lnSpc>
            </a:pPr>
            <a:endParaRPr lang="en-US" sz="1600" dirty="0" smtClean="0"/>
          </a:p>
          <a:p>
            <a:pPr marL="302850" lvl="1" indent="-285750">
              <a:lnSpc>
                <a:spcPts val="2600"/>
              </a:lnSpc>
              <a:buFont typeface="Arial" panose="020B0604020202020204" pitchFamily="34" charset="0"/>
              <a:buChar char="•"/>
            </a:pPr>
            <a:endParaRPr lang="en-US" sz="1600" dirty="0"/>
          </a:p>
          <a:p>
            <a:pPr algn="ctr"/>
            <a:endParaRPr lang="en-US" dirty="0"/>
          </a:p>
        </p:txBody>
      </p:sp>
    </p:spTree>
    <p:extLst>
      <p:ext uri="{BB962C8B-B14F-4D97-AF65-F5344CB8AC3E}">
        <p14:creationId xmlns:p14="http://schemas.microsoft.com/office/powerpoint/2010/main" val="762857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3462</TotalTime>
  <Words>917</Words>
  <Application>Microsoft Office PowerPoint</Application>
  <PresentationFormat>Widescreen</PresentationFormat>
  <Paragraphs>184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671</cp:revision>
  <dcterms:created xsi:type="dcterms:W3CDTF">2016-07-20T04:54:31Z</dcterms:created>
  <dcterms:modified xsi:type="dcterms:W3CDTF">2016-12-13T06:09:46Z</dcterms:modified>
</cp:coreProperties>
</file>