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94" r:id="rId4"/>
    <p:sldId id="260" r:id="rId5"/>
    <p:sldId id="277" r:id="rId6"/>
    <p:sldId id="291" r:id="rId7"/>
    <p:sldId id="278" r:id="rId8"/>
    <p:sldId id="292" r:id="rId9"/>
    <p:sldId id="293" r:id="rId10"/>
    <p:sldId id="289" r:id="rId11"/>
    <p:sldId id="270" r:id="rId12"/>
    <p:sldId id="279" r:id="rId13"/>
    <p:sldId id="275"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varScale="1">
        <p:scale>
          <a:sx n="80" d="100"/>
          <a:sy n="80" d="100"/>
        </p:scale>
        <p:origin x="18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04-11-2016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04-11-2016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04-11-2016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04-11-2016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200" b="1" dirty="0">
                <a:solidFill>
                  <a:srgbClr val="1C1C1C"/>
                </a:solidFill>
              </a:rPr>
              <a:t>Proposal for </a:t>
            </a:r>
            <a:r>
              <a:rPr lang="en-IN" sz="2200" b="1" dirty="0" smtClean="0">
                <a:solidFill>
                  <a:srgbClr val="1C1C1C"/>
                </a:solidFill>
              </a:rPr>
              <a:t>UI/UX Design and Legacy modernization </a:t>
            </a:r>
            <a:r>
              <a:rPr lang="en-IN" sz="2200" b="1" dirty="0">
                <a:solidFill>
                  <a:srgbClr val="1C1C1C"/>
                </a:solidFill>
              </a:rPr>
              <a:t>for www.biocarian.com </a:t>
            </a:r>
            <a:endParaRPr lang="en-US" sz="22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November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0716" y="1625539"/>
            <a:ext cx="11676737" cy="2400657"/>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The client </a:t>
            </a:r>
            <a:r>
              <a:rPr lang="en-US" sz="2200" dirty="0"/>
              <a:t> </a:t>
            </a:r>
            <a:r>
              <a:rPr lang="en-US" sz="2200" dirty="0" smtClean="0"/>
              <a:t>will be involved in the decision making of the wireframes, Photoshop designs and HTML mockup</a:t>
            </a:r>
          </a:p>
          <a:p>
            <a:pPr marL="285750" indent="-285750">
              <a:lnSpc>
                <a:spcPts val="3000"/>
              </a:lnSpc>
              <a:buFont typeface="Arial" panose="020B0604020202020204" pitchFamily="34" charset="0"/>
              <a:buChar char="•"/>
            </a:pPr>
            <a:r>
              <a:rPr lang="en-US" sz="2200" dirty="0" smtClean="0"/>
              <a:t>The client need to provide the branding guidelines</a:t>
            </a:r>
          </a:p>
          <a:p>
            <a:pPr marL="285750" indent="-285750">
              <a:lnSpc>
                <a:spcPts val="3000"/>
              </a:lnSpc>
              <a:buFont typeface="Arial" panose="020B0604020202020204" pitchFamily="34" charset="0"/>
              <a:buChar char="•"/>
            </a:pPr>
            <a:r>
              <a:rPr lang="en-US" sz="2200" dirty="0" smtClean="0"/>
              <a:t>Client </a:t>
            </a:r>
            <a:r>
              <a:rPr lang="en-US" sz="2200" dirty="0"/>
              <a:t>need to provide licensed images and logos in specified size &amp; </a:t>
            </a:r>
            <a:r>
              <a:rPr lang="en-US" sz="2200" dirty="0" smtClean="0"/>
              <a:t>format</a:t>
            </a:r>
          </a:p>
          <a:p>
            <a:pPr marL="285750" indent="-285750">
              <a:lnSpc>
                <a:spcPts val="3000"/>
              </a:lnSpc>
              <a:buFont typeface="Arial" panose="020B0604020202020204" pitchFamily="34" charset="0"/>
              <a:buChar char="•"/>
            </a:pPr>
            <a:r>
              <a:rPr lang="en-US" sz="2200" dirty="0" smtClean="0"/>
              <a:t>Full access to the database during development &amp; deployment</a:t>
            </a:r>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r>
              <a:rPr lang="en-IN" dirty="0" smtClean="0"/>
              <a:t>10</a:t>
            </a:r>
            <a:endParaRPr lang="en-IN" dirty="0"/>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67963" y="1562143"/>
            <a:ext cx="11428954" cy="2015936"/>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Hosting of the application</a:t>
            </a:r>
          </a:p>
          <a:p>
            <a:pPr marL="285750" indent="-285750">
              <a:lnSpc>
                <a:spcPts val="3000"/>
              </a:lnSpc>
              <a:buFont typeface="Arial" panose="020B0604020202020204" pitchFamily="34" charset="0"/>
              <a:buChar char="•"/>
            </a:pPr>
            <a:r>
              <a:rPr lang="en-US" sz="2200" dirty="0" smtClean="0"/>
              <a:t>Purchase of images, fonts</a:t>
            </a:r>
          </a:p>
          <a:p>
            <a:pPr marL="285750" indent="-285750">
              <a:lnSpc>
                <a:spcPts val="3000"/>
              </a:lnSpc>
              <a:buFont typeface="Arial" panose="020B0604020202020204" pitchFamily="34" charset="0"/>
              <a:buChar char="•"/>
            </a:pPr>
            <a:r>
              <a:rPr lang="en-US" sz="2200" dirty="0" smtClean="0"/>
              <a:t>Adding new features to the application</a:t>
            </a:r>
          </a:p>
          <a:p>
            <a:pPr>
              <a:lnSpc>
                <a:spcPts val="3000"/>
              </a:lnSpc>
            </a:pPr>
            <a:endParaRPr lang="en-US" sz="24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042132"/>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a:t>
            </a:r>
            <a:r>
              <a:rPr lang="en-IN" sz="1700" dirty="0" err="1"/>
              <a:t>Verbat</a:t>
            </a:r>
            <a:r>
              <a:rPr lang="en-IN" sz="1700" dirty="0"/>
              <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a:t>
            </a:r>
            <a:r>
              <a:rPr lang="en-IN" sz="1700" dirty="0" err="1"/>
              <a:t>Verbat</a:t>
            </a:r>
            <a:r>
              <a:rPr lang="en-IN" sz="1700" dirty="0"/>
              <a:t> document templates and internal coding standards </a:t>
            </a:r>
          </a:p>
          <a:p>
            <a:pPr marL="285750" indent="-285750">
              <a:lnSpc>
                <a:spcPts val="2800"/>
              </a:lnSpc>
              <a:buFont typeface="Arial" panose="020B0604020202020204" pitchFamily="34" charset="0"/>
              <a:buChar char="•"/>
            </a:pPr>
            <a:r>
              <a:rPr lang="en-US" sz="1700" dirty="0" smtClean="0"/>
              <a:t>Acceptance </a:t>
            </a:r>
            <a:r>
              <a:rPr lang="en-US" sz="1700" dirty="0"/>
              <a:t>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Lekshmi.krishna@verbat.com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2071020"/>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2516351"/>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9" name="AutoShape 6"/>
          <p:cNvSpPr>
            <a:spLocks noChangeArrowheads="1"/>
          </p:cNvSpPr>
          <p:nvPr/>
        </p:nvSpPr>
        <p:spPr bwMode="auto">
          <a:xfrm>
            <a:off x="2667083" y="303020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10" name="AutoShape 6"/>
          <p:cNvSpPr>
            <a:spLocks noChangeArrowheads="1"/>
          </p:cNvSpPr>
          <p:nvPr/>
        </p:nvSpPr>
        <p:spPr bwMode="auto">
          <a:xfrm>
            <a:off x="2667083" y="350806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11" name="AutoShape 6"/>
          <p:cNvSpPr>
            <a:spLocks noChangeArrowheads="1"/>
          </p:cNvSpPr>
          <p:nvPr/>
        </p:nvSpPr>
        <p:spPr bwMode="auto">
          <a:xfrm>
            <a:off x="2667083" y="399951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1860652" y="20765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5355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6" name="Rectangle 15"/>
          <p:cNvSpPr>
            <a:spLocks noChangeArrowheads="1"/>
          </p:cNvSpPr>
          <p:nvPr/>
        </p:nvSpPr>
        <p:spPr bwMode="auto">
          <a:xfrm>
            <a:off x="1860652" y="304513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3</a:t>
            </a:r>
          </a:p>
        </p:txBody>
      </p:sp>
      <p:sp>
        <p:nvSpPr>
          <p:cNvPr id="17" name="Rectangle 16"/>
          <p:cNvSpPr>
            <a:spLocks noChangeArrowheads="1"/>
          </p:cNvSpPr>
          <p:nvPr/>
        </p:nvSpPr>
        <p:spPr bwMode="auto">
          <a:xfrm>
            <a:off x="1860652" y="352427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4</a:t>
            </a:r>
          </a:p>
        </p:txBody>
      </p:sp>
      <p:sp>
        <p:nvSpPr>
          <p:cNvPr id="18" name="Rectangle 17"/>
          <p:cNvSpPr>
            <a:spLocks noChangeArrowheads="1"/>
          </p:cNvSpPr>
          <p:nvPr/>
        </p:nvSpPr>
        <p:spPr bwMode="auto">
          <a:xfrm>
            <a:off x="1877865" y="401572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5</a:t>
            </a:r>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515695"/>
            <a:ext cx="11595132" cy="7201972"/>
          </a:xfrm>
          <a:prstGeom prst="rect">
            <a:avLst/>
          </a:prstGeom>
          <a:noFill/>
        </p:spPr>
        <p:txBody>
          <a:bodyPr wrap="square" rtlCol="0">
            <a:spAutoFit/>
          </a:bodyPr>
          <a:lstStyle/>
          <a:p>
            <a:r>
              <a:rPr lang="en-US" sz="2000" dirty="0" smtClean="0"/>
              <a:t>Oman Insurance </a:t>
            </a:r>
            <a:r>
              <a:rPr lang="en-US" sz="2000" dirty="0"/>
              <a:t>C</a:t>
            </a:r>
            <a:r>
              <a:rPr lang="en-US" sz="2000" dirty="0" smtClean="0"/>
              <a:t>ompany would like to upgrade their existing website built on </a:t>
            </a:r>
            <a:r>
              <a:rPr lang="en-US" sz="2000" dirty="0" err="1"/>
              <a:t>S</a:t>
            </a:r>
            <a:r>
              <a:rPr lang="en-US" sz="2000" dirty="0" err="1" smtClean="0"/>
              <a:t>itefinity</a:t>
            </a:r>
            <a:r>
              <a:rPr lang="en-US" sz="2000" dirty="0" smtClean="0"/>
              <a:t> version 4.2 to </a:t>
            </a:r>
            <a:r>
              <a:rPr lang="en-US" sz="2000" dirty="0" err="1" smtClean="0"/>
              <a:t>S</a:t>
            </a:r>
            <a:r>
              <a:rPr lang="en-US" sz="2000" dirty="0" err="1" smtClean="0"/>
              <a:t>itefinity</a:t>
            </a:r>
            <a:r>
              <a:rPr lang="en-US" sz="2000" dirty="0" smtClean="0"/>
              <a:t> version  </a:t>
            </a:r>
            <a:r>
              <a:rPr lang="en-US" sz="2000" dirty="0" smtClean="0"/>
              <a:t>9</a:t>
            </a:r>
            <a:r>
              <a:rPr lang="en-US" sz="2000" dirty="0" smtClean="0"/>
              <a:t>.2.</a:t>
            </a:r>
            <a:r>
              <a:rPr lang="en-US" sz="2000" dirty="0"/>
              <a:t> With the current outdated version of </a:t>
            </a:r>
            <a:r>
              <a:rPr lang="en-US" sz="2000" dirty="0" err="1"/>
              <a:t>Sitefinity</a:t>
            </a:r>
            <a:r>
              <a:rPr lang="en-US" sz="2000" dirty="0"/>
              <a:t>, </a:t>
            </a:r>
            <a:r>
              <a:rPr lang="en-US" sz="2000" dirty="0" smtClean="0"/>
              <a:t>the company is constantly </a:t>
            </a:r>
            <a:r>
              <a:rPr lang="en-US" sz="2000" dirty="0"/>
              <a:t>facing limitations and </a:t>
            </a:r>
            <a:r>
              <a:rPr lang="en-US" sz="2000" dirty="0" smtClean="0"/>
              <a:t>issues, </a:t>
            </a:r>
            <a:r>
              <a:rPr lang="en-US" sz="2000" dirty="0"/>
              <a:t>which puts </a:t>
            </a:r>
            <a:r>
              <a:rPr lang="en-US" sz="2000" dirty="0" smtClean="0"/>
              <a:t>it </a:t>
            </a:r>
            <a:r>
              <a:rPr lang="en-US" sz="2000" dirty="0"/>
              <a:t>at risk and at the same time </a:t>
            </a:r>
            <a:r>
              <a:rPr lang="en-US" sz="2000" dirty="0" smtClean="0"/>
              <a:t>they lose </a:t>
            </a:r>
            <a:r>
              <a:rPr lang="en-US" sz="2000" dirty="0"/>
              <a:t>competitive edge on digital capabilities offered in later </a:t>
            </a:r>
            <a:r>
              <a:rPr lang="en-US" sz="2000" dirty="0" smtClean="0"/>
              <a:t>versions</a:t>
            </a:r>
            <a:r>
              <a:rPr lang="en-US" sz="2000" dirty="0"/>
              <a:t> </a:t>
            </a:r>
            <a:r>
              <a:rPr lang="en-US" sz="2000" dirty="0" smtClean="0"/>
              <a:t>of </a:t>
            </a:r>
            <a:r>
              <a:rPr lang="en-US" sz="2000" dirty="0" err="1" smtClean="0"/>
              <a:t>Sitefinity</a:t>
            </a:r>
            <a:r>
              <a:rPr lang="en-US" sz="2000" dirty="0" smtClean="0"/>
              <a:t>. The company would like an out of the box implementation of </a:t>
            </a:r>
            <a:r>
              <a:rPr lang="en-US" sz="2000" dirty="0" err="1" smtClean="0"/>
              <a:t>Sitefinity</a:t>
            </a:r>
            <a:r>
              <a:rPr lang="en-US" sz="2000" dirty="0" smtClean="0"/>
              <a:t> 9.2 capabilities with minimum customization.</a:t>
            </a:r>
            <a:endParaRPr lang="en-US" sz="2000" dirty="0"/>
          </a:p>
          <a:p>
            <a:endParaRPr lang="en-US" sz="2000" dirty="0"/>
          </a:p>
          <a:p>
            <a:pPr>
              <a:lnSpc>
                <a:spcPct val="150000"/>
              </a:lnSpc>
            </a:pPr>
            <a:r>
              <a:rPr lang="en-US" sz="2800" b="1" dirty="0" smtClean="0">
                <a:solidFill>
                  <a:srgbClr val="740026"/>
                </a:solidFill>
              </a:rPr>
              <a:t>Scope</a:t>
            </a:r>
          </a:p>
          <a:p>
            <a:r>
              <a:rPr lang="en-US" sz="2000" dirty="0" smtClean="0"/>
              <a:t>The scope of the upgrade activity is listed below</a:t>
            </a:r>
          </a:p>
          <a:p>
            <a:pPr marL="457200" indent="-457200">
              <a:buFont typeface="+mj-lt"/>
              <a:buAutoNum type="arabicPeriod"/>
            </a:pPr>
            <a:r>
              <a:rPr lang="en-US" sz="2000" dirty="0" smtClean="0"/>
              <a:t>Migrate </a:t>
            </a:r>
            <a:r>
              <a:rPr lang="en-US" sz="2000" dirty="0"/>
              <a:t>the website on the latest version of </a:t>
            </a:r>
            <a:r>
              <a:rPr lang="en-US" sz="2000" dirty="0" err="1"/>
              <a:t>Sitefinity</a:t>
            </a:r>
            <a:r>
              <a:rPr lang="en-US" sz="2000" dirty="0" smtClean="0"/>
              <a:t>. </a:t>
            </a:r>
          </a:p>
          <a:p>
            <a:pPr marL="457200" indent="-457200">
              <a:buFont typeface="+mj-lt"/>
              <a:buAutoNum type="arabicPeriod"/>
            </a:pPr>
            <a:r>
              <a:rPr lang="en-US" sz="2000" dirty="0" smtClean="0"/>
              <a:t>Proposing </a:t>
            </a:r>
            <a:r>
              <a:rPr lang="en-US" sz="2000" dirty="0"/>
              <a:t>and tweaking the look-n-feel of the website without major design </a:t>
            </a:r>
            <a:r>
              <a:rPr lang="en-US" sz="2000" dirty="0" smtClean="0"/>
              <a:t>change</a:t>
            </a:r>
          </a:p>
          <a:p>
            <a:pPr marL="457200" indent="-457200">
              <a:buFont typeface="+mj-lt"/>
              <a:buAutoNum type="arabicPeriod"/>
            </a:pPr>
            <a:r>
              <a:rPr lang="en-US" sz="2000" dirty="0" smtClean="0"/>
              <a:t>Creating </a:t>
            </a:r>
            <a:r>
              <a:rPr lang="en-US" sz="2000" dirty="0"/>
              <a:t>usable components (if </a:t>
            </a:r>
            <a:r>
              <a:rPr lang="en-US" sz="2000" dirty="0" smtClean="0"/>
              <a:t>any)</a:t>
            </a:r>
          </a:p>
          <a:p>
            <a:pPr marL="457200" indent="-457200">
              <a:buFont typeface="+mj-lt"/>
              <a:buAutoNum type="arabicPeriod"/>
            </a:pPr>
            <a:r>
              <a:rPr lang="en-US" sz="2000" dirty="0" smtClean="0"/>
              <a:t>Proposing </a:t>
            </a:r>
            <a:r>
              <a:rPr lang="en-US" sz="2000" dirty="0"/>
              <a:t>and implementing Digital Marketing capabilities and integration with analytics </a:t>
            </a:r>
            <a:r>
              <a:rPr lang="en-US" sz="2000" dirty="0" smtClean="0"/>
              <a:t>tools </a:t>
            </a:r>
          </a:p>
          <a:p>
            <a:pPr marL="457200" indent="-457200">
              <a:buFont typeface="+mj-lt"/>
              <a:buAutoNum type="arabicPeriod"/>
            </a:pPr>
            <a:r>
              <a:rPr lang="en-US" sz="2000" dirty="0" smtClean="0"/>
              <a:t>Email </a:t>
            </a:r>
            <a:r>
              <a:rPr lang="en-US" sz="2000" dirty="0"/>
              <a:t>campaigns – integration with 3rd party tools or using OIC mail </a:t>
            </a:r>
            <a:r>
              <a:rPr lang="en-US" sz="2000" dirty="0" smtClean="0"/>
              <a:t>exchange </a:t>
            </a:r>
          </a:p>
          <a:p>
            <a:pPr marL="457200" indent="-457200">
              <a:buFont typeface="+mj-lt"/>
              <a:buAutoNum type="arabicPeriod"/>
            </a:pPr>
            <a:r>
              <a:rPr lang="en-US" sz="2000" dirty="0" smtClean="0"/>
              <a:t>Proposing </a:t>
            </a:r>
            <a:r>
              <a:rPr lang="en-US" sz="2000" dirty="0"/>
              <a:t>and implementing content personalization (creating personas, generating reports and analytics etc.) </a:t>
            </a:r>
            <a:r>
              <a:rPr lang="en-US" sz="2000" dirty="0" smtClean="0"/>
              <a:t> </a:t>
            </a:r>
          </a:p>
          <a:p>
            <a:pPr marL="457200" indent="-457200">
              <a:buFont typeface="+mj-lt"/>
              <a:buAutoNum type="arabicPeriod"/>
            </a:pPr>
            <a:r>
              <a:rPr lang="en-US" sz="2000" dirty="0" smtClean="0"/>
              <a:t>Proposing </a:t>
            </a:r>
            <a:r>
              <a:rPr lang="en-US" sz="2000" dirty="0"/>
              <a:t>solution to sync contents between UAT and Production environment and/or load balancing for the </a:t>
            </a:r>
            <a:r>
              <a:rPr lang="en-US" sz="2000" dirty="0" smtClean="0"/>
              <a:t>contents/website </a:t>
            </a:r>
          </a:p>
          <a:p>
            <a:pPr marL="457200" indent="-457200">
              <a:buFont typeface="+mj-lt"/>
              <a:buAutoNum type="arabicPeriod"/>
            </a:pPr>
            <a:r>
              <a:rPr lang="en-US" sz="2000" dirty="0" smtClean="0"/>
              <a:t>Responsiveness </a:t>
            </a:r>
            <a:r>
              <a:rPr lang="en-US" sz="2000" dirty="0"/>
              <a:t>of the website should not be lost/compromised during the migration </a:t>
            </a:r>
            <a:r>
              <a:rPr lang="en-US" sz="2000" dirty="0" smtClean="0"/>
              <a:t>process </a:t>
            </a:r>
          </a:p>
          <a:p>
            <a:pPr marL="457200" indent="-457200">
              <a:buFont typeface="+mj-lt"/>
              <a:buAutoNum type="arabicPeriod"/>
            </a:pPr>
            <a:r>
              <a:rPr lang="en-US" sz="2000" dirty="0" smtClean="0"/>
              <a:t>Implementing </a:t>
            </a:r>
            <a:r>
              <a:rPr lang="en-US" sz="2000" dirty="0"/>
              <a:t>and managing push notifications for the </a:t>
            </a:r>
            <a:r>
              <a:rPr lang="en-US" sz="2000" dirty="0" smtClean="0"/>
              <a:t>web. </a:t>
            </a:r>
          </a:p>
          <a:p>
            <a:pPr marL="457200" indent="-457200">
              <a:buFont typeface="+mj-lt"/>
              <a:buAutoNum type="arabicPeriod"/>
            </a:pPr>
            <a:r>
              <a:rPr lang="en-US" sz="2000" dirty="0" smtClean="0"/>
              <a:t>Implementing </a:t>
            </a:r>
            <a:r>
              <a:rPr lang="en-US" sz="2000" dirty="0"/>
              <a:t>Newsletter capabilities and </a:t>
            </a:r>
            <a:r>
              <a:rPr lang="en-US" sz="2000" dirty="0" smtClean="0"/>
              <a:t>subscription </a:t>
            </a:r>
          </a:p>
          <a:p>
            <a:pPr marL="457200" indent="-457200">
              <a:buFont typeface="+mj-lt"/>
              <a:buAutoNum type="arabicPeriod"/>
            </a:pPr>
            <a:r>
              <a:rPr lang="en-US" sz="2000" dirty="0" smtClean="0"/>
              <a:t>Website </a:t>
            </a:r>
            <a:r>
              <a:rPr lang="en-US" sz="2000" dirty="0"/>
              <a:t>will continue to be multilingual (English and </a:t>
            </a:r>
            <a:r>
              <a:rPr lang="en-US" sz="2000" dirty="0" smtClean="0"/>
              <a:t>Arabic) </a:t>
            </a:r>
          </a:p>
          <a:p>
            <a:pPr marL="457200" indent="-457200">
              <a:buFont typeface="+mj-lt"/>
              <a:buAutoNum type="arabicPeriod"/>
            </a:pPr>
            <a:r>
              <a:rPr lang="en-US" sz="2000" dirty="0" smtClean="0"/>
              <a:t>Social media integration Like Facebook, Twitter, Linked-In, Instagram etc.</a:t>
            </a: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46579" y="1251167"/>
            <a:ext cx="5850271" cy="2985433"/>
          </a:xfrm>
          <a:prstGeom prst="rect">
            <a:avLst/>
          </a:prstGeom>
          <a:noFill/>
        </p:spPr>
        <p:txBody>
          <a:bodyPr wrap="square" rtlCol="0">
            <a:spAutoFit/>
          </a:bodyPr>
          <a:lstStyle/>
          <a:p>
            <a:pPr lvl="0"/>
            <a:endParaRPr lang="en-US" sz="2000" b="1" dirty="0" smtClean="0"/>
          </a:p>
          <a:p>
            <a:pPr lvl="0"/>
            <a:r>
              <a:rPr lang="en-US" sz="2200" b="1" dirty="0" smtClean="0"/>
              <a:t>Phase 1 (UI/UX Design)</a:t>
            </a:r>
          </a:p>
          <a:p>
            <a:pPr lvl="0"/>
            <a:endParaRPr lang="en-US" sz="2000" b="1" dirty="0"/>
          </a:p>
          <a:p>
            <a:pPr marL="285750" indent="-285750">
              <a:buFont typeface="Arial" panose="020B0604020202020204" pitchFamily="34" charset="0"/>
              <a:buChar char="•"/>
            </a:pPr>
            <a:r>
              <a:rPr lang="en-US" dirty="0" smtClean="0"/>
              <a:t>Identify the elements that can be listed as options  in the search page</a:t>
            </a:r>
          </a:p>
          <a:p>
            <a:pPr marL="285750" indent="-285750">
              <a:buFont typeface="Arial" panose="020B0604020202020204" pitchFamily="34" charset="0"/>
              <a:buChar char="•"/>
            </a:pPr>
            <a:r>
              <a:rPr lang="en-US" dirty="0" smtClean="0"/>
              <a:t>Create the wire frames for the UI</a:t>
            </a:r>
          </a:p>
          <a:p>
            <a:pPr marL="285750" indent="-285750">
              <a:buFont typeface="Arial" panose="020B0604020202020204" pitchFamily="34" charset="0"/>
              <a:buChar char="•"/>
            </a:pPr>
            <a:r>
              <a:rPr lang="en-US" dirty="0" smtClean="0"/>
              <a:t>Create the design in Photoshop</a:t>
            </a:r>
            <a:endParaRPr lang="en-US" dirty="0"/>
          </a:p>
          <a:p>
            <a:pPr marL="285750" indent="-285750">
              <a:buFont typeface="Arial" panose="020B0604020202020204" pitchFamily="34" charset="0"/>
              <a:buChar char="•"/>
            </a:pPr>
            <a:r>
              <a:rPr lang="en-US" dirty="0" smtClean="0"/>
              <a:t>Create The HTML design after confirmation of design</a:t>
            </a:r>
          </a:p>
          <a:p>
            <a:pPr marL="285750" indent="-285750">
              <a:buFont typeface="Arial" panose="020B0604020202020204" pitchFamily="34" charset="0"/>
              <a:buChar char="•"/>
            </a:pPr>
            <a:r>
              <a:rPr lang="en-US" dirty="0" smtClean="0"/>
              <a:t>Make the design mobile friendly (Similar to Google)</a:t>
            </a:r>
          </a:p>
          <a:p>
            <a:pPr marL="342900" indent="-342900">
              <a:buFont typeface="Arial" panose="020B0604020202020204" pitchFamily="34" charset="0"/>
              <a:buChar char="•"/>
            </a:pP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
        <p:nvSpPr>
          <p:cNvPr id="2" name="Rectangle 1"/>
          <p:cNvSpPr/>
          <p:nvPr/>
        </p:nvSpPr>
        <p:spPr>
          <a:xfrm>
            <a:off x="6292158" y="1190044"/>
            <a:ext cx="5618922" cy="2708434"/>
          </a:xfrm>
          <a:prstGeom prst="rect">
            <a:avLst/>
          </a:prstGeom>
        </p:spPr>
        <p:txBody>
          <a:bodyPr wrap="square">
            <a:spAutoFit/>
          </a:bodyPr>
          <a:lstStyle/>
          <a:p>
            <a:endParaRPr lang="en-IN" sz="2000" b="1" dirty="0" smtClean="0"/>
          </a:p>
          <a:p>
            <a:r>
              <a:rPr lang="en-IN" sz="2200" b="1" dirty="0"/>
              <a:t>Phase 2 (PHP / </a:t>
            </a:r>
            <a:r>
              <a:rPr lang="en-IN" sz="2200" b="1" dirty="0" err="1" smtClean="0"/>
              <a:t>CodeIgniter</a:t>
            </a:r>
            <a:r>
              <a:rPr lang="en-IN" sz="2200" b="1" dirty="0" smtClean="0"/>
              <a:t> </a:t>
            </a:r>
            <a:r>
              <a:rPr lang="en-IN" sz="2200" b="1" dirty="0"/>
              <a:t>Framework)</a:t>
            </a:r>
          </a:p>
          <a:p>
            <a:endParaRPr lang="en-IN" sz="2000" b="1" dirty="0" smtClean="0"/>
          </a:p>
          <a:p>
            <a:pPr marL="285750" indent="-285750">
              <a:buFont typeface="Arial" panose="020B0604020202020204" pitchFamily="34" charset="0"/>
              <a:buChar char="•"/>
            </a:pPr>
            <a:r>
              <a:rPr lang="en-IN" dirty="0"/>
              <a:t>Determine </a:t>
            </a:r>
            <a:r>
              <a:rPr lang="en-IN" dirty="0" smtClean="0"/>
              <a:t>how to implement the API</a:t>
            </a:r>
          </a:p>
          <a:p>
            <a:pPr marL="285750" indent="-285750">
              <a:buFont typeface="Arial" panose="020B0604020202020204" pitchFamily="34" charset="0"/>
              <a:buChar char="•"/>
            </a:pPr>
            <a:r>
              <a:rPr lang="en-IN" dirty="0" smtClean="0"/>
              <a:t>Determine Options  for endpoints (</a:t>
            </a:r>
            <a:r>
              <a:rPr lang="en-IN" dirty="0" err="1" smtClean="0"/>
              <a:t>Fuseki</a:t>
            </a:r>
            <a:r>
              <a:rPr lang="en-IN" dirty="0" smtClean="0"/>
              <a:t>, RDF API, SPARQL API &amp; Ontology API )</a:t>
            </a:r>
          </a:p>
          <a:p>
            <a:pPr marL="285750" indent="-285750">
              <a:buFont typeface="Arial" panose="020B0604020202020204" pitchFamily="34" charset="0"/>
              <a:buChar char="•"/>
            </a:pPr>
            <a:r>
              <a:rPr lang="en-IN" dirty="0" smtClean="0"/>
              <a:t>Configure &amp; Tailor the </a:t>
            </a:r>
            <a:r>
              <a:rPr lang="en-IN" dirty="0" err="1" smtClean="0"/>
              <a:t>CodeIgniter</a:t>
            </a:r>
            <a:r>
              <a:rPr lang="en-IN" dirty="0" smtClean="0"/>
              <a:t> framework  to a access the appropriate end point</a:t>
            </a:r>
          </a:p>
          <a:p>
            <a:pPr marL="285750" indent="-285750">
              <a:buFont typeface="Arial" panose="020B0604020202020204" pitchFamily="34" charset="0"/>
              <a:buChar char="•"/>
            </a:pPr>
            <a:r>
              <a:rPr lang="en-IN" dirty="0" smtClean="0"/>
              <a:t>Build API layer to access the database.</a:t>
            </a:r>
            <a:endParaRPr lang="en-IN" dirty="0"/>
          </a:p>
        </p:txBody>
      </p:sp>
      <p:cxnSp>
        <p:nvCxnSpPr>
          <p:cNvPr id="7" name="Straight Connector 6"/>
          <p:cNvCxnSpPr/>
          <p:nvPr/>
        </p:nvCxnSpPr>
        <p:spPr>
          <a:xfrm>
            <a:off x="6078829" y="1251167"/>
            <a:ext cx="0" cy="298543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32383004"/>
              </p:ext>
            </p:extLst>
          </p:nvPr>
        </p:nvGraphicFramePr>
        <p:xfrm>
          <a:off x="533896" y="1515021"/>
          <a:ext cx="6998705" cy="4741400"/>
        </p:xfrm>
        <a:graphic>
          <a:graphicData uri="http://schemas.openxmlformats.org/drawingml/2006/table">
            <a:tbl>
              <a:tblPr firstRow="1" bandRow="1">
                <a:tableStyleId>{5DA37D80-6434-44D0-A028-1B22A696006F}</a:tableStyleId>
              </a:tblPr>
              <a:tblGrid>
                <a:gridCol w="3872318">
                  <a:extLst>
                    <a:ext uri="{9D8B030D-6E8A-4147-A177-3AD203B41FA5}">
                      <a16:colId xmlns:a16="http://schemas.microsoft.com/office/drawing/2014/main" xmlns="" val="3302362225"/>
                    </a:ext>
                  </a:extLst>
                </a:gridCol>
                <a:gridCol w="1390918">
                  <a:extLst>
                    <a:ext uri="{9D8B030D-6E8A-4147-A177-3AD203B41FA5}">
                      <a16:colId xmlns:a16="http://schemas.microsoft.com/office/drawing/2014/main" xmlns="" val="1810571735"/>
                    </a:ext>
                  </a:extLst>
                </a:gridCol>
                <a:gridCol w="1735469">
                  <a:extLst>
                    <a:ext uri="{9D8B030D-6E8A-4147-A177-3AD203B41FA5}">
                      <a16:colId xmlns:a16="http://schemas.microsoft.com/office/drawing/2014/main" xmlns="" val="20002"/>
                    </a:ext>
                  </a:extLst>
                </a:gridCol>
              </a:tblGrid>
              <a:tr h="368856">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AU" sz="1600" kern="1200" dirty="0">
                          <a:effectLst/>
                        </a:rPr>
                        <a:t>Phase</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a16="http://schemas.microsoft.com/office/drawing/2014/main" xmlns="" val="2007264945"/>
                  </a:ext>
                </a:extLst>
              </a:tr>
              <a:tr h="332292">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Discussion</a:t>
                      </a:r>
                      <a:r>
                        <a:rPr lang="en-IN" sz="1400" kern="1200" baseline="0" dirty="0" smtClean="0">
                          <a:effectLst/>
                        </a:rPr>
                        <a:t> on UI design</a:t>
                      </a:r>
                    </a:p>
                  </a:txBody>
                  <a:tcPr marL="68580" marR="68580" marT="0" marB="0" anchor="ctr"/>
                </a:tc>
                <a:tc rowSpan="7">
                  <a:txBody>
                    <a:bodyPr/>
                    <a:lstStyle/>
                    <a:p>
                      <a:pPr algn="ctr">
                        <a:spcAft>
                          <a:spcPts val="0"/>
                        </a:spcAft>
                      </a:pPr>
                      <a:r>
                        <a:rPr lang="en-IN" sz="1800" kern="1200" dirty="0">
                          <a:effectLst/>
                        </a:rPr>
                        <a:t>Phase 1</a:t>
                      </a:r>
                      <a:endParaRPr lang="en-IN" sz="1800" b="1" kern="1200" dirty="0">
                        <a:solidFill>
                          <a:schemeClr val="tx1"/>
                        </a:solidFill>
                        <a:effectLst/>
                        <a:latin typeface="+mn-lt"/>
                        <a:ea typeface="+mn-ea"/>
                        <a:cs typeface="+mn-cs"/>
                      </a:endParaRPr>
                    </a:p>
                  </a:txBody>
                  <a:tcPr marL="68580" marR="68580" marT="0" marB="0" vert="vert270" anchor="ctr"/>
                </a:tc>
                <a:tc rowSpan="7">
                  <a:txBody>
                    <a:bodyPr/>
                    <a:lstStyle/>
                    <a:p>
                      <a:pPr algn="ctr">
                        <a:spcAft>
                          <a:spcPts val="0"/>
                        </a:spcAft>
                      </a:pPr>
                      <a:r>
                        <a:rPr lang="en-IN" sz="1600" kern="1200" dirty="0" smtClean="0">
                          <a:effectLst/>
                        </a:rPr>
                        <a:t>7.75</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2507006805"/>
                  </a:ext>
                </a:extLst>
              </a:tr>
              <a:tr h="391934">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Create wire frames for Search</a:t>
                      </a:r>
                      <a:r>
                        <a:rPr lang="en-IN" sz="1400" kern="1200" baseline="0" dirty="0" smtClean="0">
                          <a:effectLst/>
                        </a:rPr>
                        <a:t> page</a:t>
                      </a:r>
                      <a:endParaRPr lang="en-IN" sz="1400" b="0" kern="1200" dirty="0">
                        <a:solidFill>
                          <a:schemeClr val="tx1"/>
                        </a:solidFill>
                        <a:effectLst/>
                        <a:latin typeface="+mn-lt"/>
                        <a:ea typeface="+mn-ea"/>
                        <a:cs typeface="+mn-cs"/>
                      </a:endParaRP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419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Designs in Photoshop</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endParaRPr lang="en-US"/>
                    </a:p>
                  </a:txBody>
                  <a:tcPr/>
                </a:tc>
                <a:tc vMerge="1">
                  <a:txBody>
                    <a:bodyPr/>
                    <a:lstStyle/>
                    <a:p>
                      <a:endParaRPr lang="en-US"/>
                    </a:p>
                  </a:txBody>
                  <a:tcPr/>
                </a:tc>
              </a:tr>
              <a:tr h="337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HTML Design Mock-up</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endParaRPr lang="en-US"/>
                    </a:p>
                  </a:txBody>
                  <a:tcPr/>
                </a:tc>
                <a:tc vMerge="1">
                  <a:txBody>
                    <a:bodyPr/>
                    <a:lstStyle/>
                    <a:p>
                      <a:endParaRPr lang="en-US"/>
                    </a:p>
                  </a:txBody>
                  <a:tcPr/>
                </a:tc>
              </a:tr>
              <a:tr h="433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 Integration with the search results page</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273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Project Management</a:t>
                      </a:r>
                    </a:p>
                  </a:txBody>
                  <a:tcPr marL="68580" marR="68580" marT="0" marB="0" anchor="ctr"/>
                </a:tc>
                <a:tc vMerge="1">
                  <a:txBody>
                    <a:bodyPr/>
                    <a:lstStyle/>
                    <a:p>
                      <a:endParaRPr lang="en-US"/>
                    </a:p>
                  </a:txBody>
                  <a:tcPr/>
                </a:tc>
                <a:tc vMerge="1">
                  <a:txBody>
                    <a:bodyPr/>
                    <a:lstStyle/>
                    <a:p>
                      <a:endParaRPr lang="en-US"/>
                    </a:p>
                  </a:txBody>
                  <a:tcPr/>
                </a:tc>
              </a:tr>
              <a:tr h="180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Testing</a:t>
                      </a: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571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Create Environment/Establish CI framework</a:t>
                      </a:r>
                      <a:endParaRPr lang="en-IN" sz="1400" b="0" kern="1200" baseline="0" dirty="0" smtClean="0">
                        <a:solidFill>
                          <a:schemeClr val="tx1"/>
                        </a:solidFill>
                        <a:effectLst/>
                        <a:latin typeface="+mn-lt"/>
                        <a:ea typeface="+mn-ea"/>
                        <a:cs typeface="+mn-cs"/>
                      </a:endParaRPr>
                    </a:p>
                  </a:txBody>
                  <a:tcPr marL="68580" marR="68580" marT="0" marB="0" anchor="ctr"/>
                </a:tc>
                <a:tc rowSpan="6">
                  <a:txBody>
                    <a:bodyPr/>
                    <a:lstStyle/>
                    <a:p>
                      <a:pPr algn="ctr">
                        <a:spcAft>
                          <a:spcPts val="0"/>
                        </a:spcAft>
                      </a:pPr>
                      <a:r>
                        <a:rPr lang="en-IN" sz="1800" kern="1200" dirty="0" smtClean="0">
                          <a:effectLst/>
                        </a:rPr>
                        <a:t>Phase 2</a:t>
                      </a:r>
                      <a:endParaRPr lang="en-IN" sz="1800" b="1" kern="1200" dirty="0">
                        <a:solidFill>
                          <a:schemeClr val="tx1"/>
                        </a:solidFill>
                        <a:effectLst/>
                        <a:latin typeface="+mn-lt"/>
                        <a:ea typeface="+mn-ea"/>
                        <a:cs typeface="+mn-cs"/>
                      </a:endParaRPr>
                    </a:p>
                  </a:txBody>
                  <a:tcPr marL="68580" marR="68580" marT="0" marB="0" vert="vert270" anchor="ctr"/>
                </a:tc>
                <a:tc rowSpan="6">
                  <a:txBody>
                    <a:bodyPr/>
                    <a:lstStyle/>
                    <a:p>
                      <a:pPr algn="ctr">
                        <a:spcAft>
                          <a:spcPts val="0"/>
                        </a:spcAft>
                      </a:pPr>
                      <a:r>
                        <a:rPr lang="en-IN" sz="1600" b="0" kern="1200" dirty="0" smtClean="0">
                          <a:solidFill>
                            <a:schemeClr val="tx1"/>
                          </a:solidFill>
                          <a:effectLst/>
                          <a:latin typeface="+mn-lt"/>
                          <a:ea typeface="+mn-ea"/>
                          <a:cs typeface="+mn-cs"/>
                        </a:rPr>
                        <a:t>15</a:t>
                      </a:r>
                      <a:endParaRPr lang="en-IN" sz="1600" b="1" kern="1200" dirty="0">
                        <a:solidFill>
                          <a:schemeClr val="tx1"/>
                        </a:solidFill>
                        <a:effectLst/>
                        <a:latin typeface="+mn-lt"/>
                        <a:ea typeface="+mn-ea"/>
                        <a:cs typeface="+mn-cs"/>
                      </a:endParaRPr>
                    </a:p>
                  </a:txBody>
                  <a:tcPr marL="68580" marR="68580" marT="0" marB="0" anchor="ctr"/>
                </a:tc>
              </a:tr>
              <a:tr h="312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Identify and implement data access options</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469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Determine API implementation Scheme</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87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Build API layer to access DB</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2688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Project Management</a:t>
                      </a: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252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Testing</a:t>
                      </a:r>
                    </a:p>
                  </a:txBody>
                  <a:tcPr marL="68580" marR="68580" marT="0" marB="0" anchor="ct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bl>
          </a:graphicData>
        </a:graphic>
      </p:graphicFrame>
      <p:sp>
        <p:nvSpPr>
          <p:cNvPr id="5" name="Rectangle 4"/>
          <p:cNvSpPr/>
          <p:nvPr/>
        </p:nvSpPr>
        <p:spPr>
          <a:xfrm>
            <a:off x="364831" y="1074143"/>
            <a:ext cx="9507826" cy="400110"/>
          </a:xfrm>
          <a:prstGeom prst="rect">
            <a:avLst/>
          </a:prstGeom>
        </p:spPr>
        <p:txBody>
          <a:bodyPr wrap="square">
            <a:spAutoFit/>
          </a:bodyPr>
          <a:lstStyle/>
          <a:p>
            <a:r>
              <a:rPr lang="en-AU" sz="2000" dirty="0"/>
              <a:t>The time estimated for delivering the application is </a:t>
            </a:r>
            <a:r>
              <a:rPr lang="en-AU" sz="2000" b="1" dirty="0" smtClean="0"/>
              <a:t>22.75 working </a:t>
            </a:r>
            <a:r>
              <a:rPr lang="en-AU" sz="2000" b="1" dirty="0"/>
              <a:t>man days</a:t>
            </a:r>
            <a:endParaRPr lang="en-IN" sz="2000" b="1" dirty="0"/>
          </a:p>
        </p:txBody>
      </p:sp>
      <p:sp>
        <p:nvSpPr>
          <p:cNvPr id="9"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Project Timeline &amp; Deliverables</a:t>
            </a:r>
            <a:endParaRPr lang="en-IN" sz="3200" dirty="0">
              <a:solidFill>
                <a:schemeClr val="bg1"/>
              </a:solidFill>
            </a:endParaRPr>
          </a:p>
        </p:txBody>
      </p:sp>
      <p:sp>
        <p:nvSpPr>
          <p:cNvPr id="2" name="Rounded Rectangle 1"/>
          <p:cNvSpPr/>
          <p:nvPr/>
        </p:nvSpPr>
        <p:spPr>
          <a:xfrm>
            <a:off x="7973023" y="1575179"/>
            <a:ext cx="3799268" cy="4792307"/>
          </a:xfrm>
          <a:prstGeom prst="roundRect">
            <a:avLst>
              <a:gd name="adj" fmla="val 5697"/>
            </a:avLst>
          </a:prstGeom>
        </p:spPr>
        <p:style>
          <a:lnRef idx="1">
            <a:schemeClr val="accent6"/>
          </a:lnRef>
          <a:fillRef idx="2">
            <a:schemeClr val="accent6"/>
          </a:fillRef>
          <a:effectRef idx="1">
            <a:schemeClr val="accent6"/>
          </a:effectRef>
          <a:fontRef idx="minor">
            <a:schemeClr val="dk1"/>
          </a:fontRef>
        </p:style>
        <p:txBody>
          <a:bodyPr rtlCol="0" anchor="ctr"/>
          <a:lstStyle/>
          <a:p>
            <a:pPr marL="17100" lvl="1" algn="ctr">
              <a:lnSpc>
                <a:spcPts val="2600"/>
              </a:lnSpc>
            </a:pPr>
            <a:endParaRPr lang="en-US" sz="2200" b="1" dirty="0" smtClean="0"/>
          </a:p>
          <a:p>
            <a:pPr marL="17100" lvl="1" algn="ctr">
              <a:lnSpc>
                <a:spcPts val="2600"/>
              </a:lnSpc>
            </a:pPr>
            <a:r>
              <a:rPr lang="en-US" sz="2200" b="1" dirty="0" smtClean="0"/>
              <a:t>Deliverables</a:t>
            </a:r>
          </a:p>
          <a:p>
            <a:pPr marL="17100" lvl="1">
              <a:lnSpc>
                <a:spcPts val="2600"/>
              </a:lnSpc>
            </a:pPr>
            <a:r>
              <a:rPr lang="en-US" sz="1600" b="1" dirty="0" smtClean="0"/>
              <a:t>Phase 1</a:t>
            </a:r>
          </a:p>
          <a:p>
            <a:pPr marL="302850" lvl="1" indent="-285750">
              <a:lnSpc>
                <a:spcPts val="2600"/>
              </a:lnSpc>
              <a:buFont typeface="Arial" panose="020B0604020202020204" pitchFamily="34" charset="0"/>
              <a:buChar char="•"/>
            </a:pPr>
            <a:r>
              <a:rPr lang="en-US" sz="1600" dirty="0" smtClean="0"/>
              <a:t>Wire </a:t>
            </a:r>
            <a:r>
              <a:rPr lang="en-US" sz="1600" dirty="0"/>
              <a:t>frames</a:t>
            </a:r>
          </a:p>
          <a:p>
            <a:pPr marL="302850" lvl="1" indent="-285750">
              <a:lnSpc>
                <a:spcPts val="2600"/>
              </a:lnSpc>
              <a:buFont typeface="Arial" panose="020B0604020202020204" pitchFamily="34" charset="0"/>
              <a:buChar char="•"/>
            </a:pPr>
            <a:r>
              <a:rPr lang="en-US" sz="1600" dirty="0"/>
              <a:t>Designs in Photoshop</a:t>
            </a:r>
          </a:p>
          <a:p>
            <a:pPr marL="302850" lvl="1" indent="-285750">
              <a:lnSpc>
                <a:spcPts val="2600"/>
              </a:lnSpc>
              <a:buFont typeface="Arial" panose="020B0604020202020204" pitchFamily="34" charset="0"/>
              <a:buChar char="•"/>
            </a:pPr>
            <a:r>
              <a:rPr lang="en-US" sz="1600" dirty="0" smtClean="0"/>
              <a:t>HTML Wireframes</a:t>
            </a:r>
            <a:endParaRPr lang="en-US" sz="1600" dirty="0"/>
          </a:p>
          <a:p>
            <a:pPr marL="302850" lvl="1" indent="-285750">
              <a:lnSpc>
                <a:spcPts val="2600"/>
              </a:lnSpc>
              <a:buFont typeface="Arial" panose="020B0604020202020204" pitchFamily="34" charset="0"/>
              <a:buChar char="•"/>
            </a:pPr>
            <a:r>
              <a:rPr lang="en-US" sz="1600" dirty="0"/>
              <a:t>Redesigned HTML </a:t>
            </a:r>
            <a:r>
              <a:rPr lang="en-US" sz="1600" dirty="0" smtClean="0"/>
              <a:t>page</a:t>
            </a:r>
          </a:p>
          <a:p>
            <a:pPr marL="17100" lvl="1">
              <a:lnSpc>
                <a:spcPts val="2600"/>
              </a:lnSpc>
            </a:pPr>
            <a:endParaRPr lang="en-US" sz="1600" dirty="0" smtClean="0"/>
          </a:p>
          <a:p>
            <a:pPr marL="17100" lvl="1">
              <a:lnSpc>
                <a:spcPts val="2600"/>
              </a:lnSpc>
            </a:pPr>
            <a:r>
              <a:rPr lang="en-US" sz="1600" b="1" dirty="0"/>
              <a:t>Phase 2</a:t>
            </a:r>
          </a:p>
          <a:p>
            <a:pPr marL="302850" lvl="1" indent="-285750">
              <a:lnSpc>
                <a:spcPts val="2600"/>
              </a:lnSpc>
              <a:buFont typeface="Arial" panose="020B0604020202020204" pitchFamily="34" charset="0"/>
              <a:buChar char="•"/>
            </a:pPr>
            <a:r>
              <a:rPr lang="en-US" sz="1600" dirty="0"/>
              <a:t>Application developed in </a:t>
            </a:r>
            <a:r>
              <a:rPr lang="en-US" sz="1600" dirty="0" smtClean="0"/>
              <a:t>PHP &amp; </a:t>
            </a:r>
            <a:r>
              <a:rPr lang="en-US" sz="1600" dirty="0" err="1" smtClean="0"/>
              <a:t>CodeIgniter</a:t>
            </a:r>
            <a:r>
              <a:rPr lang="en-US" sz="1600" dirty="0" smtClean="0"/>
              <a:t> Framework; integrated </a:t>
            </a:r>
            <a:r>
              <a:rPr lang="en-US" sz="1600" dirty="0"/>
              <a:t>with the existing </a:t>
            </a:r>
            <a:r>
              <a:rPr lang="en-US" sz="1600" dirty="0" smtClean="0"/>
              <a:t>database</a:t>
            </a:r>
            <a:endParaRPr lang="en-US" sz="1600" dirty="0"/>
          </a:p>
          <a:p>
            <a:pPr marL="302850" lvl="1" indent="-285750">
              <a:lnSpc>
                <a:spcPts val="2600"/>
              </a:lnSpc>
              <a:buFont typeface="Arial" panose="020B0604020202020204" pitchFamily="34" charset="0"/>
              <a:buChar char="•"/>
            </a:pPr>
            <a:r>
              <a:rPr lang="en-US" sz="1600" dirty="0"/>
              <a:t>Application integrated with the redesigned UI</a:t>
            </a:r>
          </a:p>
          <a:p>
            <a:pPr marL="302850" lvl="1" indent="-285750">
              <a:lnSpc>
                <a:spcPts val="2600"/>
              </a:lnSpc>
              <a:buFont typeface="Arial" panose="020B0604020202020204" pitchFamily="34" charset="0"/>
              <a:buChar char="•"/>
            </a:pPr>
            <a:endParaRPr lang="en-US" sz="1600" dirty="0"/>
          </a:p>
          <a:p>
            <a:pPr algn="ctr"/>
            <a:endParaRPr lang="en-US" dirty="0"/>
          </a:p>
        </p:txBody>
      </p:sp>
    </p:spTree>
    <p:extLst>
      <p:ext uri="{BB962C8B-B14F-4D97-AF65-F5344CB8AC3E}">
        <p14:creationId xmlns:p14="http://schemas.microsoft.com/office/powerpoint/2010/main" val="762857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630583443"/>
              </p:ext>
            </p:extLst>
          </p:nvPr>
        </p:nvGraphicFramePr>
        <p:xfrm>
          <a:off x="344914" y="1549776"/>
          <a:ext cx="11462773" cy="2462912"/>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3094034">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dirty="0" smtClean="0">
                          <a:solidFill>
                            <a:srgbClr val="1C1C1C"/>
                          </a:solidFill>
                          <a:latin typeface="+mn-lt"/>
                          <a:ea typeface="+mn-ea"/>
                          <a:cs typeface="+mn-cs"/>
                        </a:rPr>
                        <a:t>Phase 1 Implementation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a:t>
                      </a:r>
                      <a:r>
                        <a:rPr lang="en-US" sz="2000" b="0" kern="1200" dirty="0" smtClean="0">
                          <a:solidFill>
                            <a:srgbClr val="1C1C1C"/>
                          </a:solidFill>
                          <a:latin typeface="+mn-lt"/>
                          <a:ea typeface="+mn-ea"/>
                          <a:cs typeface="+mn-cs"/>
                        </a:rPr>
                        <a:t>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r h="848592">
                <a:tc>
                  <a:txBody>
                    <a:bodyPr/>
                    <a:lstStyle/>
                    <a:p>
                      <a:r>
                        <a:rPr lang="en-US" sz="2000" b="0" kern="1200" dirty="0" smtClean="0">
                          <a:solidFill>
                            <a:srgbClr val="1C1C1C"/>
                          </a:solidFill>
                          <a:latin typeface="+mn-lt"/>
                          <a:ea typeface="+mn-ea"/>
                          <a:cs typeface="+mn-cs"/>
                        </a:rPr>
                        <a:t>02.</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baseline="0" dirty="0" smtClean="0">
                          <a:solidFill>
                            <a:srgbClr val="1C1C1C"/>
                          </a:solidFill>
                          <a:latin typeface="+mn-lt"/>
                          <a:ea typeface="+mn-ea"/>
                          <a:cs typeface="+mn-cs"/>
                        </a:rPr>
                        <a:t>Phase 2 Implementation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USD 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spTree>
    <p:extLst>
      <p:ext uri="{BB962C8B-B14F-4D97-AF65-F5344CB8AC3E}">
        <p14:creationId xmlns:p14="http://schemas.microsoft.com/office/powerpoint/2010/main" val="80100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4243543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786</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656</cp:revision>
  <dcterms:created xsi:type="dcterms:W3CDTF">2016-07-20T04:54:31Z</dcterms:created>
  <dcterms:modified xsi:type="dcterms:W3CDTF">2016-11-04T09:48:04Z</dcterms:modified>
</cp:coreProperties>
</file>