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94" r:id="rId4"/>
    <p:sldId id="260" r:id="rId5"/>
    <p:sldId id="277" r:id="rId6"/>
    <p:sldId id="291" r:id="rId7"/>
    <p:sldId id="278" r:id="rId8"/>
    <p:sldId id="292" r:id="rId9"/>
    <p:sldId id="293" r:id="rId10"/>
    <p:sldId id="289" r:id="rId11"/>
    <p:sldId id="288" r:id="rId12"/>
    <p:sldId id="270" r:id="rId13"/>
    <p:sldId id="279" r:id="rId14"/>
    <p:sldId id="275"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E1AF"/>
    <a:srgbClr val="F9B29E"/>
    <a:srgbClr val="C5EBFF"/>
    <a:srgbClr val="740026"/>
    <a:srgbClr val="1C1C1C"/>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79" autoAdjust="0"/>
    <p:restoredTop sz="94660"/>
  </p:normalViewPr>
  <p:slideViewPr>
    <p:cSldViewPr snapToGrid="0">
      <p:cViewPr varScale="1">
        <p:scale>
          <a:sx n="80" d="100"/>
          <a:sy n="80" d="100"/>
        </p:scale>
        <p:origin x="1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10/28/2016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28-10-2016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28-10-2016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28-10-2016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28-10-2016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28-10-2016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28-10-2016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28-10-2016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28-10-2016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biocarian.com/"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400" b="1" dirty="0">
                <a:solidFill>
                  <a:srgbClr val="1C1C1C"/>
                </a:solidFill>
              </a:rPr>
              <a:t>Proposal for </a:t>
            </a:r>
            <a:r>
              <a:rPr lang="en-IN" sz="2400" b="1" dirty="0" smtClean="0">
                <a:solidFill>
                  <a:srgbClr val="1C1C1C"/>
                </a:solidFill>
              </a:rPr>
              <a:t>Requirement Review,  Code Review &amp; QA for IEAG</a:t>
            </a:r>
            <a:endParaRPr lang="en-US" sz="2400" b="1" dirty="0">
              <a:solidFill>
                <a:srgbClr val="1C1C1C"/>
              </a:solidFill>
            </a:endParaRPr>
          </a:p>
          <a:p>
            <a:pPr algn="r"/>
            <a:endParaRPr lang="en-US" sz="1800" b="1" dirty="0">
              <a:solidFill>
                <a:srgbClr val="1C1C1C"/>
              </a:solidFill>
            </a:endParaRPr>
          </a:p>
          <a:p>
            <a:pPr algn="r"/>
            <a:r>
              <a:rPr lang="en-US" sz="1600" b="1" dirty="0" smtClean="0">
                <a:solidFill>
                  <a:srgbClr val="1C1C1C"/>
                </a:solidFill>
              </a:rPr>
              <a:t>October </a:t>
            </a:r>
            <a:r>
              <a:rPr lang="en-US" sz="1600" b="1" dirty="0">
                <a:solidFill>
                  <a:srgbClr val="1C1C1C"/>
                </a:solidFill>
              </a:rPr>
              <a:t>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15263" y="1470992"/>
            <a:ext cx="11676737" cy="861774"/>
          </a:xfrm>
          <a:prstGeom prst="rect">
            <a:avLst/>
          </a:prstGeom>
        </p:spPr>
        <p:txBody>
          <a:bodyPr wrap="square">
            <a:spAutoFit/>
          </a:bodyPr>
          <a:lstStyle/>
          <a:p>
            <a:pPr marL="285750" indent="-285750">
              <a:lnSpc>
                <a:spcPts val="3000"/>
              </a:lnSpc>
              <a:buFont typeface="Arial" panose="020B0604020202020204" pitchFamily="34" charset="0"/>
              <a:buChar char="•"/>
            </a:pPr>
            <a:r>
              <a:rPr lang="en-US" sz="2000" dirty="0" smtClean="0"/>
              <a:t>The client </a:t>
            </a:r>
            <a:r>
              <a:rPr lang="en-US" sz="2000" dirty="0"/>
              <a:t> </a:t>
            </a:r>
            <a:r>
              <a:rPr lang="en-US" sz="2000" dirty="0" smtClean="0"/>
              <a:t>will be involved in the decision making of the wireframes, Photoshop designs and HTML mockup</a:t>
            </a:r>
            <a:endParaRPr lang="en-US" sz="2000" dirty="0" smtClean="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Assumptions</a:t>
            </a:r>
          </a:p>
        </p:txBody>
      </p:sp>
    </p:spTree>
    <p:extLst>
      <p:ext uri="{BB962C8B-B14F-4D97-AF65-F5344CB8AC3E}">
        <p14:creationId xmlns:p14="http://schemas.microsoft.com/office/powerpoint/2010/main" val="95543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110875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1631216"/>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smtClean="0"/>
              <a:t>Coding/Bug </a:t>
            </a:r>
            <a:r>
              <a:rPr lang="en-US" sz="2400" dirty="0" smtClean="0"/>
              <a:t>Fixing</a:t>
            </a:r>
            <a:endParaRPr lang="en-US" sz="2400" dirty="0" smtClean="0"/>
          </a:p>
          <a:p>
            <a:pPr marL="285750" indent="-285750">
              <a:lnSpc>
                <a:spcPts val="3000"/>
              </a:lnSpc>
              <a:buFont typeface="Arial" panose="020B0604020202020204" pitchFamily="34" charset="0"/>
              <a:buChar char="•"/>
            </a:pPr>
            <a:r>
              <a:rPr lang="en-US" sz="2400" dirty="0" smtClean="0"/>
              <a:t>Hosting/Deployment of the application</a:t>
            </a:r>
          </a:p>
          <a:p>
            <a:pPr>
              <a:lnSpc>
                <a:spcPts val="3000"/>
              </a:lnSpc>
            </a:pPr>
            <a:endParaRPr lang="en-US" sz="2400" dirty="0" smtClean="0"/>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205774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Tree>
    <p:extLst>
      <p:ext uri="{BB962C8B-B14F-4D97-AF65-F5344CB8AC3E}">
        <p14:creationId xmlns:p14="http://schemas.microsoft.com/office/powerpoint/2010/main" val="68260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042132"/>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a:t>The </a:t>
            </a:r>
            <a:r>
              <a:rPr lang="en-IN" sz="1700" dirty="0" smtClean="0"/>
              <a:t>project scope is limited only to code review &amp; testing services. </a:t>
            </a:r>
            <a:r>
              <a:rPr lang="en-IN" sz="1700" dirty="0"/>
              <a:t>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US" sz="1700" dirty="0" smtClean="0"/>
              <a:t>Acceptance </a:t>
            </a:r>
            <a:r>
              <a:rPr lang="en-US" sz="1700" dirty="0"/>
              <a:t>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275915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791813"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a:t>
            </a:r>
            <a:r>
              <a:rPr lang="en-US" sz="2000" dirty="0" smtClean="0">
                <a:solidFill>
                  <a:schemeClr val="tx1">
                    <a:lumMod val="85000"/>
                    <a:lumOff val="15000"/>
                  </a:schemeClr>
                </a:solidFill>
              </a:rPr>
              <a:t>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smtClean="0">
                <a:solidFill>
                  <a:schemeClr val="tx1">
                    <a:lumMod val="85000"/>
                    <a:lumOff val="15000"/>
                  </a:schemeClr>
                </a:solidFill>
              </a:rPr>
              <a:t>Joyce.daniel@verbat.com</a:t>
            </a:r>
            <a:endParaRPr lang="en-GB" sz="2000" dirty="0">
              <a:solidFill>
                <a:schemeClr val="tx1">
                  <a:lumMod val="85000"/>
                  <a:lumOff val="15000"/>
                </a:schemeClr>
              </a:solidFill>
            </a:endParaRP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Tree>
    <p:extLst>
      <p:ext uri="{BB962C8B-B14F-4D97-AF65-F5344CB8AC3E}">
        <p14:creationId xmlns:p14="http://schemas.microsoft.com/office/powerpoint/2010/main" val="66334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428056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a:t>
            </a:fld>
            <a:endParaRPr lang="en-IN" dirty="0"/>
          </a:p>
        </p:txBody>
      </p:sp>
      <p:sp>
        <p:nvSpPr>
          <p:cNvPr id="6" name="AutoShape 6"/>
          <p:cNvSpPr>
            <a:spLocks noChangeArrowheads="1"/>
          </p:cNvSpPr>
          <p:nvPr/>
        </p:nvSpPr>
        <p:spPr bwMode="auto">
          <a:xfrm>
            <a:off x="2667083" y="2071020"/>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7" name="AutoShape 6"/>
          <p:cNvSpPr>
            <a:spLocks noChangeArrowheads="1"/>
          </p:cNvSpPr>
          <p:nvPr/>
        </p:nvSpPr>
        <p:spPr bwMode="auto">
          <a:xfrm>
            <a:off x="2667083" y="2516351"/>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Timeline</a:t>
            </a:r>
          </a:p>
        </p:txBody>
      </p:sp>
      <p:sp>
        <p:nvSpPr>
          <p:cNvPr id="8" name="AutoShape 6"/>
          <p:cNvSpPr>
            <a:spLocks noChangeArrowheads="1"/>
          </p:cNvSpPr>
          <p:nvPr/>
        </p:nvSpPr>
        <p:spPr bwMode="auto">
          <a:xfrm>
            <a:off x="2667083" y="299111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Deliverables</a:t>
            </a:r>
          </a:p>
        </p:txBody>
      </p:sp>
      <p:sp>
        <p:nvSpPr>
          <p:cNvPr id="9" name="AutoShape 6"/>
          <p:cNvSpPr>
            <a:spLocks noChangeArrowheads="1"/>
          </p:cNvSpPr>
          <p:nvPr/>
        </p:nvSpPr>
        <p:spPr bwMode="auto">
          <a:xfrm>
            <a:off x="2667083" y="346334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Commercials</a:t>
            </a:r>
          </a:p>
        </p:txBody>
      </p:sp>
      <p:sp>
        <p:nvSpPr>
          <p:cNvPr id="10" name="AutoShape 6"/>
          <p:cNvSpPr>
            <a:spLocks noChangeArrowheads="1"/>
          </p:cNvSpPr>
          <p:nvPr/>
        </p:nvSpPr>
        <p:spPr bwMode="auto">
          <a:xfrm>
            <a:off x="2667083" y="394120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Assumptions &amp; Out of scope</a:t>
            </a:r>
          </a:p>
        </p:txBody>
      </p:sp>
      <p:sp>
        <p:nvSpPr>
          <p:cNvPr id="11" name="AutoShape 6"/>
          <p:cNvSpPr>
            <a:spLocks noChangeArrowheads="1"/>
          </p:cNvSpPr>
          <p:nvPr/>
        </p:nvSpPr>
        <p:spPr bwMode="auto">
          <a:xfrm>
            <a:off x="2667083" y="443265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a:solidFill>
                  <a:schemeClr val="tx1">
                    <a:lumMod val="95000"/>
                    <a:lumOff val="5000"/>
                  </a:schemeClr>
                </a:solidFill>
                <a:latin typeface="Gill Sans MT" panose="020B0502020104020203" pitchFamily="34" charset="0"/>
                <a:cs typeface="Arial" pitchFamily="34" charset="0"/>
              </a:rPr>
              <a:t>Terms &amp; Conditions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207650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25355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3014403"/>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347827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9574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4448865"/>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Tree>
    <p:extLst>
      <p:ext uri="{BB962C8B-B14F-4D97-AF65-F5344CB8AC3E}">
        <p14:creationId xmlns:p14="http://schemas.microsoft.com/office/powerpoint/2010/main" val="79497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3016210"/>
          </a:xfrm>
          <a:prstGeom prst="rect">
            <a:avLst/>
          </a:prstGeom>
          <a:noFill/>
        </p:spPr>
        <p:txBody>
          <a:bodyPr wrap="square" rtlCol="0">
            <a:spAutoFit/>
          </a:bodyPr>
          <a:lstStyle/>
          <a:p>
            <a:r>
              <a:rPr lang="en-US" sz="1900" dirty="0" smtClean="0"/>
              <a:t>Dr. Chandana has requested </a:t>
            </a:r>
            <a:r>
              <a:rPr lang="en-US" sz="1900" dirty="0" err="1" smtClean="0"/>
              <a:t>Verbat’s</a:t>
            </a:r>
            <a:r>
              <a:rPr lang="en-US" sz="1900" dirty="0" smtClean="0"/>
              <a:t> service to redesign a search engine (</a:t>
            </a:r>
            <a:r>
              <a:rPr lang="en-US" sz="2000" u="sng" dirty="0" smtClean="0">
                <a:hlinkClick r:id="rId3"/>
              </a:rPr>
              <a:t>www.biocarian.com</a:t>
            </a:r>
            <a:r>
              <a:rPr lang="en-US" sz="2000" u="sng" dirty="0" smtClean="0"/>
              <a:t>)</a:t>
            </a:r>
            <a:r>
              <a:rPr lang="en-US" sz="1900" dirty="0" smtClean="0"/>
              <a:t> meant to query  an RDF Database.  The web site aims to provide information on research related to Biology.  The application is hosted in the UAE university.</a:t>
            </a:r>
            <a:endParaRPr lang="en-US" sz="1900" dirty="0"/>
          </a:p>
          <a:p>
            <a:pPr>
              <a:lnSpc>
                <a:spcPct val="150000"/>
              </a:lnSpc>
            </a:pPr>
            <a:r>
              <a:rPr lang="en-US" sz="2800" b="1" dirty="0" smtClean="0">
                <a:solidFill>
                  <a:srgbClr val="740026"/>
                </a:solidFill>
              </a:rPr>
              <a:t>Scope</a:t>
            </a:r>
          </a:p>
          <a:p>
            <a:r>
              <a:rPr lang="en-US" dirty="0" smtClean="0"/>
              <a:t>Verbat Technologies is pleased to submit this proposal to render services in </a:t>
            </a:r>
          </a:p>
          <a:p>
            <a:pPr marL="285750" indent="-285750">
              <a:buFont typeface="Arial" panose="020B0604020202020204" pitchFamily="34" charset="0"/>
              <a:buChar char="•"/>
            </a:pPr>
            <a:r>
              <a:rPr lang="en-US" dirty="0" smtClean="0"/>
              <a:t>Redesigning the search engine page so that it is more human friendly (Phase 1)</a:t>
            </a:r>
          </a:p>
          <a:p>
            <a:pPr marL="285750" indent="-285750">
              <a:buFont typeface="Arial" panose="020B0604020202020204" pitchFamily="34" charset="0"/>
              <a:buChar char="•"/>
            </a:pPr>
            <a:r>
              <a:rPr lang="en-US" dirty="0" smtClean="0"/>
              <a:t>Rebuild the application using PHP and the Code Ignitor framework. The database will remain the same (i.e. RDF). The goal is develop a PHP service layer (API) over JENA (The RDF Database), so that it can be queried by the search engine.</a:t>
            </a:r>
          </a:p>
          <a:p>
            <a:pPr marL="285750" indent="-285750">
              <a:buFont typeface="Arial" panose="020B0604020202020204" pitchFamily="34" charset="0"/>
              <a:buChar char="•"/>
            </a:pPr>
            <a:r>
              <a:rPr lang="en-US" dirty="0" smtClean="0"/>
              <a:t>The Proposal covers the implementation of Phase 1</a:t>
            </a: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299043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46579" y="1251167"/>
            <a:ext cx="5850271" cy="2769989"/>
          </a:xfrm>
          <a:prstGeom prst="rect">
            <a:avLst/>
          </a:prstGeom>
          <a:noFill/>
        </p:spPr>
        <p:txBody>
          <a:bodyPr wrap="square" rtlCol="0">
            <a:spAutoFit/>
          </a:bodyPr>
          <a:lstStyle/>
          <a:p>
            <a:pPr lvl="0"/>
            <a:endParaRPr lang="en-US" sz="2000" b="1" dirty="0" smtClean="0"/>
          </a:p>
          <a:p>
            <a:pPr lvl="0"/>
            <a:r>
              <a:rPr lang="en-US" sz="2000" b="1" dirty="0" smtClean="0"/>
              <a:t>Phase 1 (UI/UX Design)</a:t>
            </a:r>
            <a:endParaRPr lang="en-US" sz="2000" b="1" dirty="0" smtClean="0"/>
          </a:p>
          <a:p>
            <a:pPr lvl="0"/>
            <a:endParaRPr lang="en-US" sz="2000" b="1" dirty="0"/>
          </a:p>
          <a:p>
            <a:pPr marL="285750" indent="-285750">
              <a:buFont typeface="Arial" panose="020B0604020202020204" pitchFamily="34" charset="0"/>
              <a:buChar char="•"/>
            </a:pPr>
            <a:r>
              <a:rPr lang="en-US" sz="1600" dirty="0" smtClean="0"/>
              <a:t>Identify the elements that can be listed as options  in the search page</a:t>
            </a:r>
            <a:endParaRPr lang="en-US" sz="1600" dirty="0" smtClean="0"/>
          </a:p>
          <a:p>
            <a:pPr marL="285750" indent="-285750">
              <a:buFont typeface="Arial" panose="020B0604020202020204" pitchFamily="34" charset="0"/>
              <a:buChar char="•"/>
            </a:pPr>
            <a:r>
              <a:rPr lang="en-US" sz="1600" dirty="0" smtClean="0"/>
              <a:t>Create the wire frames for the UI</a:t>
            </a:r>
            <a:endParaRPr lang="en-US" sz="1600" dirty="0" smtClean="0"/>
          </a:p>
          <a:p>
            <a:pPr marL="285750" indent="-285750">
              <a:buFont typeface="Arial" panose="020B0604020202020204" pitchFamily="34" charset="0"/>
              <a:buChar char="•"/>
            </a:pPr>
            <a:r>
              <a:rPr lang="en-US" sz="1600" dirty="0" smtClean="0"/>
              <a:t>Create the design in Photoshop</a:t>
            </a:r>
            <a:endParaRPr lang="en-US" sz="1600" dirty="0"/>
          </a:p>
          <a:p>
            <a:pPr marL="285750" indent="-285750">
              <a:buFont typeface="Arial" panose="020B0604020202020204" pitchFamily="34" charset="0"/>
              <a:buChar char="•"/>
            </a:pPr>
            <a:r>
              <a:rPr lang="en-US" sz="1600" dirty="0" smtClean="0"/>
              <a:t>Create The HTML design after confirmation of design</a:t>
            </a:r>
            <a:endParaRPr lang="en-US" sz="1600" dirty="0" smtClean="0"/>
          </a:p>
          <a:p>
            <a:pPr marL="285750" indent="-285750">
              <a:buFont typeface="Arial" panose="020B0604020202020204" pitchFamily="34" charset="0"/>
              <a:buChar char="•"/>
            </a:pPr>
            <a:r>
              <a:rPr lang="en-US" sz="1600" dirty="0" smtClean="0"/>
              <a:t>Make the design mobile friendly (Similar to Google)</a:t>
            </a:r>
            <a:endParaRPr lang="en-US" sz="1600" dirty="0" smtClean="0"/>
          </a:p>
          <a:p>
            <a:pPr marL="342900" indent="-342900">
              <a:buFont typeface="Arial" panose="020B0604020202020204" pitchFamily="34" charset="0"/>
              <a:buChar char="•"/>
            </a:pPr>
            <a:endParaRPr lang="en-US"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
        <p:nvSpPr>
          <p:cNvPr id="2" name="Rectangle 1"/>
          <p:cNvSpPr/>
          <p:nvPr/>
        </p:nvSpPr>
        <p:spPr>
          <a:xfrm>
            <a:off x="6292158" y="1190044"/>
            <a:ext cx="5618922" cy="2492990"/>
          </a:xfrm>
          <a:prstGeom prst="rect">
            <a:avLst/>
          </a:prstGeom>
        </p:spPr>
        <p:txBody>
          <a:bodyPr wrap="square">
            <a:spAutoFit/>
          </a:bodyPr>
          <a:lstStyle/>
          <a:p>
            <a:endParaRPr lang="en-IN" sz="2000" b="1" dirty="0" smtClean="0"/>
          </a:p>
          <a:p>
            <a:r>
              <a:rPr lang="en-IN" sz="2000" b="1" dirty="0" smtClean="0"/>
              <a:t>Phase 2 (PHP / Code Ignitor Framework)</a:t>
            </a:r>
            <a:endParaRPr lang="en-IN" sz="2000" b="1" dirty="0" smtClean="0"/>
          </a:p>
          <a:p>
            <a:endParaRPr lang="en-IN" sz="2000" b="1" dirty="0" smtClean="0"/>
          </a:p>
          <a:p>
            <a:pPr marL="285750" indent="-285750">
              <a:buFont typeface="Arial" panose="020B0604020202020204" pitchFamily="34" charset="0"/>
              <a:buChar char="•"/>
            </a:pPr>
            <a:r>
              <a:rPr lang="en-IN" sz="1600" dirty="0"/>
              <a:t>Determine </a:t>
            </a:r>
            <a:r>
              <a:rPr lang="en-IN" sz="1600" dirty="0" smtClean="0"/>
              <a:t>how to implement the API</a:t>
            </a:r>
          </a:p>
          <a:p>
            <a:pPr marL="285750" indent="-285750">
              <a:buFont typeface="Arial" panose="020B0604020202020204" pitchFamily="34" charset="0"/>
              <a:buChar char="•"/>
            </a:pPr>
            <a:r>
              <a:rPr lang="en-IN" sz="1600" dirty="0" smtClean="0"/>
              <a:t>Options </a:t>
            </a:r>
            <a:r>
              <a:rPr lang="en-IN" sz="1600" dirty="0"/>
              <a:t> </a:t>
            </a:r>
            <a:r>
              <a:rPr lang="en-IN" sz="1600" dirty="0" smtClean="0"/>
              <a:t>for endpoints include  </a:t>
            </a:r>
            <a:r>
              <a:rPr lang="en-IN" sz="1600" dirty="0" err="1" smtClean="0"/>
              <a:t>Fuseki</a:t>
            </a:r>
            <a:r>
              <a:rPr lang="en-IN" sz="1600" dirty="0" smtClean="0"/>
              <a:t>, RDF API, SPARQL API &amp; Ontology API </a:t>
            </a:r>
          </a:p>
          <a:p>
            <a:pPr marL="285750" indent="-285750">
              <a:buFont typeface="Arial" panose="020B0604020202020204" pitchFamily="34" charset="0"/>
              <a:buChar char="•"/>
            </a:pPr>
            <a:r>
              <a:rPr lang="en-IN" sz="1600" dirty="0" smtClean="0"/>
              <a:t>Configure &amp; Tailor the Code Ignitor framework  to a access the appropriate end point</a:t>
            </a:r>
          </a:p>
          <a:p>
            <a:pPr marL="285750" indent="-285750">
              <a:buFont typeface="Arial" panose="020B0604020202020204" pitchFamily="34" charset="0"/>
              <a:buChar char="•"/>
            </a:pPr>
            <a:r>
              <a:rPr lang="en-IN" sz="1600" dirty="0" smtClean="0"/>
              <a:t>Build API layer to access the database.</a:t>
            </a:r>
            <a:endParaRPr lang="en-IN" sz="1600" dirty="0"/>
          </a:p>
        </p:txBody>
      </p:sp>
      <p:cxnSp>
        <p:nvCxnSpPr>
          <p:cNvPr id="7" name="Straight Connector 6"/>
          <p:cNvCxnSpPr/>
          <p:nvPr/>
        </p:nvCxnSpPr>
        <p:spPr>
          <a:xfrm>
            <a:off x="6078829" y="1251167"/>
            <a:ext cx="0" cy="517064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40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&amp; Deliverables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289200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6</a:t>
            </a:fld>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87955062"/>
              </p:ext>
            </p:extLst>
          </p:nvPr>
        </p:nvGraphicFramePr>
        <p:xfrm>
          <a:off x="356253" y="1691249"/>
          <a:ext cx="6998705" cy="2562031"/>
        </p:xfrm>
        <a:graphic>
          <a:graphicData uri="http://schemas.openxmlformats.org/drawingml/2006/table">
            <a:tbl>
              <a:tblPr firstRow="1" bandRow="1">
                <a:tableStyleId>{21E4AEA4-8DFA-4A89-87EB-49C32662AFE0}</a:tableStyleId>
              </a:tblPr>
              <a:tblGrid>
                <a:gridCol w="3159679">
                  <a:extLst>
                    <a:ext uri="{9D8B030D-6E8A-4147-A177-3AD203B41FA5}">
                      <a16:colId xmlns:a16="http://schemas.microsoft.com/office/drawing/2014/main" xmlns="" val="3302362225"/>
                    </a:ext>
                  </a:extLst>
                </a:gridCol>
                <a:gridCol w="1657246">
                  <a:extLst>
                    <a:ext uri="{9D8B030D-6E8A-4147-A177-3AD203B41FA5}">
                      <a16:colId xmlns:a16="http://schemas.microsoft.com/office/drawing/2014/main" xmlns="" val="1810571735"/>
                    </a:ext>
                  </a:extLst>
                </a:gridCol>
                <a:gridCol w="2181780">
                  <a:extLst>
                    <a:ext uri="{9D8B030D-6E8A-4147-A177-3AD203B41FA5}">
                      <a16:colId xmlns:a16="http://schemas.microsoft.com/office/drawing/2014/main" xmlns="" val="20002"/>
                    </a:ext>
                  </a:extLst>
                </a:gridCol>
              </a:tblGrid>
              <a:tr h="513595">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solidFill>
                      <a:srgbClr val="00B050"/>
                    </a:solidFill>
                  </a:tcPr>
                </a:tc>
                <a:tc>
                  <a:txBody>
                    <a:bodyPr/>
                    <a:lstStyle/>
                    <a:p>
                      <a:pPr algn="ctr">
                        <a:lnSpc>
                          <a:spcPct val="150000"/>
                        </a:lnSpc>
                        <a:spcAft>
                          <a:spcPts val="600"/>
                        </a:spcAft>
                        <a:tabLst>
                          <a:tab pos="1137920" algn="l"/>
                        </a:tabLst>
                      </a:pPr>
                      <a:r>
                        <a:rPr lang="en-AU" sz="1600" kern="1200" dirty="0">
                          <a:effectLst/>
                        </a:rPr>
                        <a:t>Phase</a:t>
                      </a:r>
                      <a:endParaRPr lang="en-IN" sz="1600" b="0" kern="1200" dirty="0">
                        <a:solidFill>
                          <a:schemeClr val="bg1"/>
                        </a:solidFill>
                        <a:effectLst/>
                        <a:latin typeface="+mn-lt"/>
                        <a:ea typeface="+mn-ea"/>
                        <a:cs typeface="+mn-cs"/>
                      </a:endParaRPr>
                    </a:p>
                  </a:txBody>
                  <a:tcPr marL="68580" marR="68580" marT="0" marB="0">
                    <a:solidFill>
                      <a:srgbClr val="00B050"/>
                    </a:solidFill>
                  </a:tcPr>
                </a:tc>
                <a:tc>
                  <a:txBody>
                    <a:bodyPr/>
                    <a:lstStyle/>
                    <a:p>
                      <a:pPr algn="ctr">
                        <a:lnSpc>
                          <a:spcPct val="150000"/>
                        </a:lnSpc>
                        <a:spcAft>
                          <a:spcPts val="600"/>
                        </a:spcAft>
                        <a:tabLst>
                          <a:tab pos="1137920" algn="l"/>
                        </a:tabLst>
                      </a:pPr>
                      <a:r>
                        <a:rPr lang="en-IN" sz="1600" kern="1200" dirty="0">
                          <a:effectLst/>
                        </a:rPr>
                        <a:t>Effort (Man Days)</a:t>
                      </a:r>
                      <a:endParaRPr lang="en-IN" sz="1600" b="0" kern="1200" dirty="0">
                        <a:solidFill>
                          <a:schemeClr val="bg1"/>
                        </a:solidFill>
                        <a:effectLst/>
                        <a:latin typeface="+mn-lt"/>
                        <a:ea typeface="+mn-ea"/>
                        <a:cs typeface="+mn-cs"/>
                      </a:endParaRPr>
                    </a:p>
                  </a:txBody>
                  <a:tcPr marL="68580" marR="68580" marT="0" marB="0">
                    <a:solidFill>
                      <a:srgbClr val="00B050"/>
                    </a:solidFill>
                  </a:tcPr>
                </a:tc>
                <a:extLst>
                  <a:ext uri="{0D108BD9-81ED-4DB2-BD59-A6C34878D82A}">
                    <a16:rowId xmlns:a16="http://schemas.microsoft.com/office/drawing/2014/main" xmlns="" val="2007264945"/>
                  </a:ext>
                </a:extLst>
              </a:tr>
              <a:tr h="377115">
                <a:tc>
                  <a:txBody>
                    <a:bodyPr/>
                    <a:lstStyle/>
                    <a:p>
                      <a:pPr algn="l">
                        <a:lnSpc>
                          <a:spcPct val="115000"/>
                        </a:lnSpc>
                        <a:spcAft>
                          <a:spcPts val="600"/>
                        </a:spcAft>
                      </a:pPr>
                      <a:r>
                        <a:rPr lang="en-IN" sz="2000" b="1" kern="1200" dirty="0">
                          <a:effectLst/>
                        </a:rPr>
                        <a:t>Initiation</a:t>
                      </a:r>
                      <a:endParaRPr lang="en-IN" sz="1600" b="1" kern="1200" dirty="0">
                        <a:solidFill>
                          <a:schemeClr val="tx1"/>
                        </a:solidFill>
                        <a:effectLst/>
                        <a:latin typeface="+mn-lt"/>
                        <a:ea typeface="+mn-ea"/>
                        <a:cs typeface="+mn-cs"/>
                      </a:endParaRPr>
                    </a:p>
                  </a:txBody>
                  <a:tcPr marL="68580" marR="68580" marT="0" marB="0" anchor="ctr">
                    <a:solidFill>
                      <a:srgbClr val="5DE1AF"/>
                    </a:solidFill>
                  </a:tcPr>
                </a:tc>
                <a:tc rowSpan="6">
                  <a:txBody>
                    <a:bodyPr/>
                    <a:lstStyle/>
                    <a:p>
                      <a:pPr algn="ctr">
                        <a:spcAft>
                          <a:spcPts val="0"/>
                        </a:spcAft>
                      </a:pPr>
                      <a:r>
                        <a:rPr lang="en-IN" sz="1800" b="1" kern="1200" dirty="0">
                          <a:effectLst/>
                        </a:rPr>
                        <a:t>Phase 1</a:t>
                      </a: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rowSpan="6">
                  <a:txBody>
                    <a:bodyPr/>
                    <a:lstStyle/>
                    <a:p>
                      <a:pPr algn="ctr">
                        <a:spcAft>
                          <a:spcPts val="0"/>
                        </a:spcAft>
                      </a:pPr>
                      <a:r>
                        <a:rPr lang="en-IN" sz="1600" b="1" kern="1200" dirty="0" smtClean="0">
                          <a:solidFill>
                            <a:schemeClr val="dk1"/>
                          </a:solidFill>
                          <a:effectLst/>
                          <a:latin typeface="+mn-lt"/>
                          <a:ea typeface="+mn-ea"/>
                          <a:cs typeface="+mn-cs"/>
                        </a:rPr>
                        <a:t>6.3</a:t>
                      </a:r>
                      <a:endParaRPr lang="en-IN" sz="1600" b="1" kern="1200" dirty="0">
                        <a:solidFill>
                          <a:schemeClr val="tx1"/>
                        </a:solidFill>
                        <a:effectLst/>
                        <a:latin typeface="+mn-lt"/>
                        <a:ea typeface="+mn-ea"/>
                        <a:cs typeface="+mn-cs"/>
                      </a:endParaRPr>
                    </a:p>
                  </a:txBody>
                  <a:tcPr marL="68580" marR="68580" marT="0" marB="0" anchor="ctr">
                    <a:solidFill>
                      <a:srgbClr val="5DE1AF"/>
                    </a:solidFill>
                  </a:tcPr>
                </a:tc>
                <a:extLst>
                  <a:ext uri="{0D108BD9-81ED-4DB2-BD59-A6C34878D82A}">
                    <a16:rowId xmlns:a16="http://schemas.microsoft.com/office/drawing/2014/main" xmlns="" val="1056298204"/>
                  </a:ext>
                </a:extLst>
              </a:tr>
              <a:tr h="28051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b="0" kern="1200" dirty="0" smtClean="0">
                          <a:solidFill>
                            <a:schemeClr val="tx1"/>
                          </a:solidFill>
                          <a:effectLst/>
                          <a:latin typeface="+mn-lt"/>
                          <a:ea typeface="+mn-ea"/>
                          <a:cs typeface="+mn-cs"/>
                        </a:rPr>
                        <a:t>Discussion</a:t>
                      </a:r>
                      <a:r>
                        <a:rPr lang="en-IN" sz="1400" b="0" kern="1200" baseline="0" dirty="0" smtClean="0">
                          <a:solidFill>
                            <a:schemeClr val="tx1"/>
                          </a:solidFill>
                          <a:effectLst/>
                          <a:latin typeface="+mn-lt"/>
                          <a:ea typeface="+mn-ea"/>
                          <a:cs typeface="+mn-cs"/>
                        </a:rPr>
                        <a:t> on UI design</a:t>
                      </a:r>
                      <a:endParaRPr lang="en-IN" sz="1400" b="0" kern="1200" dirty="0">
                        <a:solidFill>
                          <a:schemeClr val="tx1"/>
                        </a:solidFill>
                        <a:effectLst/>
                        <a:latin typeface="+mn-lt"/>
                        <a:ea typeface="+mn-ea"/>
                        <a:cs typeface="+mn-cs"/>
                      </a:endParaRPr>
                    </a:p>
                  </a:txBody>
                  <a:tcPr marL="68580" marR="68580" marT="0" marB="0" anchor="ctr">
                    <a:solidFill>
                      <a:srgbClr val="5DE1AF"/>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356244">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b="0" kern="1200" dirty="0" smtClean="0">
                          <a:solidFill>
                            <a:schemeClr val="tx1"/>
                          </a:solidFill>
                          <a:effectLst/>
                          <a:latin typeface="+mn-lt"/>
                          <a:ea typeface="+mn-ea"/>
                          <a:cs typeface="+mn-cs"/>
                        </a:rPr>
                        <a:t>Create wire frames for Search</a:t>
                      </a:r>
                      <a:r>
                        <a:rPr lang="en-IN" sz="1400" b="0" kern="1200" baseline="0" dirty="0" smtClean="0">
                          <a:solidFill>
                            <a:schemeClr val="tx1"/>
                          </a:solidFill>
                          <a:effectLst/>
                          <a:latin typeface="+mn-lt"/>
                          <a:ea typeface="+mn-ea"/>
                          <a:cs typeface="+mn-cs"/>
                        </a:rPr>
                        <a:t> page</a:t>
                      </a:r>
                      <a:endParaRPr lang="en-IN" sz="1400" b="0" kern="1200" dirty="0">
                        <a:solidFill>
                          <a:schemeClr val="tx1"/>
                        </a:solidFill>
                        <a:effectLst/>
                        <a:latin typeface="+mn-lt"/>
                        <a:ea typeface="+mn-ea"/>
                        <a:cs typeface="+mn-cs"/>
                      </a:endParaRPr>
                    </a:p>
                  </a:txBody>
                  <a:tcPr marL="68580" marR="68580" marT="0" marB="0" anchor="ctr">
                    <a:solidFill>
                      <a:srgbClr val="5DE1AF"/>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Designs in Photoshop</a:t>
                      </a:r>
                      <a:endParaRPr lang="en-IN" sz="1400" b="0" kern="1200" baseline="0" dirty="0" smtClean="0">
                        <a:solidFill>
                          <a:schemeClr val="tx1"/>
                        </a:solidFill>
                        <a:effectLst/>
                        <a:latin typeface="+mn-lt"/>
                        <a:ea typeface="+mn-ea"/>
                        <a:cs typeface="+mn-cs"/>
                      </a:endParaRPr>
                    </a:p>
                  </a:txBody>
                  <a:tcPr marL="68580" marR="68580" marT="0" marB="0" anchor="ctr">
                    <a:solidFill>
                      <a:srgbClr val="5DE1AF"/>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5"/>
                  </a:ext>
                </a:extLst>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HTML design Mock-up</a:t>
                      </a:r>
                      <a:endParaRPr lang="en-IN" sz="1400" b="0" kern="1200" baseline="0" dirty="0" smtClean="0">
                        <a:solidFill>
                          <a:schemeClr val="tx1"/>
                        </a:solidFill>
                        <a:effectLst/>
                        <a:latin typeface="+mn-lt"/>
                        <a:ea typeface="+mn-ea"/>
                        <a:cs typeface="+mn-cs"/>
                      </a:endParaRPr>
                    </a:p>
                  </a:txBody>
                  <a:tcPr marL="68580" marR="68580" marT="0" marB="0" anchor="ctr">
                    <a:solidFill>
                      <a:srgbClr val="5DE1AF"/>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r h="30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kern="1200" baseline="0" dirty="0" smtClean="0">
                          <a:solidFill>
                            <a:schemeClr val="tx1"/>
                          </a:solidFill>
                          <a:effectLst/>
                          <a:latin typeface="+mn-lt"/>
                          <a:ea typeface="+mn-ea"/>
                          <a:cs typeface="+mn-cs"/>
                        </a:rPr>
                        <a:t>Final Implementation after Integration with the search results page</a:t>
                      </a:r>
                      <a:endParaRPr lang="en-IN" sz="1400" b="0" kern="1200" baseline="0" dirty="0" smtClean="0">
                        <a:solidFill>
                          <a:schemeClr val="tx1"/>
                        </a:solidFill>
                        <a:effectLst/>
                        <a:latin typeface="+mn-lt"/>
                        <a:ea typeface="+mn-ea"/>
                        <a:cs typeface="+mn-cs"/>
                      </a:endParaRPr>
                    </a:p>
                  </a:txBody>
                  <a:tcPr marL="68580" marR="68580" marT="0" marB="0" anchor="ctr">
                    <a:solidFill>
                      <a:srgbClr val="5DE1AF"/>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solidFill>
                      <a:srgbClr val="5DE1AF"/>
                    </a:solidFill>
                  </a:tcPr>
                </a:tc>
                <a:tc vMerge="1">
                  <a:txBody>
                    <a:bodyPr/>
                    <a:lstStyle/>
                    <a:p>
                      <a:pPr algn="ctr">
                        <a:spcAft>
                          <a:spcPts val="0"/>
                        </a:spcAft>
                      </a:pPr>
                      <a:endParaRPr lang="en-IN" sz="1600" b="1" kern="1200" dirty="0">
                        <a:solidFill>
                          <a:schemeClr val="tx1"/>
                        </a:solidFill>
                        <a:effectLst/>
                        <a:latin typeface="+mn-lt"/>
                        <a:ea typeface="+mn-ea"/>
                        <a:cs typeface="+mn-cs"/>
                      </a:endParaRPr>
                    </a:p>
                  </a:txBody>
                  <a:tcPr marL="68580" marR="68580" marT="0" marB="0" anchor="ctr">
                    <a:solidFill>
                      <a:srgbClr val="5DE1AF"/>
                    </a:solidFill>
                  </a:tcPr>
                </a:tc>
              </a:tr>
            </a:tbl>
          </a:graphicData>
        </a:graphic>
      </p:graphicFrame>
      <p:sp>
        <p:nvSpPr>
          <p:cNvPr id="5" name="Rectangle 4"/>
          <p:cNvSpPr/>
          <p:nvPr/>
        </p:nvSpPr>
        <p:spPr>
          <a:xfrm>
            <a:off x="300437" y="1110675"/>
            <a:ext cx="9507826" cy="400110"/>
          </a:xfrm>
          <a:prstGeom prst="rect">
            <a:avLst/>
          </a:prstGeom>
        </p:spPr>
        <p:txBody>
          <a:bodyPr wrap="square">
            <a:spAutoFit/>
          </a:bodyPr>
          <a:lstStyle/>
          <a:p>
            <a:r>
              <a:rPr lang="en-AU" sz="2000" dirty="0"/>
              <a:t>The time estimated for delivering the application is </a:t>
            </a:r>
            <a:r>
              <a:rPr lang="en-AU" sz="2000" b="1" dirty="0" smtClean="0"/>
              <a:t>15 </a:t>
            </a:r>
            <a:r>
              <a:rPr lang="en-AU" sz="2000" b="1" dirty="0"/>
              <a:t>working man days</a:t>
            </a:r>
            <a:endParaRPr lang="en-IN" sz="2000" b="1" dirty="0"/>
          </a:p>
        </p:txBody>
      </p:sp>
      <p:sp>
        <p:nvSpPr>
          <p:cNvPr id="7" name="Rectangle 6"/>
          <p:cNvSpPr/>
          <p:nvPr/>
        </p:nvSpPr>
        <p:spPr>
          <a:xfrm>
            <a:off x="7500732" y="169124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sp>
        <p:nvSpPr>
          <p:cNvPr id="8" name="Rectangle 7"/>
          <p:cNvSpPr/>
          <p:nvPr/>
        </p:nvSpPr>
        <p:spPr>
          <a:xfrm>
            <a:off x="7500732" y="2159967"/>
            <a:ext cx="4373217" cy="1426031"/>
          </a:xfrm>
          <a:prstGeom prst="rect">
            <a:avLst/>
          </a:prstGeom>
        </p:spPr>
        <p:txBody>
          <a:bodyPr wrap="square">
            <a:spAutoFit/>
          </a:bodyPr>
          <a:lstStyle/>
          <a:p>
            <a:pPr marL="302850" lvl="1" indent="-285750">
              <a:lnSpc>
                <a:spcPts val="2600"/>
              </a:lnSpc>
              <a:buFont typeface="Arial" panose="020B0604020202020204" pitchFamily="34" charset="0"/>
              <a:buChar char="•"/>
            </a:pPr>
            <a:r>
              <a:rPr lang="en-US" sz="1600" dirty="0" smtClean="0"/>
              <a:t>Wire frames</a:t>
            </a:r>
          </a:p>
          <a:p>
            <a:pPr marL="302850" lvl="1" indent="-285750">
              <a:lnSpc>
                <a:spcPts val="2600"/>
              </a:lnSpc>
              <a:buFont typeface="Arial" panose="020B0604020202020204" pitchFamily="34" charset="0"/>
              <a:buChar char="•"/>
            </a:pPr>
            <a:r>
              <a:rPr lang="en-US" sz="1600" dirty="0" smtClean="0"/>
              <a:t>Designs in Photoshop</a:t>
            </a:r>
          </a:p>
          <a:p>
            <a:pPr marL="302850" lvl="1" indent="-285750">
              <a:lnSpc>
                <a:spcPts val="2600"/>
              </a:lnSpc>
              <a:buFont typeface="Arial" panose="020B0604020202020204" pitchFamily="34" charset="0"/>
              <a:buChar char="•"/>
            </a:pPr>
            <a:r>
              <a:rPr lang="en-US" sz="1600" dirty="0" smtClean="0"/>
              <a:t>Html Wireframes</a:t>
            </a:r>
          </a:p>
          <a:p>
            <a:pPr marL="302850" lvl="1" indent="-285750">
              <a:lnSpc>
                <a:spcPts val="2600"/>
              </a:lnSpc>
              <a:buFont typeface="Arial" panose="020B0604020202020204" pitchFamily="34" charset="0"/>
              <a:buChar char="•"/>
            </a:pPr>
            <a:r>
              <a:rPr lang="en-US" sz="1600" dirty="0" smtClean="0"/>
              <a:t>Redesigned HTML page</a:t>
            </a:r>
            <a:endParaRPr lang="en-US" sz="1600" dirty="0" smtClean="0"/>
          </a:p>
        </p:txBody>
      </p:sp>
      <p:sp>
        <p:nvSpPr>
          <p:cNvPr id="9"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Timeline &amp; Deliverables</a:t>
            </a:r>
            <a:endParaRPr lang="en-IN" sz="3200" dirty="0">
              <a:solidFill>
                <a:schemeClr val="bg1"/>
              </a:solidFill>
            </a:endParaRPr>
          </a:p>
        </p:txBody>
      </p:sp>
    </p:spTree>
    <p:extLst>
      <p:ext uri="{BB962C8B-B14F-4D97-AF65-F5344CB8AC3E}">
        <p14:creationId xmlns:p14="http://schemas.microsoft.com/office/powerpoint/2010/main" val="76285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5"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Tree>
    <p:extLst>
      <p:ext uri="{BB962C8B-B14F-4D97-AF65-F5344CB8AC3E}">
        <p14:creationId xmlns:p14="http://schemas.microsoft.com/office/powerpoint/2010/main" val="408351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81140689"/>
              </p:ext>
            </p:extLst>
          </p:nvPr>
        </p:nvGraphicFramePr>
        <p:xfrm>
          <a:off x="344914" y="1549776"/>
          <a:ext cx="11462773"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3094034">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US" sz="2000" b="0" kern="1200" dirty="0" smtClean="0">
                          <a:solidFill>
                            <a:srgbClr val="1C1C1C"/>
                          </a:solidFill>
                          <a:latin typeface="+mn-lt"/>
                          <a:ea typeface="+mn-ea"/>
                          <a:cs typeface="+mn-cs"/>
                        </a:rPr>
                        <a:t>Price for </a:t>
                      </a:r>
                      <a:r>
                        <a:rPr lang="en-US" sz="2000" b="0" kern="1200" dirty="0" smtClean="0">
                          <a:solidFill>
                            <a:srgbClr val="1C1C1C"/>
                          </a:solidFill>
                          <a:latin typeface="+mn-lt"/>
                          <a:ea typeface="+mn-ea"/>
                          <a:cs typeface="+mn-cs"/>
                        </a:rPr>
                        <a:t>Phase 1 implementation</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a:t>
                      </a:r>
                      <a:r>
                        <a:rPr lang="en-US" sz="2000" b="0" kern="1200" dirty="0" smtClean="0">
                          <a:solidFill>
                            <a:srgbClr val="1C1C1C"/>
                          </a:solidFill>
                          <a:latin typeface="+mn-lt"/>
                          <a:ea typeface="+mn-ea"/>
                          <a:cs typeface="+mn-cs"/>
                        </a:rPr>
                        <a:t>0,000.00</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6"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spTree>
    <p:extLst>
      <p:ext uri="{BB962C8B-B14F-4D97-AF65-F5344CB8AC3E}">
        <p14:creationId xmlns:p14="http://schemas.microsoft.com/office/powerpoint/2010/main" val="80100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Assumptions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424354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3162</TotalTime>
  <Words>610</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Gill Sans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628</cp:revision>
  <dcterms:created xsi:type="dcterms:W3CDTF">2016-07-20T04:54:31Z</dcterms:created>
  <dcterms:modified xsi:type="dcterms:W3CDTF">2016-10-28T07:08:27Z</dcterms:modified>
</cp:coreProperties>
</file>