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318" r:id="rId3"/>
    <p:sldId id="460" r:id="rId4"/>
    <p:sldId id="458" r:id="rId5"/>
    <p:sldId id="492" r:id="rId6"/>
    <p:sldId id="493" r:id="rId7"/>
    <p:sldId id="463" r:id="rId8"/>
    <p:sldId id="494" r:id="rId9"/>
    <p:sldId id="495" r:id="rId10"/>
    <p:sldId id="496" r:id="rId11"/>
    <p:sldId id="497" r:id="rId12"/>
    <p:sldId id="498" r:id="rId13"/>
    <p:sldId id="499" r:id="rId14"/>
    <p:sldId id="501" r:id="rId15"/>
    <p:sldId id="505" r:id="rId16"/>
  </p:sldIdLst>
  <p:sldSz cx="11520488" cy="648017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64949-901C-4680-80B4-EF1E7CE5972D}">
          <p14:sldIdLst>
            <p14:sldId id="318"/>
            <p14:sldId id="460"/>
            <p14:sldId id="458"/>
            <p14:sldId id="492"/>
            <p14:sldId id="493"/>
            <p14:sldId id="463"/>
            <p14:sldId id="494"/>
            <p14:sldId id="495"/>
            <p14:sldId id="496"/>
            <p14:sldId id="497"/>
            <p14:sldId id="498"/>
            <p14:sldId id="499"/>
            <p14:sldId id="50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770029"/>
    <a:srgbClr val="ED8009"/>
    <a:srgbClr val="FFFF99"/>
    <a:srgbClr val="FFFF66"/>
    <a:srgbClr val="F7F9E5"/>
    <a:srgbClr val="77062D"/>
    <a:srgbClr val="F5E3AF"/>
    <a:srgbClr val="C0504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32" autoAdjust="0"/>
    <p:restoredTop sz="94506" autoAdjust="0"/>
  </p:normalViewPr>
  <p:slideViewPr>
    <p:cSldViewPr>
      <p:cViewPr varScale="1">
        <p:scale>
          <a:sx n="72" d="100"/>
          <a:sy n="72" d="100"/>
        </p:scale>
        <p:origin x="90" y="22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581995-F764-43D3-8BBB-25A31F97EB88}" type="datetimeFigureOut">
              <a:rPr lang="en-IN" smtClean="0"/>
              <a:pPr/>
              <a:t>05-07-2016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1FD302-A017-4E17-BB96-20786DB1A6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25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C6E23AF-68AA-4A9C-94F0-CA9787F51F48}" type="datetimeFigureOut">
              <a:rPr lang="en-IN" smtClean="0"/>
              <a:pPr/>
              <a:t>05-07-2016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08F42E-42EA-495E-AD1F-94F1421166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569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9" y="2013055"/>
            <a:ext cx="979241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644" y="6135690"/>
            <a:ext cx="1612816" cy="344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err="1" smtClean="0"/>
              <a:t>www.ignitho.com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7130" y="6159230"/>
            <a:ext cx="2688114" cy="345009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smtClean="0"/>
              <a:pPr/>
              <a:t>‹#›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319" y="6184674"/>
            <a:ext cx="916478" cy="3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8646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www.verbat.com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8244" y="6178942"/>
            <a:ext cx="2688114" cy="345009"/>
          </a:xfr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www.verbat.com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2360" y="380124"/>
            <a:ext cx="2066684" cy="3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124" y="6135687"/>
            <a:ext cx="2688114" cy="345009"/>
          </a:xfr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77887"/>
            <a:ext cx="11520488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1816" y="613569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1-09 at 11.1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990"/>
            <a:ext cx="11520488" cy="930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960" y="2820840"/>
            <a:ext cx="11152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>
              <a:solidFill>
                <a:srgbClr val="800000"/>
              </a:solidFill>
            </a:endParaRPr>
          </a:p>
          <a:p>
            <a:endParaRPr lang="en-US" sz="3600" dirty="0" smtClean="0">
              <a:solidFill>
                <a:srgbClr val="FD8B35"/>
              </a:solidFill>
            </a:endParaRPr>
          </a:p>
          <a:p>
            <a:endParaRPr lang="en-US" sz="700" dirty="0" smtClean="0">
              <a:solidFill>
                <a:srgbClr val="800000"/>
              </a:solidFill>
            </a:endParaRPr>
          </a:p>
          <a:p>
            <a:endParaRPr lang="en-US" sz="700" dirty="0">
              <a:solidFill>
                <a:srgbClr val="800000"/>
              </a:solidFill>
            </a:endParaRPr>
          </a:p>
          <a:p>
            <a:r>
              <a:rPr lang="en-US" sz="3200" dirty="0">
                <a:solidFill>
                  <a:srgbClr val="800000"/>
                </a:solidFill>
              </a:rPr>
              <a:t> </a:t>
            </a:r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944687"/>
            <a:ext cx="11520487" cy="3200400"/>
          </a:xfrm>
          <a:prstGeom prst="rect">
            <a:avLst/>
          </a:prstGeom>
        </p:spPr>
      </p:pic>
      <p:sp>
        <p:nvSpPr>
          <p:cNvPr id="3" name="AutoShape 2" descr="Image result for eduworks uk lt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eduworks uk lt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27" y="1148127"/>
            <a:ext cx="3177817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60" y="1179534"/>
            <a:ext cx="2115684" cy="699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6923" y="2820840"/>
            <a:ext cx="101346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MyFX</a:t>
            </a:r>
            <a:r>
              <a:rPr lang="en-US" sz="4000" dirty="0" smtClean="0">
                <a:solidFill>
                  <a:schemeClr val="bg1"/>
                </a:solidFill>
              </a:rPr>
              <a:t> High-level Discovery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-5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of July 2016</a:t>
            </a:r>
          </a:p>
        </p:txBody>
      </p:sp>
    </p:spTree>
    <p:extLst>
      <p:ext uri="{BB962C8B-B14F-4D97-AF65-F5344CB8AC3E}">
        <p14:creationId xmlns:p14="http://schemas.microsoft.com/office/powerpoint/2010/main" val="364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4" y="1286212"/>
            <a:ext cx="10518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err="1" smtClean="0">
                <a:solidFill>
                  <a:srgbClr val="77062D"/>
                </a:solidFill>
              </a:rPr>
              <a:t>Constomer</a:t>
            </a:r>
            <a:r>
              <a:rPr lang="en-US" sz="1600" u="sng" dirty="0" smtClean="0">
                <a:solidFill>
                  <a:srgbClr val="77062D"/>
                </a:solidFill>
              </a:rPr>
              <a:t> </a:t>
            </a:r>
            <a:r>
              <a:rPr lang="en-US" sz="1600" u="sng" dirty="0" smtClean="0">
                <a:solidFill>
                  <a:srgbClr val="77062D"/>
                </a:solidFill>
              </a:rPr>
              <a:t>Mobile App (iOS and Android)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 (Phase 1):</a:t>
            </a:r>
            <a:endParaRPr lang="en-US" sz="1600" u="sng" dirty="0" smtClean="0">
              <a:solidFill>
                <a:srgbClr val="77062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authentication and </a:t>
            </a:r>
            <a:r>
              <a:rPr lang="en-US" sz="1400" dirty="0" smtClean="0"/>
              <a:t>entitlement (social media login integration</a:t>
            </a:r>
            <a:r>
              <a:rPr lang="en-US" sz="1400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Ability to view money changers’ lists based on preferences (distance, exchange rate etc.)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Ability to switch views from map based listing to list based.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Ability to request </a:t>
            </a:r>
            <a:r>
              <a:rPr lang="en-US" sz="1400" dirty="0"/>
              <a:t>forex rate </a:t>
            </a:r>
            <a:r>
              <a:rPr lang="en-US" sz="1400" dirty="0" smtClean="0"/>
              <a:t>based on</a:t>
            </a:r>
            <a:r>
              <a:rPr lang="en-US" sz="1400" dirty="0" smtClean="0"/>
              <a:t> </a:t>
            </a:r>
            <a:r>
              <a:rPr lang="en-US" sz="1400" dirty="0"/>
              <a:t>money changer’s board rate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Ability </a:t>
            </a:r>
            <a:r>
              <a:rPr lang="en-US" sz="1400" dirty="0"/>
              <a:t>to </a:t>
            </a:r>
            <a:r>
              <a:rPr lang="en-US" sz="1400" dirty="0" smtClean="0"/>
              <a:t>place Request </a:t>
            </a:r>
            <a:r>
              <a:rPr lang="en-US" sz="1400" dirty="0"/>
              <a:t>for </a:t>
            </a:r>
            <a:r>
              <a:rPr lang="en-US" sz="1400" dirty="0" smtClean="0"/>
              <a:t>Quotation </a:t>
            </a:r>
            <a:r>
              <a:rPr lang="en-US" sz="1400" dirty="0"/>
              <a:t>(RFQ) from one or more money changers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Place </a:t>
            </a:r>
            <a:r>
              <a:rPr lang="en-US" sz="1400" dirty="0" smtClean="0"/>
              <a:t>an </a:t>
            </a:r>
            <a:r>
              <a:rPr lang="en-US" sz="1400" dirty="0"/>
              <a:t>order on quoted forex and specify the collection </a:t>
            </a:r>
            <a:r>
              <a:rPr lang="en-US" sz="1400" dirty="0" smtClean="0"/>
              <a:t>time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Retrieve a placed order to complete transaction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Cancel an order </a:t>
            </a: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Ability to maintain consumers’ profiles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QR Code integration and </a:t>
            </a:r>
            <a:r>
              <a:rPr lang="en-US" sz="1400" dirty="0" smtClean="0"/>
              <a:t>authentication (encrypted)</a:t>
            </a: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General settings for the </a:t>
            </a:r>
            <a:r>
              <a:rPr lang="en-US" sz="1400" dirty="0" smtClean="0"/>
              <a:t>app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View money changer’s profile such as name, address, contact numbers, business hours</a:t>
            </a:r>
            <a:r>
              <a:rPr lang="en-US" sz="1400" dirty="0" smtClean="0"/>
              <a:t>, geolocation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Online </a:t>
            </a:r>
            <a:r>
              <a:rPr lang="en-US" sz="1400" dirty="0"/>
              <a:t>consumer on-boarding / </a:t>
            </a:r>
            <a:r>
              <a:rPr lang="en-US" sz="1400" dirty="0" smtClean="0"/>
              <a:t>registration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Progressive capture of customers KYC details.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Customer </a:t>
            </a:r>
            <a:r>
              <a:rPr lang="en-US" sz="1600" u="sng" dirty="0">
                <a:solidFill>
                  <a:srgbClr val="77062D"/>
                </a:solidFill>
              </a:rPr>
              <a:t>Mobile App (iOS and Android)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 (Phase 2):</a:t>
            </a:r>
            <a:endParaRPr lang="en-US" sz="1600" u="sng" dirty="0">
              <a:solidFill>
                <a:srgbClr val="77062D"/>
              </a:solidFill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sz="1400" dirty="0" smtClean="0"/>
              <a:t>Advertisements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400" dirty="0" smtClean="0"/>
              <a:t>Featured </a:t>
            </a:r>
            <a:r>
              <a:rPr lang="en-US" sz="1400" dirty="0" smtClean="0"/>
              <a:t>listings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400" dirty="0"/>
              <a:t>Ability to transact using online banking.</a:t>
            </a:r>
          </a:p>
          <a:p>
            <a:pPr marL="285750" indent="-285750" algn="just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77062D"/>
                </a:solidFill>
              </a:rPr>
              <a:t>Phase </a:t>
            </a:r>
            <a:r>
              <a:rPr lang="en-US" sz="2800" dirty="0">
                <a:solidFill>
                  <a:srgbClr val="77062D"/>
                </a:solidFill>
              </a:rPr>
              <a:t>1</a:t>
            </a:r>
            <a:r>
              <a:rPr lang="en-US" sz="2800" dirty="0" smtClean="0">
                <a:solidFill>
                  <a:srgbClr val="77062D"/>
                </a:solidFill>
              </a:rPr>
              <a:t> </a:t>
            </a:r>
            <a:r>
              <a:rPr lang="en-US" sz="2800" dirty="0">
                <a:solidFill>
                  <a:srgbClr val="77062D"/>
                </a:solidFill>
              </a:rPr>
              <a:t>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104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Web </a:t>
            </a:r>
            <a:r>
              <a:rPr lang="en-US" sz="1600" u="sng" dirty="0">
                <a:solidFill>
                  <a:srgbClr val="77062D"/>
                </a:solidFill>
              </a:rPr>
              <a:t>Portal </a:t>
            </a:r>
            <a:r>
              <a:rPr lang="en-US" sz="1600" u="sng" dirty="0" smtClean="0">
                <a:solidFill>
                  <a:srgbClr val="77062D"/>
                </a:solidFill>
              </a:rPr>
              <a:t>Administration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Functionalities : Support </a:t>
            </a:r>
            <a:r>
              <a:rPr lang="en-US" sz="1600" u="sng" dirty="0" smtClean="0">
                <a:solidFill>
                  <a:srgbClr val="77062D"/>
                </a:solidFill>
              </a:rPr>
              <a:t>(Phase </a:t>
            </a:r>
            <a:r>
              <a:rPr lang="en-US" sz="1600" u="sng" dirty="0">
                <a:solidFill>
                  <a:srgbClr val="77062D"/>
                </a:solidFill>
              </a:rPr>
              <a:t>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Functions around user management including </a:t>
            </a:r>
            <a:r>
              <a:rPr lang="en-US" sz="1400" dirty="0"/>
              <a:t>authentication </a:t>
            </a:r>
            <a:r>
              <a:rPr lang="en-US" sz="1400" dirty="0" smtClean="0"/>
              <a:t>and entitlement for entire </a:t>
            </a:r>
            <a:r>
              <a:rPr lang="en-US" sz="1400" dirty="0"/>
              <a:t>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Money </a:t>
            </a:r>
            <a:r>
              <a:rPr lang="en-US" sz="1400" dirty="0" smtClean="0"/>
              <a:t>changer profile  management </a:t>
            </a: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View </a:t>
            </a:r>
            <a:r>
              <a:rPr lang="en-US" sz="1400" dirty="0"/>
              <a:t>transaction history including quotations which are </a:t>
            </a:r>
            <a:r>
              <a:rPr lang="en-US" sz="1400" dirty="0" smtClean="0"/>
              <a:t>ignored, expired, missed </a:t>
            </a:r>
            <a:r>
              <a:rPr lang="en-US" sz="1400" dirty="0"/>
              <a:t>or cancelled </a:t>
            </a:r>
            <a:r>
              <a:rPr lang="en-US" sz="1400" dirty="0" smtClean="0"/>
              <a:t>and successful </a:t>
            </a:r>
            <a:r>
              <a:rPr lang="en-US" sz="140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View </a:t>
            </a:r>
            <a:r>
              <a:rPr lang="en-US" sz="1400" dirty="0"/>
              <a:t>best </a:t>
            </a:r>
            <a:r>
              <a:rPr lang="en-US" sz="1400" dirty="0" smtClean="0"/>
              <a:t>buy, last buy </a:t>
            </a:r>
            <a:r>
              <a:rPr lang="en-US" sz="1400" dirty="0" smtClean="0"/>
              <a:t>and </a:t>
            </a:r>
            <a:r>
              <a:rPr lang="en-US" sz="1400" dirty="0"/>
              <a:t>sell for entire platform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Online </a:t>
            </a:r>
            <a:r>
              <a:rPr lang="en-US" sz="1400" dirty="0"/>
              <a:t>money changer on-boarding / </a:t>
            </a:r>
            <a:r>
              <a:rPr lang="en-US" sz="1400" dirty="0" smtClean="0"/>
              <a:t>registration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Audit/transaction logs of changes in board rates, cancelled/completed transactions, threshold settings, changes in Hard/Soft Limit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Upgrade moneychanger tiers  (Gold, silver, bronze).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Manage Money changer tiers based on functionality offered  (e.g.  online banking, delivery service, buy back,  duration – order forward)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algn="just"/>
            <a:endParaRPr lang="en-US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algn="just"/>
            <a:r>
              <a:rPr lang="en-US" sz="1600" u="sng" dirty="0">
                <a:solidFill>
                  <a:srgbClr val="77062D"/>
                </a:solidFill>
              </a:rPr>
              <a:t>Web </a:t>
            </a:r>
            <a:r>
              <a:rPr lang="en-US" sz="1600" u="sng" dirty="0" smtClean="0">
                <a:solidFill>
                  <a:srgbClr val="77062D"/>
                </a:solidFill>
              </a:rPr>
              <a:t>Portal Super Admin </a:t>
            </a:r>
            <a:r>
              <a:rPr lang="en-US" sz="1600" u="sng" dirty="0">
                <a:solidFill>
                  <a:srgbClr val="77062D"/>
                </a:solidFill>
              </a:rPr>
              <a:t>(Phase </a:t>
            </a:r>
            <a:r>
              <a:rPr lang="en-US" sz="1600" u="sng" dirty="0">
                <a:solidFill>
                  <a:srgbClr val="77062D"/>
                </a:solidFill>
              </a:rPr>
              <a:t>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View invoices by money changer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View Commissions earned by money changer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View debtors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Manage content  for messages, alerts and terms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Set the default radius for customer searches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77062D"/>
                </a:solidFill>
              </a:rPr>
              <a:t>Phase </a:t>
            </a:r>
            <a:r>
              <a:rPr lang="en-US" sz="2800" dirty="0">
                <a:solidFill>
                  <a:srgbClr val="77062D"/>
                </a:solidFill>
              </a:rPr>
              <a:t>1</a:t>
            </a:r>
            <a:r>
              <a:rPr lang="en-US" sz="2800" dirty="0" smtClean="0">
                <a:solidFill>
                  <a:srgbClr val="77062D"/>
                </a:solidFill>
              </a:rPr>
              <a:t> </a:t>
            </a:r>
            <a:r>
              <a:rPr lang="en-US" sz="2800" dirty="0">
                <a:solidFill>
                  <a:srgbClr val="77062D"/>
                </a:solidFill>
              </a:rPr>
              <a:t>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03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err="1" smtClean="0">
                <a:solidFill>
                  <a:srgbClr val="77062D"/>
                </a:solidFill>
              </a:rPr>
              <a:t>MyFX</a:t>
            </a:r>
            <a:r>
              <a:rPr lang="en-US" sz="1600" u="sng" dirty="0" smtClean="0">
                <a:solidFill>
                  <a:srgbClr val="77062D"/>
                </a:solidFill>
              </a:rPr>
              <a:t> </a:t>
            </a:r>
            <a:r>
              <a:rPr lang="en-US" sz="1600" u="sng" dirty="0">
                <a:solidFill>
                  <a:srgbClr val="77062D"/>
                </a:solidFill>
              </a:rPr>
              <a:t>S</a:t>
            </a:r>
            <a:r>
              <a:rPr lang="en-US" sz="1600" u="sng" dirty="0" smtClean="0">
                <a:solidFill>
                  <a:srgbClr val="77062D"/>
                </a:solidFill>
              </a:rPr>
              <a:t>ystem </a:t>
            </a:r>
            <a:r>
              <a:rPr lang="en-US" sz="1600" u="sng" dirty="0" smtClean="0">
                <a:solidFill>
                  <a:srgbClr val="77062D"/>
                </a:solidFill>
              </a:rPr>
              <a:t>F</a:t>
            </a:r>
            <a:r>
              <a:rPr lang="en-US" sz="1600" u="sng" dirty="0" smtClean="0">
                <a:solidFill>
                  <a:srgbClr val="77062D"/>
                </a:solidFill>
              </a:rPr>
              <a:t>eatures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Phase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Secure and encrypted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QR code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Phase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payment gateway 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leveraging and using Market rate (FX)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</a:t>
            </a:r>
            <a:r>
              <a:rPr lang="en-US" sz="1400" dirty="0" err="1" smtClean="0"/>
              <a:t>myKad</a:t>
            </a:r>
            <a:r>
              <a:rPr lang="en-US" sz="1400" dirty="0" smtClean="0"/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77062D"/>
                </a:solidFill>
              </a:rPr>
              <a:t>MyFX</a:t>
            </a:r>
            <a:r>
              <a:rPr lang="en-US" sz="2800" dirty="0" smtClean="0">
                <a:solidFill>
                  <a:srgbClr val="77062D"/>
                </a:solidFill>
              </a:rPr>
              <a:t> system features 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44" y="1030287"/>
            <a:ext cx="10368439" cy="46689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7062D"/>
                </a:solidFill>
              </a:rPr>
              <a:t>Technology Stack: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 smtClean="0"/>
              <a:t>Language </a:t>
            </a:r>
            <a:r>
              <a:rPr lang="sk-SK" sz="1800" dirty="0"/>
              <a:t>- </a:t>
            </a:r>
            <a:r>
              <a:rPr lang="en-US" sz="1800" dirty="0"/>
              <a:t>PHP</a:t>
            </a:r>
            <a:endParaRPr lang="sk-SK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Database - </a:t>
            </a:r>
            <a:r>
              <a:rPr lang="en-US" sz="1800" dirty="0"/>
              <a:t>My</a:t>
            </a:r>
            <a:r>
              <a:rPr lang="sk-SK" sz="1800" dirty="0"/>
              <a:t>SQL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Server - Apache 2.4.9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Operating System – </a:t>
            </a:r>
            <a:r>
              <a:rPr lang="en-US" sz="1800" dirty="0" smtClean="0"/>
              <a:t>Linux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 smtClean="0"/>
              <a:t>Native Mobile apps – iOS and Android</a:t>
            </a:r>
          </a:p>
          <a:p>
            <a:pPr marL="457210" lvl="1" indent="0">
              <a:buNone/>
            </a:pP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062D"/>
                </a:solidFill>
              </a:rPr>
              <a:t>Server and Hosting Recommendation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Memory – </a:t>
            </a:r>
            <a:r>
              <a:rPr lang="en-US" sz="1800" dirty="0" smtClean="0"/>
              <a:t>8 </a:t>
            </a:r>
            <a:r>
              <a:rPr lang="en-US" sz="1800" dirty="0"/>
              <a:t>GB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Processors: </a:t>
            </a:r>
            <a:r>
              <a:rPr lang="en-US" sz="1800" dirty="0" smtClean="0"/>
              <a:t>4 Cores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HDD Quota </a:t>
            </a:r>
            <a:r>
              <a:rPr lang="en-US" sz="1800" dirty="0" smtClean="0"/>
              <a:t>– 1 TB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Monthly Transfer (Bandwidth) – </a:t>
            </a:r>
            <a:r>
              <a:rPr lang="en-US" sz="1800" dirty="0" smtClean="0"/>
              <a:t>As required/ </a:t>
            </a:r>
            <a:r>
              <a:rPr lang="en-US" sz="1800" dirty="0"/>
              <a:t>month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Technology Specifications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Thank You</a:t>
            </a:r>
            <a:endParaRPr lang="en-US" sz="2800" dirty="0">
              <a:solidFill>
                <a:srgbClr val="7706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75453"/>
            <a:ext cx="11520488" cy="200303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93444" y="2378385"/>
            <a:ext cx="3172051" cy="48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+44 20 8090 1461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10" name="Picture 4" descr="E:\Official\Verbat\VT-Mobile\1396373174_MB__mail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4138" y="1700304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705012" y="2378385"/>
            <a:ext cx="2617832" cy="480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s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ales.uk@verbat.com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73269" y="2020887"/>
            <a:ext cx="3367775" cy="121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3rd Floor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207 Regent Street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London W1B 3HH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Picture 2" descr="E:\Official\Verbat\VT-Mobile\1396375392_MB__poi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3726" y="1681907"/>
            <a:ext cx="636082" cy="59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Official\Verbat\VT-Mobile\1396373027_MB__phon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0186" y="1727879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288912" y="3870507"/>
            <a:ext cx="2908221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UAE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217, Sheikh Rashid Bldg.,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P.O Box 56272</a:t>
            </a:r>
            <a:b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Dubai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66888" y="4064805"/>
            <a:ext cx="2908221" cy="1177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India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Level 3, PTC </a:t>
            </a:r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Tower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Nanthancode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Trivandrum – 695003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Kerala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8454" y="3940044"/>
            <a:ext cx="2500262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USA</a:t>
            </a:r>
            <a:endParaRPr lang="en-IN" sz="1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2033 Gateway Place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Suite 500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San 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Jose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CA </a:t>
            </a:r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95110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Table of Contents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844" y="954087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srgbClr val="770029"/>
                </a:solidFill>
              </a:rPr>
              <a:t>Background &amp; Scope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srgbClr val="770029"/>
                </a:solidFill>
              </a:rPr>
              <a:t>Solution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solidFill>
                  <a:srgbClr val="770029"/>
                </a:solidFill>
              </a:rPr>
              <a:t>Discovery</a:t>
            </a:r>
            <a:r>
              <a:rPr lang="en-IN" sz="2000" dirty="0" smtClean="0">
                <a:solidFill>
                  <a:srgbClr val="770029"/>
                </a:solidFill>
              </a:rPr>
              <a:t> </a:t>
            </a:r>
            <a:r>
              <a:rPr lang="en-IN" sz="2000" dirty="0" smtClean="0">
                <a:solidFill>
                  <a:srgbClr val="770029"/>
                </a:solidFill>
              </a:rPr>
              <a:t>– Requirements Gathering and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rgbClr val="770029"/>
                </a:solidFill>
              </a:rPr>
              <a:t>Phase </a:t>
            </a:r>
            <a:r>
              <a:rPr lang="en-IN" sz="2000" dirty="0" smtClean="0">
                <a:solidFill>
                  <a:srgbClr val="770029"/>
                </a:solidFill>
              </a:rPr>
              <a:t>1 </a:t>
            </a:r>
            <a:r>
              <a:rPr lang="en-IN" sz="2000" dirty="0">
                <a:solidFill>
                  <a:srgbClr val="770029"/>
                </a:solidFill>
              </a:rPr>
              <a:t>- </a:t>
            </a:r>
            <a:r>
              <a:rPr lang="en-IN" sz="2000" dirty="0" smtClean="0">
                <a:solidFill>
                  <a:srgbClr val="770029"/>
                </a:solidFill>
              </a:rPr>
              <a:t>Implementation  </a:t>
            </a:r>
            <a:endParaRPr lang="en-US" sz="2000" dirty="0" smtClean="0">
              <a:solidFill>
                <a:srgbClr val="77062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 smtClean="0">
                <a:solidFill>
                  <a:srgbClr val="77062D"/>
                </a:solidFill>
              </a:rPr>
              <a:t>Future Upgrades in MyFX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000" dirty="0" smtClean="0">
                <a:solidFill>
                  <a:srgbClr val="770029"/>
                </a:solidFill>
              </a:rPr>
              <a:t>Technology Specifications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000" dirty="0" smtClean="0">
                <a:solidFill>
                  <a:srgbClr val="770029"/>
                </a:solidFill>
              </a:rPr>
              <a:t>Out of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&amp; 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644" y="1045706"/>
            <a:ext cx="110000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Malaysian FX market is worth 60bn Ringgits; composition of 70% outbound and 30% inbound. This includes banks, premium money changers (</a:t>
            </a:r>
            <a:r>
              <a:rPr lang="en-GB" sz="2000" dirty="0" err="1"/>
              <a:t>eg</a:t>
            </a:r>
            <a:r>
              <a:rPr lang="en-GB" sz="2000" dirty="0"/>
              <a:t>: UAE Exchange) and small businesses (</a:t>
            </a:r>
            <a:r>
              <a:rPr lang="en-GB" sz="2000" dirty="0" err="1"/>
              <a:t>Eg</a:t>
            </a:r>
            <a:r>
              <a:rPr lang="en-GB" sz="2000" dirty="0"/>
              <a:t>: Agents, Independent etc..).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intends to develop a Web and Mobile App product called </a:t>
            </a:r>
            <a:r>
              <a:rPr lang="en-US" sz="2000" dirty="0" err="1"/>
              <a:t>MyFX</a:t>
            </a:r>
            <a:r>
              <a:rPr lang="en-US" sz="2000" dirty="0"/>
              <a:t> aimed at helping individuals to get a faster access to money exchangers across Singapore and Malaysia without any hassles of long queues and </a:t>
            </a:r>
            <a:r>
              <a:rPr lang="en-US" sz="2000" dirty="0" smtClean="0"/>
              <a:t>calls</a:t>
            </a:r>
          </a:p>
          <a:p>
            <a:r>
              <a:rPr lang="en-GB" sz="2000" dirty="0"/>
              <a:t> 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“Money Changers” will use a web interface to provide currency exchange services, while the “Consumers” will conduct their transactions using a mobile/tablet interface tailored to meet their needs</a:t>
            </a:r>
          </a:p>
        </p:txBody>
      </p:sp>
    </p:spTree>
    <p:extLst>
      <p:ext uri="{BB962C8B-B14F-4D97-AF65-F5344CB8AC3E}">
        <p14:creationId xmlns:p14="http://schemas.microsoft.com/office/powerpoint/2010/main" val="2039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&amp; 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086516"/>
            <a:ext cx="11000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initial understanding, </a:t>
            </a:r>
            <a:r>
              <a:rPr lang="en-US" dirty="0" err="1"/>
              <a:t>MyFX</a:t>
            </a:r>
            <a:r>
              <a:rPr lang="en-US" dirty="0"/>
              <a:t> will have four major components: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Responsive Web App and site for general public (Google friendly)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Web App – for Money Exchangers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IOS and Android Mobile App (QR Reader + Alerts for Money Changers)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iOS and Android Mobile App – for Consumers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There will be four major stakeholders in this application, they are: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Super Admin (</a:t>
            </a:r>
            <a:r>
              <a:rPr lang="en-US" dirty="0" err="1"/>
              <a:t>MyFX</a:t>
            </a:r>
            <a:r>
              <a:rPr lang="en-US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Money Changers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Money Changers (Shop)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Money Changers (Company/</a:t>
            </a:r>
            <a:r>
              <a:rPr lang="en-US" dirty="0" err="1"/>
              <a:t>Franchaise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Banks &amp; other financial institutions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Consumers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&amp; 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086516"/>
            <a:ext cx="11000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</a:t>
            </a:r>
            <a:r>
              <a:rPr lang="en-GB" dirty="0" smtClean="0"/>
              <a:t> </a:t>
            </a:r>
            <a:r>
              <a:rPr lang="en-GB" dirty="0"/>
              <a:t>engaged with </a:t>
            </a:r>
            <a:r>
              <a:rPr lang="en-GB" dirty="0" err="1"/>
              <a:t>Ignitho</a:t>
            </a:r>
            <a:r>
              <a:rPr lang="en-GB" dirty="0"/>
              <a:t> to do the discovery phase (Discovery) to produce detailed requirements for the project. Customer also </a:t>
            </a:r>
            <a:r>
              <a:rPr lang="en-GB" dirty="0" smtClean="0"/>
              <a:t>indents </a:t>
            </a:r>
            <a:r>
              <a:rPr lang="en-GB" dirty="0"/>
              <a:t>to proceed with implementation </a:t>
            </a:r>
            <a:r>
              <a:rPr lang="en-GB" dirty="0" smtClean="0"/>
              <a:t>based on the requirements from </a:t>
            </a:r>
            <a:r>
              <a:rPr lang="en-GB" dirty="0" err="1" smtClean="0"/>
              <a:t>discovery.All</a:t>
            </a:r>
            <a:r>
              <a:rPr lang="en-GB" dirty="0" smtClean="0"/>
              <a:t> the relevant software kit required for the product go live will need to be delivered in Phase 1 with subsequent enhancements in Phase 2.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US" dirty="0"/>
              <a:t>Besides delivery of a working demonstrable version of </a:t>
            </a:r>
            <a:r>
              <a:rPr lang="en-US" dirty="0" err="1"/>
              <a:t>MyFX</a:t>
            </a:r>
            <a:r>
              <a:rPr lang="en-US" dirty="0"/>
              <a:t>, customer has also requested for relevant documentation, user manuals. </a:t>
            </a:r>
            <a:r>
              <a:rPr lang="en-US" dirty="0" err="1"/>
              <a:t>Eduworks</a:t>
            </a:r>
            <a:r>
              <a:rPr lang="en-US" dirty="0"/>
              <a:t> &amp; </a:t>
            </a:r>
            <a:r>
              <a:rPr lang="en-US" dirty="0" err="1"/>
              <a:t>Ignitho</a:t>
            </a:r>
            <a:r>
              <a:rPr lang="en-US" dirty="0"/>
              <a:t> jointly proposes its services to engage as Customers’ strategic technology partner for the Web and Mobile App development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This document outlines our high-level approach towards software development for </a:t>
            </a:r>
            <a:r>
              <a:rPr lang="en-US" dirty="0" err="1"/>
              <a:t>MyFX</a:t>
            </a:r>
            <a:r>
              <a:rPr lang="en-US" dirty="0"/>
              <a:t>, as requested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39986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Solution Overview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9444" y="877887"/>
            <a:ext cx="4388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Verbat proposes to conduct the project across two phases:</a:t>
            </a:r>
          </a:p>
          <a:p>
            <a:endParaRPr lang="en-US" sz="700" dirty="0" smtClean="0"/>
          </a:p>
          <a:p>
            <a:r>
              <a:rPr lang="en-US" sz="1400" dirty="0" smtClean="0"/>
              <a:t>Discovery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smtClean="0"/>
              <a:t>Requirements Gathering and Definition</a:t>
            </a:r>
            <a:endParaRPr lang="en-US" sz="1400" dirty="0" smtClean="0"/>
          </a:p>
          <a:p>
            <a:r>
              <a:rPr lang="en-US" sz="1400" dirty="0" smtClean="0"/>
              <a:t>Phase </a:t>
            </a:r>
            <a:r>
              <a:rPr lang="en-US" sz="1400" dirty="0" smtClean="0"/>
              <a:t>1 </a:t>
            </a:r>
            <a:r>
              <a:rPr lang="en-US" sz="1400" dirty="0" smtClean="0"/>
              <a:t>– </a:t>
            </a:r>
            <a:r>
              <a:rPr lang="en-US" sz="1400" dirty="0" smtClean="0"/>
              <a:t>Implementation</a:t>
            </a:r>
          </a:p>
          <a:p>
            <a:r>
              <a:rPr lang="en-US" sz="1400" dirty="0" smtClean="0"/>
              <a:t>Phase 2 – Future enhancements (out of scope)</a:t>
            </a:r>
            <a:endParaRPr lang="en-US" sz="1400" dirty="0" smtClean="0"/>
          </a:p>
          <a:p>
            <a:endParaRPr lang="en-US" sz="7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engagement has been structured such that </a:t>
            </a:r>
            <a:r>
              <a:rPr lang="en-US" sz="1400" dirty="0" smtClean="0"/>
              <a:t>Phase </a:t>
            </a:r>
            <a:r>
              <a:rPr lang="en-US" sz="1400" dirty="0" smtClean="0"/>
              <a:t>1 </a:t>
            </a:r>
            <a:r>
              <a:rPr lang="en-US" sz="1400" dirty="0" smtClean="0"/>
              <a:t>will build </a:t>
            </a:r>
            <a:r>
              <a:rPr lang="en-US" sz="1400" dirty="0" smtClean="0"/>
              <a:t>based on the detailed requirements from the discovery phase.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001497" y="3058032"/>
            <a:ext cx="43886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The </a:t>
            </a:r>
            <a:r>
              <a:rPr lang="en-US" sz="1400" b="1" dirty="0" smtClean="0"/>
              <a:t>business process will follow the workflow as per the diagram across 6 steps</a:t>
            </a:r>
            <a:r>
              <a:rPr lang="en-US" sz="14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Customer uses the web portal to request FX rates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Competitive Rates are supplied by Money Changers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Client submits  RFQ’s to the Money Changers.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RFQ is Modified/Accepted/Ignored by Money Changer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Customer confirms the trade &amp; Encrypted QR Code generated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Client is identified using the QR Code by the Money Changer</a:t>
            </a:r>
          </a:p>
          <a:p>
            <a:pPr marL="342900" indent="-342900">
              <a:buAutoNum type="arabicPeriod"/>
            </a:pPr>
            <a:r>
              <a:rPr lang="en-US" sz="1400" b="1" dirty="0" smtClean="0"/>
              <a:t>Transaction confirmed by either parties.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5" y="877887"/>
            <a:ext cx="6811469" cy="53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Discovery Phase </a:t>
            </a:r>
            <a:r>
              <a:rPr lang="en-US" sz="2800" dirty="0" smtClean="0">
                <a:solidFill>
                  <a:srgbClr val="77062D"/>
                </a:solidFill>
              </a:rPr>
              <a:t>– Requirements Gathering and Definition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44" y="1207035"/>
            <a:ext cx="11000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 dedicated phase for Verbat and </a:t>
            </a:r>
            <a:r>
              <a:rPr lang="en-US" sz="1600" dirty="0" err="1" smtClean="0"/>
              <a:t>Eduworks</a:t>
            </a:r>
            <a:r>
              <a:rPr lang="en-US" sz="1600" dirty="0" smtClean="0"/>
              <a:t> to discuss the detailed business and technical requirements, define the solution approach and deliverables, document these and obtain mutual sign-off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Verbat proposes to deploy a senior Technical Architect and a senior Business Analyst for this phase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phase will be completed over 10 working days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Deliverables: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Detailed requirement specifications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Wireframes for the key screens for the proposed web and mobile apps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High level technical design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Dependencies: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Availability of key stakeholders for meetings to discuss requirements and validate findings and deliverables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Written sign-off for completion, prior to commencement of the next phase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819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Phase </a:t>
            </a:r>
            <a:r>
              <a:rPr lang="en-US" sz="2800" dirty="0" smtClean="0">
                <a:solidFill>
                  <a:srgbClr val="77062D"/>
                </a:solidFill>
              </a:rPr>
              <a:t>1 </a:t>
            </a:r>
            <a:r>
              <a:rPr lang="en-US" sz="2800" dirty="0" smtClean="0">
                <a:solidFill>
                  <a:srgbClr val="77062D"/>
                </a:solidFill>
              </a:rPr>
              <a:t>-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444" y="1119716"/>
            <a:ext cx="11018044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dirty="0" smtClean="0">
                <a:solidFill>
                  <a:srgbClr val="77062D"/>
                </a:solidFill>
              </a:rPr>
              <a:t>  </a:t>
            </a:r>
            <a:r>
              <a:rPr lang="en-US" sz="1600" u="sng" dirty="0" smtClean="0">
                <a:solidFill>
                  <a:srgbClr val="77062D"/>
                </a:solidFill>
              </a:rPr>
              <a:t>Money Changer </a:t>
            </a:r>
            <a:r>
              <a:rPr lang="en-US" sz="1600" u="sng" dirty="0">
                <a:solidFill>
                  <a:srgbClr val="77062D"/>
                </a:solidFill>
              </a:rPr>
              <a:t>Web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 </a:t>
            </a:r>
            <a:r>
              <a:rPr lang="en-US" sz="1600" u="sng" dirty="0" smtClean="0">
                <a:solidFill>
                  <a:srgbClr val="77062D"/>
                </a:solidFill>
              </a:rPr>
              <a:t>: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User authentication and entitlement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Online money changer on-boarding / registration with Business/company name &amp; registration number, MSB license details, address, contact numbers, emails, business hours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Manage daily board rates, soft and hard limit, </a:t>
            </a:r>
            <a:r>
              <a:rPr lang="en-US" sz="1400" dirty="0"/>
              <a:t>Threshold levels for buy and Sell Per Currency.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To  </a:t>
            </a:r>
            <a:r>
              <a:rPr lang="en-US" sz="1400" dirty="0"/>
              <a:t>have a threshold table for auto response to consumer’s  Request for Quotation (RFQ)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Ability for money changers to set Auto-acceptance of RFQ’s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Live dashboard with cancelled,  Pending and completed transaction  along with notification for upcoming transactions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Generate customer invoices.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View </a:t>
            </a:r>
            <a:r>
              <a:rPr lang="en-US" sz="1400" dirty="0"/>
              <a:t>transaction history including quotations which are ignored, expired, missed or cancelled and successful transactions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Able </a:t>
            </a:r>
            <a:r>
              <a:rPr lang="en-US" sz="1400" dirty="0"/>
              <a:t>to view best </a:t>
            </a:r>
            <a:r>
              <a:rPr lang="en-US" sz="1400" dirty="0" smtClean="0"/>
              <a:t>buy/Sell, Last Buy/Sell </a:t>
            </a:r>
            <a:r>
              <a:rPr lang="en-US" sz="1400" dirty="0"/>
              <a:t>for entire </a:t>
            </a:r>
            <a:r>
              <a:rPr lang="en-US" sz="1400" dirty="0" smtClean="0"/>
              <a:t>platform, money changers last buy and sell rate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Money changer registration as functional, featured and listed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Ability to complete KYC details at the Money changer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Ability to customize trading </a:t>
            </a:r>
            <a:r>
              <a:rPr lang="en-US" sz="1400" dirty="0" smtClean="0"/>
              <a:t>currency </a:t>
            </a:r>
            <a:endParaRPr lang="en-US" sz="1400" dirty="0"/>
          </a:p>
          <a:p>
            <a:pPr lvl="0" algn="just"/>
            <a:r>
              <a:rPr lang="en-US" sz="1600" u="sng" dirty="0" smtClean="0">
                <a:solidFill>
                  <a:srgbClr val="77062D"/>
                </a:solidFill>
              </a:rPr>
              <a:t>Money </a:t>
            </a:r>
            <a:r>
              <a:rPr lang="en-US" sz="1600" u="sng" dirty="0">
                <a:solidFill>
                  <a:srgbClr val="77062D"/>
                </a:solidFill>
              </a:rPr>
              <a:t>Changer Web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 (Phase 2):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Automate</a:t>
            </a:r>
            <a:r>
              <a:rPr lang="en-US" sz="1400" dirty="0" smtClean="0"/>
              <a:t>  </a:t>
            </a:r>
            <a:r>
              <a:rPr lang="en-US" sz="1400" dirty="0"/>
              <a:t>featured </a:t>
            </a:r>
            <a:r>
              <a:rPr lang="en-US" sz="1400" dirty="0" smtClean="0"/>
              <a:t>listing and advertisements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Advanced </a:t>
            </a:r>
            <a:r>
              <a:rPr lang="en-US" sz="1400" dirty="0" smtClean="0"/>
              <a:t>reporting of commission </a:t>
            </a:r>
            <a:r>
              <a:rPr lang="en-US" sz="1400" dirty="0" smtClean="0"/>
              <a:t>revenues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MyKad</a:t>
            </a:r>
            <a:r>
              <a:rPr lang="en-US" sz="1400" dirty="0" smtClean="0"/>
              <a:t> Integration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Incentives for featured </a:t>
            </a:r>
            <a:r>
              <a:rPr lang="en-US" sz="1400" dirty="0" smtClean="0"/>
              <a:t>customers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SMS alerts for upcoming transactions.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Phase </a:t>
            </a:r>
            <a:r>
              <a:rPr lang="en-US" sz="2800" dirty="0">
                <a:solidFill>
                  <a:srgbClr val="77062D"/>
                </a:solidFill>
              </a:rPr>
              <a:t>1</a:t>
            </a:r>
            <a:r>
              <a:rPr lang="en-US" sz="2800" dirty="0" smtClean="0">
                <a:solidFill>
                  <a:srgbClr val="77062D"/>
                </a:solidFill>
              </a:rPr>
              <a:t> </a:t>
            </a:r>
            <a:r>
              <a:rPr lang="en-US" sz="2800" dirty="0" smtClean="0">
                <a:solidFill>
                  <a:srgbClr val="77062D"/>
                </a:solidFill>
              </a:rPr>
              <a:t>- </a:t>
            </a:r>
            <a:r>
              <a:rPr lang="en-US" sz="2800" dirty="0" smtClean="0">
                <a:solidFill>
                  <a:srgbClr val="77062D"/>
                </a:solidFill>
              </a:rPr>
              <a:t>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008975"/>
            <a:ext cx="11018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dirty="0" smtClean="0">
                <a:solidFill>
                  <a:srgbClr val="77062D"/>
                </a:solidFill>
              </a:rPr>
              <a:t>  </a:t>
            </a:r>
            <a:r>
              <a:rPr lang="en-US" sz="1600" u="sng" dirty="0" smtClean="0">
                <a:solidFill>
                  <a:srgbClr val="77062D"/>
                </a:solidFill>
              </a:rPr>
              <a:t>Money Changer </a:t>
            </a:r>
            <a:r>
              <a:rPr lang="en-US" sz="1600" u="sng" dirty="0" smtClean="0">
                <a:solidFill>
                  <a:srgbClr val="77062D"/>
                </a:solidFill>
              </a:rPr>
              <a:t>Mobile App</a:t>
            </a:r>
            <a:r>
              <a:rPr lang="en-US" sz="1600" u="sng" dirty="0" smtClean="0">
                <a:solidFill>
                  <a:srgbClr val="77062D"/>
                </a:solidFill>
              </a:rPr>
              <a:t>: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Local database to capture user preferences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QR-Code scanner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QR-Code transaction confirmation integration with alerts.</a:t>
            </a:r>
          </a:p>
          <a:p>
            <a:pPr algn="just"/>
            <a:r>
              <a:rPr lang="en-US" sz="1400" dirty="0" smtClean="0"/>
              <a:t>.</a:t>
            </a: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53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24846</TotalTime>
  <Words>1118</Words>
  <Application>Microsoft Office PowerPoint</Application>
  <PresentationFormat>Custom</PresentationFormat>
  <Paragraphs>204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Verbat</dc:creator>
  <cp:keywords/>
  <dc:description/>
  <cp:lastModifiedBy>Prashant Thomas</cp:lastModifiedBy>
  <cp:revision>2418</cp:revision>
  <cp:lastPrinted>2016-02-10T16:45:28Z</cp:lastPrinted>
  <dcterms:created xsi:type="dcterms:W3CDTF">2013-11-11T05:28:37Z</dcterms:created>
  <dcterms:modified xsi:type="dcterms:W3CDTF">2016-07-05T07:50:34Z</dcterms:modified>
  <cp:category/>
</cp:coreProperties>
</file>