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handoutMasterIdLst>
    <p:handoutMasterId r:id="rId20"/>
  </p:handoutMasterIdLst>
  <p:sldIdLst>
    <p:sldId id="318" r:id="rId3"/>
    <p:sldId id="460" r:id="rId4"/>
    <p:sldId id="458" r:id="rId5"/>
    <p:sldId id="463" r:id="rId6"/>
    <p:sldId id="490" r:id="rId7"/>
    <p:sldId id="484" r:id="rId8"/>
    <p:sldId id="492" r:id="rId9"/>
    <p:sldId id="485" r:id="rId10"/>
    <p:sldId id="486" r:id="rId11"/>
    <p:sldId id="493" r:id="rId12"/>
    <p:sldId id="489" r:id="rId13"/>
    <p:sldId id="476" r:id="rId14"/>
    <p:sldId id="471" r:id="rId15"/>
    <p:sldId id="488" r:id="rId16"/>
    <p:sldId id="434" r:id="rId17"/>
    <p:sldId id="468" r:id="rId18"/>
  </p:sldIdLst>
  <p:sldSz cx="11520488" cy="6480175"/>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0B64949-901C-4680-80B4-EF1E7CE5972D}">
          <p14:sldIdLst>
            <p14:sldId id="318"/>
            <p14:sldId id="460"/>
            <p14:sldId id="458"/>
            <p14:sldId id="463"/>
            <p14:sldId id="490"/>
            <p14:sldId id="484"/>
            <p14:sldId id="492"/>
            <p14:sldId id="485"/>
            <p14:sldId id="486"/>
            <p14:sldId id="493"/>
            <p14:sldId id="489"/>
            <p14:sldId id="476"/>
            <p14:sldId id="471"/>
            <p14:sldId id="488"/>
            <p14:sldId id="434"/>
            <p14:sldId id="468"/>
          </p14:sldIdLst>
        </p14:section>
      </p14:sectionLst>
    </p:ext>
    <p:ext uri="{EFAFB233-063F-42B5-8137-9DF3F51BA10A}">
      <p15:sldGuideLst xmlns:p15="http://schemas.microsoft.com/office/powerpoint/2012/main">
        <p15:guide id="1" orient="horz" pos="2041" userDrawn="1">
          <p15:clr>
            <a:srgbClr val="A4A3A4"/>
          </p15:clr>
        </p15:guide>
        <p15:guide id="2" pos="362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66"/>
    <a:srgbClr val="770029"/>
    <a:srgbClr val="ED8009"/>
    <a:srgbClr val="FFFF99"/>
    <a:srgbClr val="FFFF66"/>
    <a:srgbClr val="F7F9E5"/>
    <a:srgbClr val="77062D"/>
    <a:srgbClr val="F5E3AF"/>
    <a:srgbClr val="C0504D"/>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25" autoAdjust="0"/>
    <p:restoredTop sz="94475" autoAdjust="0"/>
  </p:normalViewPr>
  <p:slideViewPr>
    <p:cSldViewPr>
      <p:cViewPr varScale="1">
        <p:scale>
          <a:sx n="79" d="100"/>
          <a:sy n="79" d="100"/>
        </p:scale>
        <p:origin x="702" y="54"/>
      </p:cViewPr>
      <p:guideLst>
        <p:guide orient="horz" pos="2041"/>
        <p:guide pos="3629"/>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notesViewPr>
    <p:cSldViewPr>
      <p:cViewPr varScale="1">
        <p:scale>
          <a:sx n="91" d="100"/>
          <a:sy n="91" d="100"/>
        </p:scale>
        <p:origin x="3680"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IN"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52581995-F764-43D3-8BBB-25A31F97EB88}" type="datetimeFigureOut">
              <a:rPr lang="en-IN" smtClean="0"/>
              <a:pPr/>
              <a:t>05-07-2016</a:t>
            </a:fld>
            <a:endParaRPr lang="en-IN"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IN" dirty="0"/>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B81FD302-A017-4E17-BB96-20786DB1A634}" type="slidenum">
              <a:rPr lang="en-IN" smtClean="0"/>
              <a:pPr/>
              <a:t>‹#›</a:t>
            </a:fld>
            <a:endParaRPr lang="en-IN" dirty="0"/>
          </a:p>
        </p:txBody>
      </p:sp>
    </p:spTree>
    <p:extLst>
      <p:ext uri="{BB962C8B-B14F-4D97-AF65-F5344CB8AC3E}">
        <p14:creationId xmlns:p14="http://schemas.microsoft.com/office/powerpoint/2010/main" val="171612531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IN"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FC6E23AF-68AA-4A9C-94F0-CA9787F51F48}" type="datetimeFigureOut">
              <a:rPr lang="en-IN" smtClean="0"/>
              <a:pPr/>
              <a:t>05-07-2016</a:t>
            </a:fld>
            <a:endParaRPr lang="en-IN" dirty="0"/>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IN"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IN"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8508F42E-42EA-495E-AD1F-94F1421166E3}" type="slidenum">
              <a:rPr lang="en-IN" smtClean="0"/>
              <a:pPr/>
              <a:t>‹#›</a:t>
            </a:fld>
            <a:endParaRPr lang="en-IN" dirty="0"/>
          </a:p>
        </p:txBody>
      </p:sp>
    </p:spTree>
    <p:extLst>
      <p:ext uri="{BB962C8B-B14F-4D97-AF65-F5344CB8AC3E}">
        <p14:creationId xmlns:p14="http://schemas.microsoft.com/office/powerpoint/2010/main" val="155356901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89587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80095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6680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92311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8342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28074" y="3672102"/>
            <a:ext cx="8064342" cy="1656045"/>
          </a:xfrm>
        </p:spPr>
        <p:txBody>
          <a:bodyPr/>
          <a:lstStyle>
            <a:lvl1pPr marL="0" indent="0" algn="ctr">
              <a:buNone/>
              <a:defRPr>
                <a:solidFill>
                  <a:schemeClr val="tx1">
                    <a:tint val="75000"/>
                  </a:schemeClr>
                </a:solidFill>
              </a:defRPr>
            </a:lvl1pPr>
            <a:lvl2pPr marL="457210" indent="0" algn="ctr">
              <a:buNone/>
              <a:defRPr>
                <a:solidFill>
                  <a:schemeClr val="tx1">
                    <a:tint val="75000"/>
                  </a:schemeClr>
                </a:solidFill>
              </a:defRPr>
            </a:lvl2pPr>
            <a:lvl3pPr marL="914420" indent="0" algn="ctr">
              <a:buNone/>
              <a:defRPr>
                <a:solidFill>
                  <a:schemeClr val="tx1">
                    <a:tint val="75000"/>
                  </a:schemeClr>
                </a:solidFill>
              </a:defRPr>
            </a:lvl3pPr>
            <a:lvl4pPr marL="1371629" indent="0" algn="ctr">
              <a:buNone/>
              <a:defRPr>
                <a:solidFill>
                  <a:schemeClr val="tx1">
                    <a:tint val="75000"/>
                  </a:schemeClr>
                </a:solidFill>
              </a:defRPr>
            </a:lvl4pPr>
            <a:lvl5pPr marL="1828839" indent="0" algn="ctr">
              <a:buNone/>
              <a:defRPr>
                <a:solidFill>
                  <a:schemeClr val="tx1">
                    <a:tint val="75000"/>
                  </a:schemeClr>
                </a:solidFill>
              </a:defRPr>
            </a:lvl5pPr>
            <a:lvl6pPr marL="2286049" indent="0" algn="ctr">
              <a:buNone/>
              <a:defRPr>
                <a:solidFill>
                  <a:schemeClr val="tx1">
                    <a:tint val="75000"/>
                  </a:schemeClr>
                </a:solidFill>
              </a:defRPr>
            </a:lvl6pPr>
            <a:lvl7pPr marL="2743259" indent="0" algn="ctr">
              <a:buNone/>
              <a:defRPr>
                <a:solidFill>
                  <a:schemeClr val="tx1">
                    <a:tint val="75000"/>
                  </a:schemeClr>
                </a:solidFill>
              </a:defRPr>
            </a:lvl7pPr>
            <a:lvl8pPr marL="3200469" indent="0" algn="ctr">
              <a:buNone/>
              <a:defRPr>
                <a:solidFill>
                  <a:schemeClr val="tx1">
                    <a:tint val="75000"/>
                  </a:schemeClr>
                </a:solidFill>
              </a:defRPr>
            </a:lvl8pPr>
            <a:lvl9pPr marL="3657679"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226501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a:xfrm>
            <a:off x="3936168" y="6135690"/>
            <a:ext cx="3648155" cy="345009"/>
          </a:xfrm>
        </p:spPr>
        <p:txBody>
          <a:bodyPr/>
          <a:lstStyle/>
          <a:p>
            <a:endParaRPr lang="en-US" dirty="0"/>
          </a:p>
        </p:txBody>
      </p:sp>
    </p:spTree>
    <p:extLst>
      <p:ext uri="{BB962C8B-B14F-4D97-AF65-F5344CB8AC3E}">
        <p14:creationId xmlns:p14="http://schemas.microsoft.com/office/powerpoint/2010/main" val="209027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52353" y="259511"/>
            <a:ext cx="2592110" cy="552914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76024" y="259511"/>
            <a:ext cx="7584321" cy="552914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a:xfrm>
            <a:off x="8256350" y="6006166"/>
            <a:ext cx="2688114" cy="345009"/>
          </a:xfrm>
          <a:prstGeom prst="rect">
            <a:avLst/>
          </a:prstGeom>
        </p:spPr>
        <p:txBody>
          <a:bodyPr/>
          <a:lstStyle/>
          <a:p>
            <a:fld id="{9D27FCB3-D313-4F6A-9BC4-B97CF99CE647}" type="slidenum">
              <a:rPr lang="en-US" smtClean="0"/>
              <a:pPr/>
              <a:t>‹#›</a:t>
            </a:fld>
            <a:endParaRPr lang="en-US" dirty="0"/>
          </a:p>
        </p:txBody>
      </p:sp>
      <p:sp>
        <p:nvSpPr>
          <p:cNvPr id="8" name="Footer Placeholder 7"/>
          <p:cNvSpPr>
            <a:spLocks noGrp="1"/>
          </p:cNvSpPr>
          <p:nvPr>
            <p:ph type="ftr" sz="quarter" idx="11"/>
          </p:nvPr>
        </p:nvSpPr>
        <p:spPr>
          <a:xfrm>
            <a:off x="3936168" y="6135690"/>
            <a:ext cx="3648155" cy="345009"/>
          </a:xfrm>
        </p:spPr>
        <p:txBody>
          <a:bodyPr/>
          <a:lstStyle/>
          <a:p>
            <a:endParaRPr lang="en-US" dirty="0"/>
          </a:p>
        </p:txBody>
      </p:sp>
    </p:spTree>
    <p:extLst>
      <p:ext uri="{BB962C8B-B14F-4D97-AF65-F5344CB8AC3E}">
        <p14:creationId xmlns:p14="http://schemas.microsoft.com/office/powerpoint/2010/main" val="244731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4039" y="2013055"/>
            <a:ext cx="9792415" cy="1389038"/>
          </a:xfrm>
        </p:spPr>
        <p:txBody>
          <a:bodyPr/>
          <a:lstStyle/>
          <a:p>
            <a:r>
              <a:rPr lang="en-US" smtClean="0"/>
              <a:t>Click to edit Master title style</a:t>
            </a:r>
            <a:endParaRPr lang="en-US"/>
          </a:p>
        </p:txBody>
      </p:sp>
      <p:sp>
        <p:nvSpPr>
          <p:cNvPr id="3" name="Subtitle 2"/>
          <p:cNvSpPr>
            <a:spLocks noGrp="1"/>
          </p:cNvSpPr>
          <p:nvPr>
            <p:ph type="subTitle" idx="1"/>
          </p:nvPr>
        </p:nvSpPr>
        <p:spPr>
          <a:xfrm>
            <a:off x="1728074" y="3672102"/>
            <a:ext cx="8064342" cy="1656045"/>
          </a:xfrm>
        </p:spPr>
        <p:txBody>
          <a:bodyPr/>
          <a:lstStyle>
            <a:lvl1pPr marL="0" indent="0" algn="ctr">
              <a:buNone/>
              <a:defRPr>
                <a:solidFill>
                  <a:schemeClr val="tx1">
                    <a:tint val="75000"/>
                  </a:schemeClr>
                </a:solidFill>
              </a:defRPr>
            </a:lvl1pPr>
            <a:lvl2pPr marL="457210" indent="0" algn="ctr">
              <a:buNone/>
              <a:defRPr>
                <a:solidFill>
                  <a:schemeClr val="tx1">
                    <a:tint val="75000"/>
                  </a:schemeClr>
                </a:solidFill>
              </a:defRPr>
            </a:lvl2pPr>
            <a:lvl3pPr marL="914420" indent="0" algn="ctr">
              <a:buNone/>
              <a:defRPr>
                <a:solidFill>
                  <a:schemeClr val="tx1">
                    <a:tint val="75000"/>
                  </a:schemeClr>
                </a:solidFill>
              </a:defRPr>
            </a:lvl3pPr>
            <a:lvl4pPr marL="1371629" indent="0" algn="ctr">
              <a:buNone/>
              <a:defRPr>
                <a:solidFill>
                  <a:schemeClr val="tx1">
                    <a:tint val="75000"/>
                  </a:schemeClr>
                </a:solidFill>
              </a:defRPr>
            </a:lvl4pPr>
            <a:lvl5pPr marL="1828839" indent="0" algn="ctr">
              <a:buNone/>
              <a:defRPr>
                <a:solidFill>
                  <a:schemeClr val="tx1">
                    <a:tint val="75000"/>
                  </a:schemeClr>
                </a:solidFill>
              </a:defRPr>
            </a:lvl5pPr>
            <a:lvl6pPr marL="2286049" indent="0" algn="ctr">
              <a:buNone/>
              <a:defRPr>
                <a:solidFill>
                  <a:schemeClr val="tx1">
                    <a:tint val="75000"/>
                  </a:schemeClr>
                </a:solidFill>
              </a:defRPr>
            </a:lvl6pPr>
            <a:lvl7pPr marL="2743259" indent="0" algn="ctr">
              <a:buNone/>
              <a:defRPr>
                <a:solidFill>
                  <a:schemeClr val="tx1">
                    <a:tint val="75000"/>
                  </a:schemeClr>
                </a:solidFill>
              </a:defRPr>
            </a:lvl7pPr>
            <a:lvl8pPr marL="3200469" indent="0" algn="ctr">
              <a:buNone/>
              <a:defRPr>
                <a:solidFill>
                  <a:schemeClr val="tx1">
                    <a:tint val="75000"/>
                  </a:schemeClr>
                </a:solidFill>
              </a:defRPr>
            </a:lvl8pPr>
            <a:lvl9pPr marL="365767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a:xfrm>
            <a:off x="3936168" y="6006166"/>
            <a:ext cx="3648155" cy="345009"/>
          </a:xfrm>
          <a:prstGeom prst="rect">
            <a:avLst/>
          </a:prstGeom>
        </p:spPr>
        <p:txBody>
          <a:bodyPr/>
          <a:lstStyle/>
          <a:p>
            <a:endParaRPr lang="en-US" dirty="0"/>
          </a:p>
        </p:txBody>
      </p:sp>
    </p:spTree>
    <p:extLst>
      <p:ext uri="{BB962C8B-B14F-4D97-AF65-F5344CB8AC3E}">
        <p14:creationId xmlns:p14="http://schemas.microsoft.com/office/powerpoint/2010/main" val="3559750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a:xfrm>
            <a:off x="3936168" y="6006166"/>
            <a:ext cx="3648155" cy="345009"/>
          </a:xfrm>
          <a:prstGeom prst="rect">
            <a:avLst/>
          </a:prstGeom>
        </p:spPr>
        <p:txBody>
          <a:bodyPr/>
          <a:lstStyle/>
          <a:p>
            <a:endParaRPr lang="en-US" dirty="0"/>
          </a:p>
        </p:txBody>
      </p:sp>
    </p:spTree>
    <p:extLst>
      <p:ext uri="{BB962C8B-B14F-4D97-AF65-F5344CB8AC3E}">
        <p14:creationId xmlns:p14="http://schemas.microsoft.com/office/powerpoint/2010/main" val="1170995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0041" y="4164116"/>
            <a:ext cx="9792415" cy="128703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10041" y="2746575"/>
            <a:ext cx="9792415" cy="1417538"/>
          </a:xfrm>
        </p:spPr>
        <p:txBody>
          <a:bodyPr anchor="b"/>
          <a:lstStyle>
            <a:lvl1pPr marL="0" indent="0">
              <a:buNone/>
              <a:defRPr sz="2000">
                <a:solidFill>
                  <a:schemeClr val="tx1">
                    <a:tint val="75000"/>
                  </a:schemeClr>
                </a:solidFill>
              </a:defRPr>
            </a:lvl1pPr>
            <a:lvl2pPr marL="457210" indent="0">
              <a:buNone/>
              <a:defRPr sz="1800">
                <a:solidFill>
                  <a:schemeClr val="tx1">
                    <a:tint val="75000"/>
                  </a:schemeClr>
                </a:solidFill>
              </a:defRPr>
            </a:lvl2pPr>
            <a:lvl3pPr marL="914420" indent="0">
              <a:buNone/>
              <a:defRPr sz="1600">
                <a:solidFill>
                  <a:schemeClr val="tx1">
                    <a:tint val="75000"/>
                  </a:schemeClr>
                </a:solidFill>
              </a:defRPr>
            </a:lvl3pPr>
            <a:lvl4pPr marL="1371629" indent="0">
              <a:buNone/>
              <a:defRPr sz="1400">
                <a:solidFill>
                  <a:schemeClr val="tx1">
                    <a:tint val="75000"/>
                  </a:schemeClr>
                </a:solidFill>
              </a:defRPr>
            </a:lvl4pPr>
            <a:lvl5pPr marL="1828839" indent="0">
              <a:buNone/>
              <a:defRPr sz="1400">
                <a:solidFill>
                  <a:schemeClr val="tx1">
                    <a:tint val="75000"/>
                  </a:schemeClr>
                </a:solidFill>
              </a:defRPr>
            </a:lvl5pPr>
            <a:lvl6pPr marL="2286049" indent="0">
              <a:buNone/>
              <a:defRPr sz="1400">
                <a:solidFill>
                  <a:schemeClr val="tx1">
                    <a:tint val="75000"/>
                  </a:schemeClr>
                </a:solidFill>
              </a:defRPr>
            </a:lvl6pPr>
            <a:lvl7pPr marL="2743259" indent="0">
              <a:buNone/>
              <a:defRPr sz="1400">
                <a:solidFill>
                  <a:schemeClr val="tx1">
                    <a:tint val="75000"/>
                  </a:schemeClr>
                </a:solidFill>
              </a:defRPr>
            </a:lvl7pPr>
            <a:lvl8pPr marL="3200469" indent="0">
              <a:buNone/>
              <a:defRPr sz="1400">
                <a:solidFill>
                  <a:schemeClr val="tx1">
                    <a:tint val="75000"/>
                  </a:schemeClr>
                </a:solidFill>
              </a:defRPr>
            </a:lvl8pPr>
            <a:lvl9pPr marL="365767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a:xfrm>
            <a:off x="3936168" y="6006166"/>
            <a:ext cx="3648155" cy="345009"/>
          </a:xfrm>
          <a:prstGeom prst="rect">
            <a:avLst/>
          </a:prstGeom>
        </p:spPr>
        <p:txBody>
          <a:bodyPr/>
          <a:lstStyle/>
          <a:p>
            <a:endParaRPr lang="en-US" dirty="0"/>
          </a:p>
        </p:txBody>
      </p:sp>
    </p:spTree>
    <p:extLst>
      <p:ext uri="{BB962C8B-B14F-4D97-AF65-F5344CB8AC3E}">
        <p14:creationId xmlns:p14="http://schemas.microsoft.com/office/powerpoint/2010/main" val="4013208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6027" y="1512041"/>
            <a:ext cx="5088215" cy="42766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56250" y="1512041"/>
            <a:ext cx="5088215" cy="42766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a:xfrm>
            <a:off x="3936168" y="6006166"/>
            <a:ext cx="3648155" cy="345009"/>
          </a:xfrm>
          <a:prstGeom prst="rect">
            <a:avLst/>
          </a:prstGeom>
        </p:spPr>
        <p:txBody>
          <a:bodyPr/>
          <a:lstStyle/>
          <a:p>
            <a:endParaRPr lang="en-US" dirty="0"/>
          </a:p>
        </p:txBody>
      </p:sp>
    </p:spTree>
    <p:extLst>
      <p:ext uri="{BB962C8B-B14F-4D97-AF65-F5344CB8AC3E}">
        <p14:creationId xmlns:p14="http://schemas.microsoft.com/office/powerpoint/2010/main" val="235772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76025" y="1450540"/>
            <a:ext cx="5090216" cy="604516"/>
          </a:xfrm>
        </p:spPr>
        <p:txBody>
          <a:bodyPr anchor="b"/>
          <a:lstStyle>
            <a:lvl1pPr marL="0" indent="0">
              <a:buNone/>
              <a:defRPr sz="2400" b="1"/>
            </a:lvl1pPr>
            <a:lvl2pPr marL="457210" indent="0">
              <a:buNone/>
              <a:defRPr sz="2000" b="1"/>
            </a:lvl2pPr>
            <a:lvl3pPr marL="914420" indent="0">
              <a:buNone/>
              <a:defRPr sz="1800" b="1"/>
            </a:lvl3pPr>
            <a:lvl4pPr marL="1371629" indent="0">
              <a:buNone/>
              <a:defRPr sz="1600" b="1"/>
            </a:lvl4pPr>
            <a:lvl5pPr marL="1828839" indent="0">
              <a:buNone/>
              <a:defRPr sz="1600" b="1"/>
            </a:lvl5pPr>
            <a:lvl6pPr marL="2286049" indent="0">
              <a:buNone/>
              <a:defRPr sz="1600" b="1"/>
            </a:lvl6pPr>
            <a:lvl7pPr marL="2743259" indent="0">
              <a:buNone/>
              <a:defRPr sz="1600" b="1"/>
            </a:lvl7pPr>
            <a:lvl8pPr marL="3200469" indent="0">
              <a:buNone/>
              <a:defRPr sz="1600" b="1"/>
            </a:lvl8pPr>
            <a:lvl9pPr marL="365767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76025" y="2055059"/>
            <a:ext cx="5090216" cy="37336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852250" y="1450540"/>
            <a:ext cx="5092216" cy="604516"/>
          </a:xfrm>
        </p:spPr>
        <p:txBody>
          <a:bodyPr anchor="b"/>
          <a:lstStyle>
            <a:lvl1pPr marL="0" indent="0">
              <a:buNone/>
              <a:defRPr sz="2400" b="1"/>
            </a:lvl1pPr>
            <a:lvl2pPr marL="457210" indent="0">
              <a:buNone/>
              <a:defRPr sz="2000" b="1"/>
            </a:lvl2pPr>
            <a:lvl3pPr marL="914420" indent="0">
              <a:buNone/>
              <a:defRPr sz="1800" b="1"/>
            </a:lvl3pPr>
            <a:lvl4pPr marL="1371629" indent="0">
              <a:buNone/>
              <a:defRPr sz="1600" b="1"/>
            </a:lvl4pPr>
            <a:lvl5pPr marL="1828839" indent="0">
              <a:buNone/>
              <a:defRPr sz="1600" b="1"/>
            </a:lvl5pPr>
            <a:lvl6pPr marL="2286049" indent="0">
              <a:buNone/>
              <a:defRPr sz="1600" b="1"/>
            </a:lvl6pPr>
            <a:lvl7pPr marL="2743259" indent="0">
              <a:buNone/>
              <a:defRPr sz="1600" b="1"/>
            </a:lvl7pPr>
            <a:lvl8pPr marL="3200469" indent="0">
              <a:buNone/>
              <a:defRPr sz="1600" b="1"/>
            </a:lvl8pPr>
            <a:lvl9pPr marL="365767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52250" y="2055059"/>
            <a:ext cx="5092216" cy="37336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a:xfrm>
            <a:off x="3936168" y="6006166"/>
            <a:ext cx="3648155" cy="345009"/>
          </a:xfrm>
          <a:prstGeom prst="rect">
            <a:avLst/>
          </a:prstGeom>
        </p:spPr>
        <p:txBody>
          <a:bodyPr/>
          <a:lstStyle/>
          <a:p>
            <a:endParaRPr lang="en-US" dirty="0"/>
          </a:p>
        </p:txBody>
      </p:sp>
    </p:spTree>
    <p:extLst>
      <p:ext uri="{BB962C8B-B14F-4D97-AF65-F5344CB8AC3E}">
        <p14:creationId xmlns:p14="http://schemas.microsoft.com/office/powerpoint/2010/main" val="2463051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a:xfrm>
            <a:off x="3936168" y="6006166"/>
            <a:ext cx="3648155" cy="345009"/>
          </a:xfrm>
          <a:prstGeom prst="rect">
            <a:avLst/>
          </a:prstGeom>
        </p:spPr>
        <p:txBody>
          <a:bodyPr/>
          <a:lstStyle/>
          <a:p>
            <a:endParaRPr lang="en-US" dirty="0"/>
          </a:p>
        </p:txBody>
      </p:sp>
    </p:spTree>
    <p:extLst>
      <p:ext uri="{BB962C8B-B14F-4D97-AF65-F5344CB8AC3E}">
        <p14:creationId xmlns:p14="http://schemas.microsoft.com/office/powerpoint/2010/main" val="333617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a:xfrm>
            <a:off x="3936168" y="6006166"/>
            <a:ext cx="3648155" cy="345009"/>
          </a:xfrm>
          <a:prstGeom prst="rect">
            <a:avLst/>
          </a:prstGeom>
        </p:spPr>
        <p:txBody>
          <a:bodyPr/>
          <a:lstStyle/>
          <a:p>
            <a:endParaRPr lang="en-US" dirty="0"/>
          </a:p>
        </p:txBody>
      </p:sp>
    </p:spTree>
    <p:extLst>
      <p:ext uri="{BB962C8B-B14F-4D97-AF65-F5344CB8AC3E}">
        <p14:creationId xmlns:p14="http://schemas.microsoft.com/office/powerpoint/2010/main" val="1162033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6025" y="258007"/>
            <a:ext cx="3790162" cy="109803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504190" y="258007"/>
            <a:ext cx="6440273" cy="55306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76025" y="1356037"/>
            <a:ext cx="3790162" cy="4432620"/>
          </a:xfrm>
        </p:spPr>
        <p:txBody>
          <a:bodyPr/>
          <a:lstStyle>
            <a:lvl1pPr marL="0" indent="0">
              <a:buNone/>
              <a:defRPr sz="1400"/>
            </a:lvl1pPr>
            <a:lvl2pPr marL="457210" indent="0">
              <a:buNone/>
              <a:defRPr sz="1200"/>
            </a:lvl2pPr>
            <a:lvl3pPr marL="914420" indent="0">
              <a:buNone/>
              <a:defRPr sz="1000"/>
            </a:lvl3pPr>
            <a:lvl4pPr marL="1371629" indent="0">
              <a:buNone/>
              <a:defRPr sz="900"/>
            </a:lvl4pPr>
            <a:lvl5pPr marL="1828839" indent="0">
              <a:buNone/>
              <a:defRPr sz="900"/>
            </a:lvl5pPr>
            <a:lvl6pPr marL="2286049" indent="0">
              <a:buNone/>
              <a:defRPr sz="900"/>
            </a:lvl6pPr>
            <a:lvl7pPr marL="2743259" indent="0">
              <a:buNone/>
              <a:defRPr sz="900"/>
            </a:lvl7pPr>
            <a:lvl8pPr marL="3200469" indent="0">
              <a:buNone/>
              <a:defRPr sz="900"/>
            </a:lvl8pPr>
            <a:lvl9pPr marL="365767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a:xfrm>
            <a:off x="3936168" y="6006166"/>
            <a:ext cx="3648155" cy="345009"/>
          </a:xfrm>
          <a:prstGeom prst="rect">
            <a:avLst/>
          </a:prstGeom>
        </p:spPr>
        <p:txBody>
          <a:bodyPr/>
          <a:lstStyle/>
          <a:p>
            <a:endParaRPr lang="en-US" dirty="0"/>
          </a:p>
        </p:txBody>
      </p:sp>
    </p:spTree>
    <p:extLst>
      <p:ext uri="{BB962C8B-B14F-4D97-AF65-F5344CB8AC3E}">
        <p14:creationId xmlns:p14="http://schemas.microsoft.com/office/powerpoint/2010/main" val="1401004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2"/>
          <a:stretch>
            <a:fillRect/>
          </a:stretch>
        </p:blipFill>
        <p:spPr>
          <a:xfrm>
            <a:off x="197644" y="6135690"/>
            <a:ext cx="1612816" cy="344485"/>
          </a:xfrm>
          <a:prstGeom prst="rect">
            <a:avLst/>
          </a:prstGeom>
        </p:spPr>
      </p:pic>
      <p:pic>
        <p:nvPicPr>
          <p:cNvPr id="8" name="Picture 7"/>
          <p:cNvPicPr>
            <a:picLocks noChangeAspect="1"/>
          </p:cNvPicPr>
          <p:nvPr userDrawn="1"/>
        </p:nvPicPr>
        <p:blipFill>
          <a:blip r:embed="rId2"/>
          <a:stretch>
            <a:fillRect/>
          </a:stretch>
        </p:blipFill>
        <p:spPr>
          <a:xfrm>
            <a:off x="9822188" y="6135690"/>
            <a:ext cx="1612816" cy="344485"/>
          </a:xfrm>
          <a:prstGeom prst="rect">
            <a:avLst/>
          </a:prstGeom>
        </p:spPr>
      </p:pic>
      <p:sp>
        <p:nvSpPr>
          <p:cNvPr id="9" name="Footer Placeholder 4"/>
          <p:cNvSpPr txBox="1">
            <a:spLocks/>
          </p:cNvSpPr>
          <p:nvPr userDrawn="1"/>
        </p:nvSpPr>
        <p:spPr>
          <a:xfrm>
            <a:off x="2712244" y="6135688"/>
            <a:ext cx="5806493" cy="34500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 </a:t>
            </a:r>
            <a:r>
              <a:rPr lang="en-IN" dirty="0" smtClean="0"/>
              <a:t>2016 </a:t>
            </a:r>
            <a:r>
              <a:rPr lang="en-IN" dirty="0"/>
              <a:t>All Rights  Reserved   |  www.verbat.com</a:t>
            </a:r>
            <a:endParaRPr lang="en-US" dirty="0"/>
          </a:p>
        </p:txBody>
      </p:sp>
      <p:sp>
        <p:nvSpPr>
          <p:cNvPr id="7" name="Slide Number Placeholder 3"/>
          <p:cNvSpPr>
            <a:spLocks noGrp="1"/>
          </p:cNvSpPr>
          <p:nvPr>
            <p:ph type="sldNum" sz="quarter" idx="12"/>
          </p:nvPr>
        </p:nvSpPr>
        <p:spPr>
          <a:xfrm>
            <a:off x="8787130" y="6159230"/>
            <a:ext cx="2688114" cy="345009"/>
          </a:xfrm>
          <a:prstGeom prst="rect">
            <a:avLst/>
          </a:prstGeom>
        </p:spPr>
        <p:txBody>
          <a:bodyPr/>
          <a:lstStyle>
            <a:lvl1pPr algn="r">
              <a:defRPr lang="en-US" sz="1200" kern="1200" smtClean="0">
                <a:solidFill>
                  <a:schemeClr val="tx1">
                    <a:tint val="75000"/>
                  </a:schemeClr>
                </a:solidFill>
                <a:latin typeface="+mn-lt"/>
                <a:ea typeface="+mn-ea"/>
                <a:cs typeface="+mn-cs"/>
              </a:defRPr>
            </a:lvl1pPr>
          </a:lstStyle>
          <a:p>
            <a:fld id="{9D27FCB3-D313-4F6A-9BC4-B97CF99CE647}" type="slidenum">
              <a:rPr smtClean="0"/>
              <a:pPr/>
              <a:t>‹#›</a:t>
            </a:fld>
            <a:endParaRPr dirty="0"/>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1314" y="6137958"/>
            <a:ext cx="1312803" cy="349428"/>
          </a:xfrm>
          <a:prstGeom prst="rect">
            <a:avLst/>
          </a:prstGeom>
        </p:spPr>
      </p:pic>
    </p:spTree>
    <p:extLst>
      <p:ext uri="{BB962C8B-B14F-4D97-AF65-F5344CB8AC3E}">
        <p14:creationId xmlns:p14="http://schemas.microsoft.com/office/powerpoint/2010/main" val="2377364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58098" y="4536125"/>
            <a:ext cx="6912293" cy="53551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258098" y="579019"/>
            <a:ext cx="6912293" cy="3888105"/>
          </a:xfrm>
        </p:spPr>
        <p:txBody>
          <a:bodyPr/>
          <a:lstStyle>
            <a:lvl1pPr marL="0" indent="0">
              <a:buNone/>
              <a:defRPr sz="3200"/>
            </a:lvl1pPr>
            <a:lvl2pPr marL="457210" indent="0">
              <a:buNone/>
              <a:defRPr sz="2800"/>
            </a:lvl2pPr>
            <a:lvl3pPr marL="914420" indent="0">
              <a:buNone/>
              <a:defRPr sz="2400"/>
            </a:lvl3pPr>
            <a:lvl4pPr marL="1371629" indent="0">
              <a:buNone/>
              <a:defRPr sz="2000"/>
            </a:lvl4pPr>
            <a:lvl5pPr marL="1828839" indent="0">
              <a:buNone/>
              <a:defRPr sz="2000"/>
            </a:lvl5pPr>
            <a:lvl6pPr marL="2286049" indent="0">
              <a:buNone/>
              <a:defRPr sz="2000"/>
            </a:lvl6pPr>
            <a:lvl7pPr marL="2743259" indent="0">
              <a:buNone/>
              <a:defRPr sz="2000"/>
            </a:lvl7pPr>
            <a:lvl8pPr marL="3200469" indent="0">
              <a:buNone/>
              <a:defRPr sz="2000"/>
            </a:lvl8pPr>
            <a:lvl9pPr marL="3657679" indent="0">
              <a:buNone/>
              <a:defRPr sz="2000"/>
            </a:lvl9pPr>
          </a:lstStyle>
          <a:p>
            <a:endParaRPr lang="en-US" dirty="0"/>
          </a:p>
        </p:txBody>
      </p:sp>
      <p:sp>
        <p:nvSpPr>
          <p:cNvPr id="4" name="Text Placeholder 3"/>
          <p:cNvSpPr>
            <a:spLocks noGrp="1"/>
          </p:cNvSpPr>
          <p:nvPr>
            <p:ph type="body" sz="half" idx="2"/>
          </p:nvPr>
        </p:nvSpPr>
        <p:spPr>
          <a:xfrm>
            <a:off x="2258098" y="5071637"/>
            <a:ext cx="6912293" cy="760520"/>
          </a:xfrm>
        </p:spPr>
        <p:txBody>
          <a:bodyPr/>
          <a:lstStyle>
            <a:lvl1pPr marL="0" indent="0">
              <a:buNone/>
              <a:defRPr sz="1400"/>
            </a:lvl1pPr>
            <a:lvl2pPr marL="457210" indent="0">
              <a:buNone/>
              <a:defRPr sz="1200"/>
            </a:lvl2pPr>
            <a:lvl3pPr marL="914420" indent="0">
              <a:buNone/>
              <a:defRPr sz="1000"/>
            </a:lvl3pPr>
            <a:lvl4pPr marL="1371629" indent="0">
              <a:buNone/>
              <a:defRPr sz="900"/>
            </a:lvl4pPr>
            <a:lvl5pPr marL="1828839" indent="0">
              <a:buNone/>
              <a:defRPr sz="900"/>
            </a:lvl5pPr>
            <a:lvl6pPr marL="2286049" indent="0">
              <a:buNone/>
              <a:defRPr sz="900"/>
            </a:lvl6pPr>
            <a:lvl7pPr marL="2743259" indent="0">
              <a:buNone/>
              <a:defRPr sz="900"/>
            </a:lvl7pPr>
            <a:lvl8pPr marL="3200469" indent="0">
              <a:buNone/>
              <a:defRPr sz="900"/>
            </a:lvl8pPr>
            <a:lvl9pPr marL="365767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a:xfrm>
            <a:off x="3936168" y="6006166"/>
            <a:ext cx="3648155" cy="345009"/>
          </a:xfrm>
          <a:prstGeom prst="rect">
            <a:avLst/>
          </a:prstGeom>
        </p:spPr>
        <p:txBody>
          <a:bodyPr/>
          <a:lstStyle/>
          <a:p>
            <a:endParaRPr lang="en-US" dirty="0"/>
          </a:p>
        </p:txBody>
      </p:sp>
    </p:spTree>
    <p:extLst>
      <p:ext uri="{BB962C8B-B14F-4D97-AF65-F5344CB8AC3E}">
        <p14:creationId xmlns:p14="http://schemas.microsoft.com/office/powerpoint/2010/main" val="2796716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a:xfrm>
            <a:off x="3936168" y="6006166"/>
            <a:ext cx="3648155" cy="345009"/>
          </a:xfrm>
          <a:prstGeom prst="rect">
            <a:avLst/>
          </a:prstGeom>
        </p:spPr>
        <p:txBody>
          <a:bodyPr/>
          <a:lstStyle/>
          <a:p>
            <a:endParaRPr lang="en-US" dirty="0"/>
          </a:p>
        </p:txBody>
      </p:sp>
    </p:spTree>
    <p:extLst>
      <p:ext uri="{BB962C8B-B14F-4D97-AF65-F5344CB8AC3E}">
        <p14:creationId xmlns:p14="http://schemas.microsoft.com/office/powerpoint/2010/main" val="3294974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52353" y="259511"/>
            <a:ext cx="2592110" cy="552914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76024" y="259511"/>
            <a:ext cx="7584321" cy="552914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a:xfrm>
            <a:off x="3936168" y="6006166"/>
            <a:ext cx="3648155" cy="345009"/>
          </a:xfrm>
          <a:prstGeom prst="rect">
            <a:avLst/>
          </a:prstGeom>
        </p:spPr>
        <p:txBody>
          <a:bodyPr/>
          <a:lstStyle/>
          <a:p>
            <a:endParaRPr lang="en-US" dirty="0"/>
          </a:p>
        </p:txBody>
      </p:sp>
    </p:spTree>
    <p:extLst>
      <p:ext uri="{BB962C8B-B14F-4D97-AF65-F5344CB8AC3E}">
        <p14:creationId xmlns:p14="http://schemas.microsoft.com/office/powerpoint/2010/main" val="2251797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0041" y="4164116"/>
            <a:ext cx="9792415" cy="128703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10041" y="2746575"/>
            <a:ext cx="9792415" cy="1417538"/>
          </a:xfrm>
        </p:spPr>
        <p:txBody>
          <a:bodyPr anchor="b"/>
          <a:lstStyle>
            <a:lvl1pPr marL="0" indent="0">
              <a:buNone/>
              <a:defRPr sz="2000">
                <a:solidFill>
                  <a:schemeClr val="tx1">
                    <a:tint val="75000"/>
                  </a:schemeClr>
                </a:solidFill>
              </a:defRPr>
            </a:lvl1pPr>
            <a:lvl2pPr marL="457210" indent="0">
              <a:buNone/>
              <a:defRPr sz="1800">
                <a:solidFill>
                  <a:schemeClr val="tx1">
                    <a:tint val="75000"/>
                  </a:schemeClr>
                </a:solidFill>
              </a:defRPr>
            </a:lvl2pPr>
            <a:lvl3pPr marL="914420" indent="0">
              <a:buNone/>
              <a:defRPr sz="1600">
                <a:solidFill>
                  <a:schemeClr val="tx1">
                    <a:tint val="75000"/>
                  </a:schemeClr>
                </a:solidFill>
              </a:defRPr>
            </a:lvl3pPr>
            <a:lvl4pPr marL="1371629" indent="0">
              <a:buNone/>
              <a:defRPr sz="1400">
                <a:solidFill>
                  <a:schemeClr val="tx1">
                    <a:tint val="75000"/>
                  </a:schemeClr>
                </a:solidFill>
              </a:defRPr>
            </a:lvl4pPr>
            <a:lvl5pPr marL="1828839" indent="0">
              <a:buNone/>
              <a:defRPr sz="1400">
                <a:solidFill>
                  <a:schemeClr val="tx1">
                    <a:tint val="75000"/>
                  </a:schemeClr>
                </a:solidFill>
              </a:defRPr>
            </a:lvl5pPr>
            <a:lvl6pPr marL="2286049" indent="0">
              <a:buNone/>
              <a:defRPr sz="1400">
                <a:solidFill>
                  <a:schemeClr val="tx1">
                    <a:tint val="75000"/>
                  </a:schemeClr>
                </a:solidFill>
              </a:defRPr>
            </a:lvl6pPr>
            <a:lvl7pPr marL="2743259" indent="0">
              <a:buNone/>
              <a:defRPr sz="1400">
                <a:solidFill>
                  <a:schemeClr val="tx1">
                    <a:tint val="75000"/>
                  </a:schemeClr>
                </a:solidFill>
              </a:defRPr>
            </a:lvl7pPr>
            <a:lvl8pPr marL="3200469" indent="0">
              <a:buNone/>
              <a:defRPr sz="1400">
                <a:solidFill>
                  <a:schemeClr val="tx1">
                    <a:tint val="75000"/>
                  </a:schemeClr>
                </a:solidFill>
              </a:defRPr>
            </a:lvl8pPr>
            <a:lvl9pPr marL="3657679"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538976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6027" y="1512041"/>
            <a:ext cx="5088215" cy="42766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56250" y="1512041"/>
            <a:ext cx="5088215" cy="42766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p>
        </p:txBody>
      </p:sp>
      <p:sp>
        <p:nvSpPr>
          <p:cNvPr id="9" name="Footer Placeholder 7"/>
          <p:cNvSpPr>
            <a:spLocks noGrp="1"/>
          </p:cNvSpPr>
          <p:nvPr>
            <p:ph type="ftr" sz="quarter" idx="11"/>
          </p:nvPr>
        </p:nvSpPr>
        <p:spPr>
          <a:xfrm>
            <a:off x="3936168" y="6135690"/>
            <a:ext cx="3648155" cy="345009"/>
          </a:xfrm>
        </p:spPr>
        <p:txBody>
          <a:bodyPr/>
          <a:lstStyle/>
          <a:p>
            <a:endParaRPr lang="en-US" dirty="0"/>
          </a:p>
        </p:txBody>
      </p:sp>
    </p:spTree>
    <p:extLst>
      <p:ext uri="{BB962C8B-B14F-4D97-AF65-F5344CB8AC3E}">
        <p14:creationId xmlns:p14="http://schemas.microsoft.com/office/powerpoint/2010/main" val="354447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76025" y="1450540"/>
            <a:ext cx="5090216" cy="604516"/>
          </a:xfrm>
        </p:spPr>
        <p:txBody>
          <a:bodyPr anchor="b"/>
          <a:lstStyle>
            <a:lvl1pPr marL="0" indent="0">
              <a:buNone/>
              <a:defRPr sz="2400" b="1"/>
            </a:lvl1pPr>
            <a:lvl2pPr marL="457210" indent="0">
              <a:buNone/>
              <a:defRPr sz="2000" b="1"/>
            </a:lvl2pPr>
            <a:lvl3pPr marL="914420" indent="0">
              <a:buNone/>
              <a:defRPr sz="1800" b="1"/>
            </a:lvl3pPr>
            <a:lvl4pPr marL="1371629" indent="0">
              <a:buNone/>
              <a:defRPr sz="1600" b="1"/>
            </a:lvl4pPr>
            <a:lvl5pPr marL="1828839" indent="0">
              <a:buNone/>
              <a:defRPr sz="1600" b="1"/>
            </a:lvl5pPr>
            <a:lvl6pPr marL="2286049" indent="0">
              <a:buNone/>
              <a:defRPr sz="1600" b="1"/>
            </a:lvl6pPr>
            <a:lvl7pPr marL="2743259" indent="0">
              <a:buNone/>
              <a:defRPr sz="1600" b="1"/>
            </a:lvl7pPr>
            <a:lvl8pPr marL="3200469" indent="0">
              <a:buNone/>
              <a:defRPr sz="1600" b="1"/>
            </a:lvl8pPr>
            <a:lvl9pPr marL="365767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76025" y="2055059"/>
            <a:ext cx="5090216" cy="37336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852250" y="1450540"/>
            <a:ext cx="5092216" cy="604516"/>
          </a:xfrm>
        </p:spPr>
        <p:txBody>
          <a:bodyPr anchor="b"/>
          <a:lstStyle>
            <a:lvl1pPr marL="0" indent="0">
              <a:buNone/>
              <a:defRPr sz="2400" b="1"/>
            </a:lvl1pPr>
            <a:lvl2pPr marL="457210" indent="0">
              <a:buNone/>
              <a:defRPr sz="2000" b="1"/>
            </a:lvl2pPr>
            <a:lvl3pPr marL="914420" indent="0">
              <a:buNone/>
              <a:defRPr sz="1800" b="1"/>
            </a:lvl3pPr>
            <a:lvl4pPr marL="1371629" indent="0">
              <a:buNone/>
              <a:defRPr sz="1600" b="1"/>
            </a:lvl4pPr>
            <a:lvl5pPr marL="1828839" indent="0">
              <a:buNone/>
              <a:defRPr sz="1600" b="1"/>
            </a:lvl5pPr>
            <a:lvl6pPr marL="2286049" indent="0">
              <a:buNone/>
              <a:defRPr sz="1600" b="1"/>
            </a:lvl6pPr>
            <a:lvl7pPr marL="2743259" indent="0">
              <a:buNone/>
              <a:defRPr sz="1600" b="1"/>
            </a:lvl7pPr>
            <a:lvl8pPr marL="3200469" indent="0">
              <a:buNone/>
              <a:defRPr sz="1600" b="1"/>
            </a:lvl8pPr>
            <a:lvl9pPr marL="365767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52250" y="2055059"/>
            <a:ext cx="5092216" cy="37336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11" name="Footer Placeholder 7"/>
          <p:cNvSpPr>
            <a:spLocks noGrp="1"/>
          </p:cNvSpPr>
          <p:nvPr>
            <p:ph type="ftr" sz="quarter" idx="11"/>
          </p:nvPr>
        </p:nvSpPr>
        <p:spPr>
          <a:xfrm>
            <a:off x="3936168" y="6135690"/>
            <a:ext cx="3648155" cy="345009"/>
          </a:xfrm>
        </p:spPr>
        <p:txBody>
          <a:bodyPr/>
          <a:lstStyle/>
          <a:p>
            <a:endParaRPr lang="en-US" dirty="0"/>
          </a:p>
        </p:txBody>
      </p:sp>
    </p:spTree>
    <p:extLst>
      <p:ext uri="{BB962C8B-B14F-4D97-AF65-F5344CB8AC3E}">
        <p14:creationId xmlns:p14="http://schemas.microsoft.com/office/powerpoint/2010/main" val="2571298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8" name="Footer Placeholder 4"/>
          <p:cNvSpPr txBox="1">
            <a:spLocks/>
          </p:cNvSpPr>
          <p:nvPr userDrawn="1"/>
        </p:nvSpPr>
        <p:spPr>
          <a:xfrm>
            <a:off x="2864644" y="6135688"/>
            <a:ext cx="5806493" cy="34500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 </a:t>
            </a:r>
            <a:r>
              <a:rPr lang="en-IN" dirty="0" smtClean="0"/>
              <a:t>2016 </a:t>
            </a:r>
            <a:r>
              <a:rPr lang="en-IN" dirty="0"/>
              <a:t>All Rights  Reserved   |  www.verbat.com</a:t>
            </a:r>
            <a:endParaRPr lang="en-US" dirty="0"/>
          </a:p>
        </p:txBody>
      </p:sp>
      <p:sp>
        <p:nvSpPr>
          <p:cNvPr id="9" name="Slide Number Placeholder 8"/>
          <p:cNvSpPr>
            <a:spLocks noGrp="1"/>
          </p:cNvSpPr>
          <p:nvPr>
            <p:ph type="sldNum" sz="quarter" idx="12"/>
          </p:nvPr>
        </p:nvSpPr>
        <p:spPr>
          <a:xfrm>
            <a:off x="8808244" y="6178942"/>
            <a:ext cx="2688114" cy="345009"/>
          </a:xfrm>
        </p:spPr>
        <p:txBody>
          <a:bodyPr/>
          <a:lstStyle>
            <a:lvl1pPr algn="r">
              <a:defRPr lang="en-US" sz="1200" kern="1200" smtClean="0">
                <a:solidFill>
                  <a:schemeClr val="tx1">
                    <a:tint val="75000"/>
                  </a:schemeClr>
                </a:solidFill>
                <a:latin typeface="+mn-lt"/>
                <a:ea typeface="+mn-ea"/>
                <a:cs typeface="+mn-cs"/>
              </a:defRPr>
            </a:lvl1pPr>
          </a:lstStyle>
          <a:p>
            <a:fld id="{9D27FCB3-D313-4F6A-9BC4-B97CF99CE647}" type="slidenum">
              <a:rPr lang="en-US" smtClean="0"/>
              <a:pPr/>
              <a:t>‹#›</a:t>
            </a:fld>
            <a:endParaRPr lang="en-US" dirty="0"/>
          </a:p>
        </p:txBody>
      </p:sp>
    </p:spTree>
    <p:extLst>
      <p:ext uri="{BB962C8B-B14F-4D97-AF65-F5344CB8AC3E}">
        <p14:creationId xmlns:p14="http://schemas.microsoft.com/office/powerpoint/2010/main" val="57099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6" name="Footer Placeholder 7"/>
          <p:cNvSpPr>
            <a:spLocks noGrp="1"/>
          </p:cNvSpPr>
          <p:nvPr>
            <p:ph type="ftr" sz="quarter" idx="11"/>
          </p:nvPr>
        </p:nvSpPr>
        <p:spPr>
          <a:xfrm>
            <a:off x="3936168" y="6135690"/>
            <a:ext cx="3648155" cy="345009"/>
          </a:xfrm>
        </p:spPr>
        <p:txBody>
          <a:bodyPr/>
          <a:lstStyle/>
          <a:p>
            <a:endParaRPr lang="en-US" dirty="0"/>
          </a:p>
        </p:txBody>
      </p:sp>
      <p:pic>
        <p:nvPicPr>
          <p:cNvPr id="5" name="Picture 4"/>
          <p:cNvPicPr>
            <a:picLocks noChangeAspect="1"/>
          </p:cNvPicPr>
          <p:nvPr userDrawn="1"/>
        </p:nvPicPr>
        <p:blipFill>
          <a:blip r:embed="rId2"/>
          <a:stretch>
            <a:fillRect/>
          </a:stretch>
        </p:blipFill>
        <p:spPr>
          <a:xfrm>
            <a:off x="9822188" y="6135690"/>
            <a:ext cx="1612816" cy="344485"/>
          </a:xfrm>
          <a:prstGeom prst="rect">
            <a:avLst/>
          </a:prstGeom>
        </p:spPr>
      </p:pic>
      <p:sp>
        <p:nvSpPr>
          <p:cNvPr id="7" name="Footer Placeholder 4"/>
          <p:cNvSpPr txBox="1">
            <a:spLocks/>
          </p:cNvSpPr>
          <p:nvPr userDrawn="1"/>
        </p:nvSpPr>
        <p:spPr>
          <a:xfrm>
            <a:off x="2712244" y="6135688"/>
            <a:ext cx="5806493" cy="34500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 </a:t>
            </a:r>
            <a:r>
              <a:rPr lang="en-IN" dirty="0" smtClean="0"/>
              <a:t>2016 </a:t>
            </a:r>
            <a:r>
              <a:rPr lang="en-IN" dirty="0"/>
              <a:t>All Rights  Reserved   |  www.verbat.com</a:t>
            </a:r>
            <a:endParaRPr lang="en-US" dirty="0"/>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332360" y="380124"/>
            <a:ext cx="2066684" cy="345363"/>
          </a:xfrm>
          <a:prstGeom prst="rect">
            <a:avLst/>
          </a:prstGeom>
        </p:spPr>
      </p:pic>
    </p:spTree>
    <p:extLst>
      <p:ext uri="{BB962C8B-B14F-4D97-AF65-F5344CB8AC3E}">
        <p14:creationId xmlns:p14="http://schemas.microsoft.com/office/powerpoint/2010/main" val="3851827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6025" y="258007"/>
            <a:ext cx="3790162" cy="109803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504190" y="258007"/>
            <a:ext cx="6440273" cy="55306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76025" y="1356037"/>
            <a:ext cx="3790162" cy="4432620"/>
          </a:xfrm>
        </p:spPr>
        <p:txBody>
          <a:bodyPr/>
          <a:lstStyle>
            <a:lvl1pPr marL="0" indent="0">
              <a:buNone/>
              <a:defRPr sz="1400"/>
            </a:lvl1pPr>
            <a:lvl2pPr marL="457210" indent="0">
              <a:buNone/>
              <a:defRPr sz="1200"/>
            </a:lvl2pPr>
            <a:lvl3pPr marL="914420" indent="0">
              <a:buNone/>
              <a:defRPr sz="1000"/>
            </a:lvl3pPr>
            <a:lvl4pPr marL="1371629" indent="0">
              <a:buNone/>
              <a:defRPr sz="900"/>
            </a:lvl4pPr>
            <a:lvl5pPr marL="1828839" indent="0">
              <a:buNone/>
              <a:defRPr sz="900"/>
            </a:lvl5pPr>
            <a:lvl6pPr marL="2286049" indent="0">
              <a:buNone/>
              <a:defRPr sz="900"/>
            </a:lvl6pPr>
            <a:lvl7pPr marL="2743259" indent="0">
              <a:buNone/>
              <a:defRPr sz="900"/>
            </a:lvl7pPr>
            <a:lvl8pPr marL="3200469" indent="0">
              <a:buNone/>
              <a:defRPr sz="900"/>
            </a:lvl8pPr>
            <a:lvl9pPr marL="365767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7" name="Slide Number Placeholder 6"/>
          <p:cNvSpPr>
            <a:spLocks noGrp="1"/>
          </p:cNvSpPr>
          <p:nvPr>
            <p:ph type="sldNum" sz="quarter" idx="12"/>
          </p:nvPr>
        </p:nvSpPr>
        <p:spPr>
          <a:xfrm>
            <a:off x="8256350" y="6006166"/>
            <a:ext cx="2688114" cy="345009"/>
          </a:xfrm>
          <a:prstGeom prst="rect">
            <a:avLst/>
          </a:prstGeom>
        </p:spPr>
        <p:txBody>
          <a:bodyPr/>
          <a:lstStyle/>
          <a:p>
            <a:fld id="{9D27FCB3-D313-4F6A-9BC4-B97CF99CE647}" type="slidenum">
              <a:rPr lang="en-US" smtClean="0"/>
              <a:pPr/>
              <a:t>‹#›</a:t>
            </a:fld>
            <a:endParaRPr lang="en-US" dirty="0"/>
          </a:p>
        </p:txBody>
      </p:sp>
      <p:sp>
        <p:nvSpPr>
          <p:cNvPr id="9" name="Footer Placeholder 7"/>
          <p:cNvSpPr>
            <a:spLocks noGrp="1"/>
          </p:cNvSpPr>
          <p:nvPr>
            <p:ph type="ftr" sz="quarter" idx="11"/>
          </p:nvPr>
        </p:nvSpPr>
        <p:spPr>
          <a:xfrm>
            <a:off x="3936168" y="6135690"/>
            <a:ext cx="3648155" cy="345009"/>
          </a:xfrm>
        </p:spPr>
        <p:txBody>
          <a:bodyPr/>
          <a:lstStyle/>
          <a:p>
            <a:endParaRPr lang="en-US" dirty="0"/>
          </a:p>
        </p:txBody>
      </p:sp>
    </p:spTree>
    <p:extLst>
      <p:ext uri="{BB962C8B-B14F-4D97-AF65-F5344CB8AC3E}">
        <p14:creationId xmlns:p14="http://schemas.microsoft.com/office/powerpoint/2010/main" val="115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58098" y="4536125"/>
            <a:ext cx="6912293" cy="53551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258098" y="579019"/>
            <a:ext cx="6912293" cy="3888105"/>
          </a:xfrm>
        </p:spPr>
        <p:txBody>
          <a:bodyPr/>
          <a:lstStyle>
            <a:lvl1pPr marL="0" indent="0">
              <a:buNone/>
              <a:defRPr sz="3200"/>
            </a:lvl1pPr>
            <a:lvl2pPr marL="457210" indent="0">
              <a:buNone/>
              <a:defRPr sz="2800"/>
            </a:lvl2pPr>
            <a:lvl3pPr marL="914420" indent="0">
              <a:buNone/>
              <a:defRPr sz="2400"/>
            </a:lvl3pPr>
            <a:lvl4pPr marL="1371629" indent="0">
              <a:buNone/>
              <a:defRPr sz="2000"/>
            </a:lvl4pPr>
            <a:lvl5pPr marL="1828839" indent="0">
              <a:buNone/>
              <a:defRPr sz="2000"/>
            </a:lvl5pPr>
            <a:lvl6pPr marL="2286049" indent="0">
              <a:buNone/>
              <a:defRPr sz="2000"/>
            </a:lvl6pPr>
            <a:lvl7pPr marL="2743259" indent="0">
              <a:buNone/>
              <a:defRPr sz="2000"/>
            </a:lvl7pPr>
            <a:lvl8pPr marL="3200469" indent="0">
              <a:buNone/>
              <a:defRPr sz="2000"/>
            </a:lvl8pPr>
            <a:lvl9pPr marL="3657679" indent="0">
              <a:buNone/>
              <a:defRPr sz="2000"/>
            </a:lvl9pPr>
          </a:lstStyle>
          <a:p>
            <a:endParaRPr lang="en-US" dirty="0"/>
          </a:p>
        </p:txBody>
      </p:sp>
      <p:sp>
        <p:nvSpPr>
          <p:cNvPr id="4" name="Text Placeholder 3"/>
          <p:cNvSpPr>
            <a:spLocks noGrp="1"/>
          </p:cNvSpPr>
          <p:nvPr>
            <p:ph type="body" sz="half" idx="2"/>
          </p:nvPr>
        </p:nvSpPr>
        <p:spPr>
          <a:xfrm>
            <a:off x="2258098" y="5071637"/>
            <a:ext cx="6912293" cy="760520"/>
          </a:xfrm>
        </p:spPr>
        <p:txBody>
          <a:bodyPr/>
          <a:lstStyle>
            <a:lvl1pPr marL="0" indent="0">
              <a:buNone/>
              <a:defRPr sz="1400"/>
            </a:lvl1pPr>
            <a:lvl2pPr marL="457210" indent="0">
              <a:buNone/>
              <a:defRPr sz="1200"/>
            </a:lvl2pPr>
            <a:lvl3pPr marL="914420" indent="0">
              <a:buNone/>
              <a:defRPr sz="1000"/>
            </a:lvl3pPr>
            <a:lvl4pPr marL="1371629" indent="0">
              <a:buNone/>
              <a:defRPr sz="900"/>
            </a:lvl4pPr>
            <a:lvl5pPr marL="1828839" indent="0">
              <a:buNone/>
              <a:defRPr sz="900"/>
            </a:lvl5pPr>
            <a:lvl6pPr marL="2286049" indent="0">
              <a:buNone/>
              <a:defRPr sz="900"/>
            </a:lvl6pPr>
            <a:lvl7pPr marL="2743259" indent="0">
              <a:buNone/>
              <a:defRPr sz="900"/>
            </a:lvl7pPr>
            <a:lvl8pPr marL="3200469" indent="0">
              <a:buNone/>
              <a:defRPr sz="900"/>
            </a:lvl8pPr>
            <a:lvl9pPr marL="365767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7931124" y="6135687"/>
            <a:ext cx="2688114" cy="345009"/>
          </a:xfrm>
        </p:spPr>
        <p:txBody>
          <a:bodyPr/>
          <a:lstStyle/>
          <a:p>
            <a:fld id="{9D27FCB3-D313-4F6A-9BC4-B97CF99CE647}" type="slidenum">
              <a:rPr lang="en-US" smtClean="0"/>
              <a:pPr/>
              <a:t>‹#›</a:t>
            </a:fld>
            <a:endParaRPr lang="en-US" dirty="0"/>
          </a:p>
        </p:txBody>
      </p:sp>
    </p:spTree>
    <p:extLst>
      <p:ext uri="{BB962C8B-B14F-4D97-AF65-F5344CB8AC3E}">
        <p14:creationId xmlns:p14="http://schemas.microsoft.com/office/powerpoint/2010/main" val="3252504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6027" y="259511"/>
            <a:ext cx="10368439" cy="1080029"/>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76027" y="1512041"/>
            <a:ext cx="10368439" cy="427661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76024" y="6006166"/>
            <a:ext cx="2688114" cy="345009"/>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936168" y="6135690"/>
            <a:ext cx="3648155" cy="34500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cxnSp>
        <p:nvCxnSpPr>
          <p:cNvPr id="7" name="Straight Connector 6"/>
          <p:cNvCxnSpPr/>
          <p:nvPr userDrawn="1"/>
        </p:nvCxnSpPr>
        <p:spPr>
          <a:xfrm>
            <a:off x="0" y="877887"/>
            <a:ext cx="11520488" cy="0"/>
          </a:xfrm>
          <a:prstGeom prst="line">
            <a:avLst/>
          </a:prstGeom>
          <a:ln w="28575">
            <a:solidFill>
              <a:srgbClr val="7F1B2C"/>
            </a:solidFill>
          </a:ln>
        </p:spPr>
        <p:style>
          <a:lnRef idx="1">
            <a:schemeClr val="accent1"/>
          </a:lnRef>
          <a:fillRef idx="0">
            <a:schemeClr val="accent1"/>
          </a:fillRef>
          <a:effectRef idx="0">
            <a:schemeClr val="accent1"/>
          </a:effectRef>
          <a:fontRef idx="minor">
            <a:schemeClr val="tx1"/>
          </a:fontRef>
        </p:style>
      </p:cxnSp>
      <p:sp>
        <p:nvSpPr>
          <p:cNvPr id="8" name="Slide Number Placeholder 3"/>
          <p:cNvSpPr>
            <a:spLocks noGrp="1"/>
          </p:cNvSpPr>
          <p:nvPr>
            <p:ph type="sldNum" sz="quarter" idx="4"/>
          </p:nvPr>
        </p:nvSpPr>
        <p:spPr>
          <a:xfrm>
            <a:off x="8331816" y="6135690"/>
            <a:ext cx="2688114" cy="345009"/>
          </a:xfrm>
          <a:prstGeom prst="rect">
            <a:avLst/>
          </a:prstGeom>
        </p:spPr>
        <p:txBody>
          <a:bodyPr/>
          <a:lstStyle/>
          <a:p>
            <a:fld id="{9D27FCB3-D313-4F6A-9BC4-B97CF99CE647}" type="slidenum">
              <a:rPr lang="en-US" smtClean="0"/>
              <a:pPr/>
              <a:t>‹#›</a:t>
            </a:fld>
            <a:endParaRPr lang="en-US" dirty="0"/>
          </a:p>
        </p:txBody>
      </p:sp>
    </p:spTree>
    <p:extLst>
      <p:ext uri="{BB962C8B-B14F-4D97-AF65-F5344CB8AC3E}">
        <p14:creationId xmlns:p14="http://schemas.microsoft.com/office/powerpoint/2010/main" val="766760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ctr" defTabSz="914420" rtl="0" eaLnBrk="1" latinLnBrk="0" hangingPunct="1">
        <a:spcBef>
          <a:spcPct val="0"/>
        </a:spcBef>
        <a:buNone/>
        <a:defRPr sz="4400" kern="1200">
          <a:solidFill>
            <a:schemeClr val="tx1"/>
          </a:solidFill>
          <a:latin typeface="+mj-lt"/>
          <a:ea typeface="+mj-ea"/>
          <a:cs typeface="+mj-cs"/>
        </a:defRPr>
      </a:lvl1pPr>
    </p:titleStyle>
    <p:bodyStyle>
      <a:lvl1pPr marL="342908" indent="-342908" algn="l" defTabSz="91442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66" indent="-285756" algn="l" defTabSz="91442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25" indent="-228605" algn="l" defTabSz="91442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34" indent="-228605" algn="l" defTabSz="91442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44" indent="-228605" algn="l" defTabSz="91442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54" indent="-228605" algn="l" defTabSz="91442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64" indent="-228605" algn="l" defTabSz="91442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74" indent="-228605" algn="l" defTabSz="91442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84" indent="-228605" algn="l" defTabSz="91442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20" rtl="0" eaLnBrk="1" latinLnBrk="0" hangingPunct="1">
        <a:defRPr sz="1800" kern="1200">
          <a:solidFill>
            <a:schemeClr val="tx1"/>
          </a:solidFill>
          <a:latin typeface="+mn-lt"/>
          <a:ea typeface="+mn-ea"/>
          <a:cs typeface="+mn-cs"/>
        </a:defRPr>
      </a:lvl1pPr>
      <a:lvl2pPr marL="457210" algn="l" defTabSz="914420" rtl="0" eaLnBrk="1" latinLnBrk="0" hangingPunct="1">
        <a:defRPr sz="1800" kern="1200">
          <a:solidFill>
            <a:schemeClr val="tx1"/>
          </a:solidFill>
          <a:latin typeface="+mn-lt"/>
          <a:ea typeface="+mn-ea"/>
          <a:cs typeface="+mn-cs"/>
        </a:defRPr>
      </a:lvl2pPr>
      <a:lvl3pPr marL="914420" algn="l" defTabSz="914420" rtl="0" eaLnBrk="1" latinLnBrk="0" hangingPunct="1">
        <a:defRPr sz="1800" kern="1200">
          <a:solidFill>
            <a:schemeClr val="tx1"/>
          </a:solidFill>
          <a:latin typeface="+mn-lt"/>
          <a:ea typeface="+mn-ea"/>
          <a:cs typeface="+mn-cs"/>
        </a:defRPr>
      </a:lvl3pPr>
      <a:lvl4pPr marL="1371629" algn="l" defTabSz="914420" rtl="0" eaLnBrk="1" latinLnBrk="0" hangingPunct="1">
        <a:defRPr sz="1800" kern="1200">
          <a:solidFill>
            <a:schemeClr val="tx1"/>
          </a:solidFill>
          <a:latin typeface="+mn-lt"/>
          <a:ea typeface="+mn-ea"/>
          <a:cs typeface="+mn-cs"/>
        </a:defRPr>
      </a:lvl4pPr>
      <a:lvl5pPr marL="1828839" algn="l" defTabSz="914420" rtl="0" eaLnBrk="1" latinLnBrk="0" hangingPunct="1">
        <a:defRPr sz="1800" kern="1200">
          <a:solidFill>
            <a:schemeClr val="tx1"/>
          </a:solidFill>
          <a:latin typeface="+mn-lt"/>
          <a:ea typeface="+mn-ea"/>
          <a:cs typeface="+mn-cs"/>
        </a:defRPr>
      </a:lvl5pPr>
      <a:lvl6pPr marL="2286049" algn="l" defTabSz="914420" rtl="0" eaLnBrk="1" latinLnBrk="0" hangingPunct="1">
        <a:defRPr sz="1800" kern="1200">
          <a:solidFill>
            <a:schemeClr val="tx1"/>
          </a:solidFill>
          <a:latin typeface="+mn-lt"/>
          <a:ea typeface="+mn-ea"/>
          <a:cs typeface="+mn-cs"/>
        </a:defRPr>
      </a:lvl6pPr>
      <a:lvl7pPr marL="2743259" algn="l" defTabSz="914420" rtl="0" eaLnBrk="1" latinLnBrk="0" hangingPunct="1">
        <a:defRPr sz="1800" kern="1200">
          <a:solidFill>
            <a:schemeClr val="tx1"/>
          </a:solidFill>
          <a:latin typeface="+mn-lt"/>
          <a:ea typeface="+mn-ea"/>
          <a:cs typeface="+mn-cs"/>
        </a:defRPr>
      </a:lvl7pPr>
      <a:lvl8pPr marL="3200469" algn="l" defTabSz="914420" rtl="0" eaLnBrk="1" latinLnBrk="0" hangingPunct="1">
        <a:defRPr sz="1800" kern="1200">
          <a:solidFill>
            <a:schemeClr val="tx1"/>
          </a:solidFill>
          <a:latin typeface="+mn-lt"/>
          <a:ea typeface="+mn-ea"/>
          <a:cs typeface="+mn-cs"/>
        </a:defRPr>
      </a:lvl8pPr>
      <a:lvl9pPr marL="3657679" algn="l" defTabSz="91442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6027" y="259511"/>
            <a:ext cx="10368439" cy="1080029"/>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76027" y="1512041"/>
            <a:ext cx="10368439" cy="42766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76024" y="6006166"/>
            <a:ext cx="2688114" cy="345009"/>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8" name="Footer Placeholder 7"/>
          <p:cNvSpPr>
            <a:spLocks noGrp="1"/>
          </p:cNvSpPr>
          <p:nvPr>
            <p:ph type="ftr" sz="quarter" idx="3"/>
          </p:nvPr>
        </p:nvSpPr>
        <p:spPr>
          <a:xfrm>
            <a:off x="3936168" y="6135690"/>
            <a:ext cx="3648155" cy="345009"/>
          </a:xfrm>
          <a:prstGeom prst="rect">
            <a:avLst/>
          </a:prstGeom>
        </p:spPr>
        <p:txBody>
          <a:bodyPr/>
          <a:lstStyle/>
          <a:p>
            <a:pPr algn="ctr"/>
            <a:endParaRPr lang="en-US" sz="1200" dirty="0">
              <a:solidFill>
                <a:schemeClr val="tx1">
                  <a:tint val="75000"/>
                </a:schemeClr>
              </a:solidFill>
            </a:endParaRPr>
          </a:p>
        </p:txBody>
      </p:sp>
    </p:spTree>
    <p:extLst>
      <p:ext uri="{BB962C8B-B14F-4D97-AF65-F5344CB8AC3E}">
        <p14:creationId xmlns:p14="http://schemas.microsoft.com/office/powerpoint/2010/main" val="22588065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ctr" defTabSz="914420" rtl="0" eaLnBrk="1" latinLnBrk="0" hangingPunct="1">
        <a:spcBef>
          <a:spcPct val="0"/>
        </a:spcBef>
        <a:buNone/>
        <a:defRPr sz="4400" kern="1200">
          <a:solidFill>
            <a:schemeClr val="tx1"/>
          </a:solidFill>
          <a:latin typeface="+mj-lt"/>
          <a:ea typeface="+mj-ea"/>
          <a:cs typeface="+mj-cs"/>
        </a:defRPr>
      </a:lvl1pPr>
    </p:titleStyle>
    <p:bodyStyle>
      <a:lvl1pPr marL="342908" indent="-342908" algn="l" defTabSz="91442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66" indent="-285756" algn="l" defTabSz="91442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25" indent="-228605" algn="l" defTabSz="91442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34" indent="-228605" algn="l" defTabSz="91442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44" indent="-228605" algn="l" defTabSz="91442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54" indent="-228605" algn="l" defTabSz="91442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64" indent="-228605" algn="l" defTabSz="91442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74" indent="-228605" algn="l" defTabSz="91442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84" indent="-228605" algn="l" defTabSz="91442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20" rtl="0" eaLnBrk="1" latinLnBrk="0" hangingPunct="1">
        <a:defRPr sz="1800" kern="1200">
          <a:solidFill>
            <a:schemeClr val="tx1"/>
          </a:solidFill>
          <a:latin typeface="+mn-lt"/>
          <a:ea typeface="+mn-ea"/>
          <a:cs typeface="+mn-cs"/>
        </a:defRPr>
      </a:lvl1pPr>
      <a:lvl2pPr marL="457210" algn="l" defTabSz="914420" rtl="0" eaLnBrk="1" latinLnBrk="0" hangingPunct="1">
        <a:defRPr sz="1800" kern="1200">
          <a:solidFill>
            <a:schemeClr val="tx1"/>
          </a:solidFill>
          <a:latin typeface="+mn-lt"/>
          <a:ea typeface="+mn-ea"/>
          <a:cs typeface="+mn-cs"/>
        </a:defRPr>
      </a:lvl2pPr>
      <a:lvl3pPr marL="914420" algn="l" defTabSz="914420" rtl="0" eaLnBrk="1" latinLnBrk="0" hangingPunct="1">
        <a:defRPr sz="1800" kern="1200">
          <a:solidFill>
            <a:schemeClr val="tx1"/>
          </a:solidFill>
          <a:latin typeface="+mn-lt"/>
          <a:ea typeface="+mn-ea"/>
          <a:cs typeface="+mn-cs"/>
        </a:defRPr>
      </a:lvl3pPr>
      <a:lvl4pPr marL="1371629" algn="l" defTabSz="914420" rtl="0" eaLnBrk="1" latinLnBrk="0" hangingPunct="1">
        <a:defRPr sz="1800" kern="1200">
          <a:solidFill>
            <a:schemeClr val="tx1"/>
          </a:solidFill>
          <a:latin typeface="+mn-lt"/>
          <a:ea typeface="+mn-ea"/>
          <a:cs typeface="+mn-cs"/>
        </a:defRPr>
      </a:lvl4pPr>
      <a:lvl5pPr marL="1828839" algn="l" defTabSz="914420" rtl="0" eaLnBrk="1" latinLnBrk="0" hangingPunct="1">
        <a:defRPr sz="1800" kern="1200">
          <a:solidFill>
            <a:schemeClr val="tx1"/>
          </a:solidFill>
          <a:latin typeface="+mn-lt"/>
          <a:ea typeface="+mn-ea"/>
          <a:cs typeface="+mn-cs"/>
        </a:defRPr>
      </a:lvl5pPr>
      <a:lvl6pPr marL="2286049" algn="l" defTabSz="914420" rtl="0" eaLnBrk="1" latinLnBrk="0" hangingPunct="1">
        <a:defRPr sz="1800" kern="1200">
          <a:solidFill>
            <a:schemeClr val="tx1"/>
          </a:solidFill>
          <a:latin typeface="+mn-lt"/>
          <a:ea typeface="+mn-ea"/>
          <a:cs typeface="+mn-cs"/>
        </a:defRPr>
      </a:lvl6pPr>
      <a:lvl7pPr marL="2743259" algn="l" defTabSz="914420" rtl="0" eaLnBrk="1" latinLnBrk="0" hangingPunct="1">
        <a:defRPr sz="1800" kern="1200">
          <a:solidFill>
            <a:schemeClr val="tx1"/>
          </a:solidFill>
          <a:latin typeface="+mn-lt"/>
          <a:ea typeface="+mn-ea"/>
          <a:cs typeface="+mn-cs"/>
        </a:defRPr>
      </a:lvl7pPr>
      <a:lvl8pPr marL="3200469" algn="l" defTabSz="914420" rtl="0" eaLnBrk="1" latinLnBrk="0" hangingPunct="1">
        <a:defRPr sz="1800" kern="1200">
          <a:solidFill>
            <a:schemeClr val="tx1"/>
          </a:solidFill>
          <a:latin typeface="+mn-lt"/>
          <a:ea typeface="+mn-ea"/>
          <a:cs typeface="+mn-cs"/>
        </a:defRPr>
      </a:lvl8pPr>
      <a:lvl9pPr marL="3657679" algn="l" defTabSz="91442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creen Shot 2015-01-09 at 11.10.07.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52990"/>
            <a:ext cx="11520488" cy="930877"/>
          </a:xfrm>
          <a:prstGeom prst="rect">
            <a:avLst/>
          </a:prstGeom>
        </p:spPr>
      </p:pic>
      <p:sp>
        <p:nvSpPr>
          <p:cNvPr id="4" name="TextBox 3"/>
          <p:cNvSpPr txBox="1"/>
          <p:nvPr/>
        </p:nvSpPr>
        <p:spPr>
          <a:xfrm>
            <a:off x="367960" y="2820840"/>
            <a:ext cx="11152527" cy="2585323"/>
          </a:xfrm>
          <a:prstGeom prst="rect">
            <a:avLst/>
          </a:prstGeom>
          <a:noFill/>
        </p:spPr>
        <p:txBody>
          <a:bodyPr wrap="square" rtlCol="0">
            <a:spAutoFit/>
          </a:bodyPr>
          <a:lstStyle/>
          <a:p>
            <a:endParaRPr lang="en-US" sz="4800" dirty="0" smtClean="0">
              <a:solidFill>
                <a:srgbClr val="800000"/>
              </a:solidFill>
            </a:endParaRPr>
          </a:p>
          <a:p>
            <a:endParaRPr lang="en-US" sz="3600" dirty="0" smtClean="0">
              <a:solidFill>
                <a:srgbClr val="FD8B35"/>
              </a:solidFill>
            </a:endParaRPr>
          </a:p>
          <a:p>
            <a:endParaRPr lang="en-US" sz="700" dirty="0" smtClean="0">
              <a:solidFill>
                <a:srgbClr val="800000"/>
              </a:solidFill>
            </a:endParaRPr>
          </a:p>
          <a:p>
            <a:endParaRPr lang="en-US" sz="700" dirty="0">
              <a:solidFill>
                <a:srgbClr val="800000"/>
              </a:solidFill>
            </a:endParaRPr>
          </a:p>
          <a:p>
            <a:r>
              <a:rPr lang="en-US" sz="3200" dirty="0">
                <a:solidFill>
                  <a:srgbClr val="800000"/>
                </a:solidFill>
              </a:rPr>
              <a:t> </a:t>
            </a:r>
            <a:endParaRPr lang="en-US" sz="3200" dirty="0" smtClean="0">
              <a:solidFill>
                <a:srgbClr val="800000"/>
              </a:solidFill>
            </a:endParaRPr>
          </a:p>
          <a:p>
            <a:pPr algn="r"/>
            <a:endParaRPr lang="en-US" sz="3200" dirty="0">
              <a:solidFill>
                <a:srgbClr val="800000"/>
              </a:solidFill>
            </a:endParaRPr>
          </a:p>
        </p:txBody>
      </p:sp>
      <p:sp>
        <p:nvSpPr>
          <p:cNvPr id="6" name="TextBox 5"/>
          <p:cNvSpPr txBox="1"/>
          <p:nvPr/>
        </p:nvSpPr>
        <p:spPr>
          <a:xfrm>
            <a:off x="5531644" y="5336423"/>
            <a:ext cx="5715000" cy="523220"/>
          </a:xfrm>
          <a:prstGeom prst="rect">
            <a:avLst/>
          </a:prstGeom>
          <a:noFill/>
        </p:spPr>
        <p:txBody>
          <a:bodyPr wrap="square" rtlCol="0">
            <a:spAutoFit/>
          </a:bodyPr>
          <a:lstStyle/>
          <a:p>
            <a:pPr algn="r"/>
            <a:r>
              <a:rPr lang="en-US" sz="2800" dirty="0" smtClean="0">
                <a:ln w="0"/>
                <a:solidFill>
                  <a:srgbClr val="77062D"/>
                </a:solidFill>
                <a:effectLst>
                  <a:reflection blurRad="6350" stA="53000" endA="300" endPos="35500" dir="5400000" sy="-90000" algn="bl" rotWithShape="0"/>
                </a:effectLst>
              </a:rPr>
              <a:t>                       </a:t>
            </a:r>
            <a:r>
              <a:rPr lang="en-US" sz="2400" dirty="0" smtClean="0">
                <a:ln w="0"/>
                <a:solidFill>
                  <a:srgbClr val="77062D"/>
                </a:solidFill>
                <a:effectLst>
                  <a:outerShdw blurRad="38100" dist="38100" dir="2700000" algn="tl">
                    <a:srgbClr val="000000">
                      <a:alpha val="43137"/>
                    </a:srgbClr>
                  </a:outerShdw>
                </a:effectLst>
              </a:rPr>
              <a:t>June 28, 2016</a:t>
            </a:r>
            <a:endParaRPr lang="en-US" sz="2800" dirty="0">
              <a:ln w="0"/>
              <a:solidFill>
                <a:srgbClr val="77062D"/>
              </a:solidFill>
              <a:effectLst>
                <a:outerShdw blurRad="38100" dist="38100" dir="2700000" algn="tl">
                  <a:srgbClr val="000000">
                    <a:alpha val="43137"/>
                  </a:srgbClr>
                </a:outerShdw>
              </a:effectLst>
            </a:endParaRPr>
          </a:p>
        </p:txBody>
      </p:sp>
      <p:pic>
        <p:nvPicPr>
          <p:cNvPr id="9" name="Picture 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 y="1944687"/>
            <a:ext cx="11520487" cy="3200400"/>
          </a:xfrm>
          <a:prstGeom prst="rect">
            <a:avLst/>
          </a:prstGeom>
        </p:spPr>
      </p:pic>
      <p:sp>
        <p:nvSpPr>
          <p:cNvPr id="10" name="TextBox 9"/>
          <p:cNvSpPr txBox="1"/>
          <p:nvPr/>
        </p:nvSpPr>
        <p:spPr>
          <a:xfrm>
            <a:off x="731044" y="3279556"/>
            <a:ext cx="10134600" cy="1754327"/>
          </a:xfrm>
          <a:prstGeom prst="rect">
            <a:avLst/>
          </a:prstGeom>
          <a:noFill/>
          <a:effectLst/>
        </p:spPr>
        <p:txBody>
          <a:bodyPr wrap="square" rtlCol="0">
            <a:spAutoFit/>
          </a:bodyPr>
          <a:lstStyle/>
          <a:p>
            <a:pPr algn="r"/>
            <a:r>
              <a:rPr lang="en-US" sz="3600" b="1" dirty="0" smtClean="0">
                <a:solidFill>
                  <a:schemeClr val="bg1"/>
                </a:solidFill>
              </a:rPr>
              <a:t>Proposal</a:t>
            </a:r>
            <a:r>
              <a:rPr lang="en-US" sz="3600" b="1" dirty="0">
                <a:solidFill>
                  <a:schemeClr val="bg1"/>
                </a:solidFill>
              </a:rPr>
              <a:t> </a:t>
            </a:r>
            <a:r>
              <a:rPr lang="en-US" sz="3600" b="1" dirty="0" smtClean="0">
                <a:solidFill>
                  <a:schemeClr val="bg1"/>
                </a:solidFill>
              </a:rPr>
              <a:t>for </a:t>
            </a:r>
            <a:r>
              <a:rPr lang="en-US" sz="3600" b="1" dirty="0" err="1" smtClean="0">
                <a:solidFill>
                  <a:schemeClr val="bg1"/>
                </a:solidFill>
              </a:rPr>
              <a:t>MyFX</a:t>
            </a:r>
            <a:r>
              <a:rPr lang="en-US" sz="3600" b="1" dirty="0" smtClean="0">
                <a:solidFill>
                  <a:schemeClr val="bg1"/>
                </a:solidFill>
              </a:rPr>
              <a:t> </a:t>
            </a:r>
          </a:p>
          <a:p>
            <a:pPr algn="r"/>
            <a:r>
              <a:rPr lang="en-US" sz="3600" b="1" dirty="0" smtClean="0">
                <a:solidFill>
                  <a:schemeClr val="bg1"/>
                </a:solidFill>
              </a:rPr>
              <a:t>Web and Mobile App Development</a:t>
            </a:r>
          </a:p>
          <a:p>
            <a:pPr algn="r"/>
            <a:r>
              <a:rPr lang="en-US" sz="3600" b="1" dirty="0" smtClean="0">
                <a:solidFill>
                  <a:schemeClr val="bg1"/>
                </a:solidFill>
              </a:rPr>
              <a:t>V1.1</a:t>
            </a:r>
          </a:p>
        </p:txBody>
      </p:sp>
      <p:sp>
        <p:nvSpPr>
          <p:cNvPr id="3" name="AutoShape 2" descr="Image result for eduworks uk lt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Image result for eduworks uk lt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3" name="Picture 1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21397" y="1190146"/>
            <a:ext cx="2262247" cy="602141"/>
          </a:xfrm>
          <a:prstGeom prst="rect">
            <a:avLst/>
          </a:prstGeom>
        </p:spPr>
      </p:pic>
      <p:pic>
        <p:nvPicPr>
          <p:cNvPr id="11" name="Picture 10"/>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068827" y="1148127"/>
            <a:ext cx="3177817" cy="609600"/>
          </a:xfrm>
          <a:prstGeom prst="rect">
            <a:avLst/>
          </a:prstGeom>
        </p:spPr>
      </p:pic>
    </p:spTree>
    <p:extLst>
      <p:ext uri="{BB962C8B-B14F-4D97-AF65-F5344CB8AC3E}">
        <p14:creationId xmlns:p14="http://schemas.microsoft.com/office/powerpoint/2010/main" val="3640781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D27FCB3-D313-4F6A-9BC4-B97CF99CE647}" type="slidenum">
              <a:rPr lang="en-US" smtClean="0"/>
              <a:pPr/>
              <a:t>10</a:t>
            </a:fld>
            <a:endParaRPr lang="en-US" dirty="0"/>
          </a:p>
        </p:txBody>
      </p:sp>
      <p:sp>
        <p:nvSpPr>
          <p:cNvPr id="6" name="Rectangle 5"/>
          <p:cNvSpPr/>
          <p:nvPr/>
        </p:nvSpPr>
        <p:spPr>
          <a:xfrm>
            <a:off x="197644" y="1048682"/>
            <a:ext cx="11125200" cy="2339102"/>
          </a:xfrm>
          <a:prstGeom prst="rect">
            <a:avLst/>
          </a:prstGeom>
        </p:spPr>
        <p:txBody>
          <a:bodyPr wrap="square">
            <a:spAutoFit/>
          </a:bodyPr>
          <a:lstStyle/>
          <a:p>
            <a:pPr algn="just"/>
            <a:r>
              <a:rPr lang="en-US" sz="1600" u="sng" dirty="0" err="1" smtClean="0">
                <a:solidFill>
                  <a:srgbClr val="77062D"/>
                </a:solidFill>
              </a:rPr>
              <a:t>MyFX</a:t>
            </a:r>
            <a:r>
              <a:rPr lang="en-US" sz="1600" u="sng" dirty="0" smtClean="0">
                <a:solidFill>
                  <a:srgbClr val="77062D"/>
                </a:solidFill>
              </a:rPr>
              <a:t> </a:t>
            </a:r>
            <a:r>
              <a:rPr lang="en-US" sz="1600" u="sng" dirty="0">
                <a:solidFill>
                  <a:srgbClr val="77062D"/>
                </a:solidFill>
              </a:rPr>
              <a:t>S</a:t>
            </a:r>
            <a:r>
              <a:rPr lang="en-US" sz="1600" u="sng" dirty="0" smtClean="0">
                <a:solidFill>
                  <a:srgbClr val="77062D"/>
                </a:solidFill>
              </a:rPr>
              <a:t>ystem </a:t>
            </a:r>
            <a:r>
              <a:rPr lang="en-US" sz="1600" u="sng" dirty="0">
                <a:solidFill>
                  <a:srgbClr val="77062D"/>
                </a:solidFill>
              </a:rPr>
              <a:t>F</a:t>
            </a:r>
            <a:r>
              <a:rPr lang="en-US" sz="1600" u="sng" dirty="0" smtClean="0">
                <a:solidFill>
                  <a:srgbClr val="77062D"/>
                </a:solidFill>
              </a:rPr>
              <a:t>eatures:</a:t>
            </a:r>
            <a:endParaRPr lang="en-US" u="sng" dirty="0">
              <a:solidFill>
                <a:srgbClr val="77062D"/>
              </a:solidFill>
            </a:endParaRPr>
          </a:p>
          <a:p>
            <a:pPr marL="342900" indent="-342900">
              <a:buFont typeface="Arial" panose="020B0604020202020204" pitchFamily="34" charset="0"/>
              <a:buChar char="•"/>
            </a:pPr>
            <a:r>
              <a:rPr lang="en-US" sz="1400" dirty="0" smtClean="0"/>
              <a:t>Secure and encrypted communication</a:t>
            </a:r>
          </a:p>
          <a:p>
            <a:pPr marL="342900" indent="-342900">
              <a:buFont typeface="Arial" panose="020B0604020202020204" pitchFamily="34" charset="0"/>
              <a:buChar char="•"/>
            </a:pPr>
            <a:r>
              <a:rPr lang="en-US" sz="1400" dirty="0" smtClean="0"/>
              <a:t>QR code encryption</a:t>
            </a:r>
          </a:p>
          <a:p>
            <a:pPr marL="342900" indent="-342900">
              <a:buFont typeface="Arial" panose="020B0604020202020204" pitchFamily="34" charset="0"/>
              <a:buChar char="•"/>
            </a:pPr>
            <a:r>
              <a:rPr lang="en-US" sz="1400" dirty="0" smtClean="0"/>
              <a:t>Provision for payment gateway  integration</a:t>
            </a:r>
          </a:p>
          <a:p>
            <a:pPr marL="342900" indent="-342900">
              <a:buFont typeface="Arial" panose="020B0604020202020204" pitchFamily="34" charset="0"/>
              <a:buChar char="•"/>
            </a:pPr>
            <a:r>
              <a:rPr lang="en-US" sz="1400" dirty="0" smtClean="0"/>
              <a:t>Provision for leveraging and using Market rate (FX)</a:t>
            </a:r>
          </a:p>
          <a:p>
            <a:endParaRPr lang="en-US" sz="1400" dirty="0" smtClean="0"/>
          </a:p>
          <a:p>
            <a:pPr marL="342900" indent="-342900" algn="just">
              <a:buFont typeface="Arial" panose="020B0604020202020204" pitchFamily="34" charset="0"/>
              <a:buChar char="•"/>
            </a:pPr>
            <a:endParaRPr lang="en-US" sz="1400" dirty="0" smtClean="0"/>
          </a:p>
          <a:p>
            <a:pPr marL="342900" indent="-342900" algn="just">
              <a:buFont typeface="Arial" panose="020B0604020202020204" pitchFamily="34" charset="0"/>
              <a:buChar char="•"/>
            </a:pPr>
            <a:endParaRPr lang="en-US" sz="1600" dirty="0" smtClean="0"/>
          </a:p>
          <a:p>
            <a:pPr marL="342900" indent="-342900" algn="just">
              <a:buFont typeface="Arial" panose="020B0604020202020204" pitchFamily="34" charset="0"/>
              <a:buChar char="•"/>
            </a:pPr>
            <a:endParaRPr lang="en-US" sz="1400" dirty="0" smtClean="0"/>
          </a:p>
          <a:p>
            <a:pPr marL="342900" indent="-342900" algn="just">
              <a:buFont typeface="Arial" panose="020B0604020202020204" pitchFamily="34" charset="0"/>
              <a:buChar char="•"/>
            </a:pPr>
            <a:endParaRPr lang="en-US" sz="1600" dirty="0"/>
          </a:p>
        </p:txBody>
      </p:sp>
      <p:sp>
        <p:nvSpPr>
          <p:cNvPr id="7" name="Title 1"/>
          <p:cNvSpPr txBox="1">
            <a:spLocks/>
          </p:cNvSpPr>
          <p:nvPr/>
        </p:nvSpPr>
        <p:spPr>
          <a:xfrm>
            <a:off x="273844" y="39687"/>
            <a:ext cx="10368439" cy="1080029"/>
          </a:xfrm>
          <a:prstGeom prst="rect">
            <a:avLst/>
          </a:prstGeom>
        </p:spPr>
        <p:txBody>
          <a:bodyPr vert="horz" lIns="91440" tIns="45720" rIns="91440" bIns="45720" rtlCol="0" anchor="ctr">
            <a:normAutofit/>
          </a:bodyPr>
          <a:lstStyle>
            <a:lvl1pPr algn="ctr" defTabSz="914420" rtl="0" eaLnBrk="1" latinLnBrk="0" hangingPunct="1">
              <a:spcBef>
                <a:spcPct val="0"/>
              </a:spcBef>
              <a:buNone/>
              <a:defRPr sz="4400" kern="1200">
                <a:solidFill>
                  <a:schemeClr val="tx1"/>
                </a:solidFill>
                <a:latin typeface="+mj-lt"/>
                <a:ea typeface="+mj-ea"/>
                <a:cs typeface="+mj-cs"/>
              </a:defRPr>
            </a:lvl1pPr>
          </a:lstStyle>
          <a:p>
            <a:pPr algn="l"/>
            <a:r>
              <a:rPr lang="en-US" sz="2800" dirty="0">
                <a:solidFill>
                  <a:srgbClr val="77062D"/>
                </a:solidFill>
              </a:rPr>
              <a:t>Phase </a:t>
            </a:r>
            <a:r>
              <a:rPr lang="en-US" sz="2800" dirty="0">
                <a:solidFill>
                  <a:srgbClr val="77062D"/>
                </a:solidFill>
              </a:rPr>
              <a:t>1</a:t>
            </a:r>
            <a:r>
              <a:rPr lang="en-US" sz="2800" dirty="0" smtClean="0">
                <a:solidFill>
                  <a:srgbClr val="77062D"/>
                </a:solidFill>
              </a:rPr>
              <a:t> </a:t>
            </a:r>
            <a:r>
              <a:rPr lang="en-US" sz="2800" dirty="0">
                <a:solidFill>
                  <a:srgbClr val="77062D"/>
                </a:solidFill>
              </a:rPr>
              <a:t>- Implementation</a:t>
            </a:r>
          </a:p>
        </p:txBody>
      </p:sp>
    </p:spTree>
    <p:extLst>
      <p:ext uri="{BB962C8B-B14F-4D97-AF65-F5344CB8AC3E}">
        <p14:creationId xmlns:p14="http://schemas.microsoft.com/office/powerpoint/2010/main" val="214551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D27FCB3-D313-4F6A-9BC4-B97CF99CE647}" type="slidenum">
              <a:rPr lang="en-US" smtClean="0"/>
              <a:pPr/>
              <a:t>11</a:t>
            </a:fld>
            <a:endParaRPr lang="en-US" dirty="0"/>
          </a:p>
        </p:txBody>
      </p:sp>
      <p:sp>
        <p:nvSpPr>
          <p:cNvPr id="5" name="Rectangle 4"/>
          <p:cNvSpPr/>
          <p:nvPr/>
        </p:nvSpPr>
        <p:spPr>
          <a:xfrm>
            <a:off x="197644" y="1063565"/>
            <a:ext cx="10820400" cy="2585323"/>
          </a:xfrm>
          <a:prstGeom prst="rect">
            <a:avLst/>
          </a:prstGeom>
        </p:spPr>
        <p:txBody>
          <a:bodyPr wrap="square">
            <a:spAutoFit/>
          </a:bodyPr>
          <a:lstStyle/>
          <a:p>
            <a:r>
              <a:rPr lang="en-US" dirty="0" smtClean="0"/>
              <a:t>In future, upgrades for </a:t>
            </a:r>
            <a:r>
              <a:rPr lang="en-US" dirty="0" err="1" smtClean="0"/>
              <a:t>MyFX’s</a:t>
            </a:r>
            <a:r>
              <a:rPr lang="en-US" dirty="0" smtClean="0"/>
              <a:t> </a:t>
            </a:r>
            <a:r>
              <a:rPr lang="en-US" dirty="0"/>
              <a:t>core engine </a:t>
            </a:r>
            <a:r>
              <a:rPr lang="en-US" dirty="0" smtClean="0"/>
              <a:t>could include functionalities like:</a:t>
            </a:r>
          </a:p>
          <a:p>
            <a:endParaRPr lang="en-US" dirty="0" smtClean="0"/>
          </a:p>
          <a:p>
            <a:pPr marL="400050" indent="-400050">
              <a:buFont typeface="+mj-lt"/>
              <a:buAutoNum type="alphaLcPeriod"/>
            </a:pPr>
            <a:r>
              <a:rPr lang="en-US" dirty="0"/>
              <a:t>Financial Institutions Integration (trust  </a:t>
            </a:r>
            <a:r>
              <a:rPr lang="en-US" dirty="0" smtClean="0"/>
              <a:t>account </a:t>
            </a:r>
            <a:r>
              <a:rPr lang="en-US" dirty="0" err="1" smtClean="0"/>
              <a:t>etc</a:t>
            </a:r>
            <a:r>
              <a:rPr lang="en-US" dirty="0" smtClean="0"/>
              <a:t>)</a:t>
            </a:r>
            <a:endParaRPr lang="en-US" dirty="0"/>
          </a:p>
          <a:p>
            <a:pPr marL="400050" indent="-400050">
              <a:buFont typeface="+mj-lt"/>
              <a:buAutoNum type="alphaLcPeriod"/>
            </a:pPr>
            <a:r>
              <a:rPr lang="en-US" dirty="0"/>
              <a:t>Loyalty</a:t>
            </a:r>
          </a:p>
          <a:p>
            <a:pPr marL="400050" indent="-400050">
              <a:buFont typeface="+mj-lt"/>
              <a:buAutoNum type="alphaLcPeriod"/>
            </a:pPr>
            <a:r>
              <a:rPr lang="en-US" dirty="0"/>
              <a:t>Mobile  Wallet</a:t>
            </a:r>
          </a:p>
          <a:p>
            <a:pPr marL="400050" indent="-400050">
              <a:buFont typeface="+mj-lt"/>
              <a:buAutoNum type="alphaLcPeriod"/>
            </a:pPr>
            <a:r>
              <a:rPr lang="en-US" dirty="0"/>
              <a:t>Instant Transfers</a:t>
            </a:r>
          </a:p>
          <a:p>
            <a:pPr marL="400050" indent="-400050">
              <a:buFont typeface="+mj-lt"/>
              <a:buAutoNum type="alphaLcPeriod"/>
            </a:pPr>
            <a:r>
              <a:rPr lang="en-US" dirty="0"/>
              <a:t>Instant Messaging</a:t>
            </a:r>
          </a:p>
          <a:p>
            <a:pPr marL="400050" indent="-400050">
              <a:buFont typeface="+mj-lt"/>
              <a:buAutoNum type="alphaLcPeriod"/>
            </a:pPr>
            <a:r>
              <a:rPr lang="en-US" dirty="0"/>
              <a:t>Card Issuing /  Integration</a:t>
            </a:r>
          </a:p>
          <a:p>
            <a:pPr marL="400050" indent="-400050">
              <a:buFont typeface="+mj-lt"/>
              <a:buAutoNum type="alphaLcPeriod"/>
            </a:pPr>
            <a:r>
              <a:rPr lang="en-US" dirty="0"/>
              <a:t>Bots and others</a:t>
            </a:r>
          </a:p>
        </p:txBody>
      </p:sp>
      <p:sp>
        <p:nvSpPr>
          <p:cNvPr id="6" name="Title 1"/>
          <p:cNvSpPr txBox="1">
            <a:spLocks/>
          </p:cNvSpPr>
          <p:nvPr/>
        </p:nvSpPr>
        <p:spPr>
          <a:xfrm>
            <a:off x="273844" y="39687"/>
            <a:ext cx="10368439" cy="1080029"/>
          </a:xfrm>
          <a:prstGeom prst="rect">
            <a:avLst/>
          </a:prstGeom>
        </p:spPr>
        <p:txBody>
          <a:bodyPr vert="horz" lIns="91440" tIns="45720" rIns="91440" bIns="45720" rtlCol="0" anchor="ctr">
            <a:normAutofit/>
          </a:bodyPr>
          <a:lstStyle>
            <a:lvl1pPr algn="ctr" defTabSz="91442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solidFill>
                  <a:srgbClr val="77062D"/>
                </a:solidFill>
              </a:rPr>
              <a:t>Future upgrades in MyFX</a:t>
            </a:r>
            <a:endParaRPr lang="en-US" sz="2800" dirty="0">
              <a:solidFill>
                <a:srgbClr val="77062D"/>
              </a:solidFill>
            </a:endParaRPr>
          </a:p>
        </p:txBody>
      </p:sp>
    </p:spTree>
    <p:extLst>
      <p:ext uri="{BB962C8B-B14F-4D97-AF65-F5344CB8AC3E}">
        <p14:creationId xmlns:p14="http://schemas.microsoft.com/office/powerpoint/2010/main" val="673079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0044" y="1030287"/>
            <a:ext cx="10368439" cy="4668941"/>
          </a:xfrm>
        </p:spPr>
        <p:txBody>
          <a:bodyPr>
            <a:normAutofit lnSpcReduction="10000"/>
          </a:bodyPr>
          <a:lstStyle/>
          <a:p>
            <a:r>
              <a:rPr lang="en-US" sz="2000" dirty="0">
                <a:solidFill>
                  <a:srgbClr val="77062D"/>
                </a:solidFill>
              </a:rPr>
              <a:t>Technology Stack:</a:t>
            </a:r>
          </a:p>
          <a:p>
            <a:pPr lvl="1" algn="just" defTabSz="914400">
              <a:buFont typeface="Arial" panose="020B0604020202020204" pitchFamily="34" charset="0"/>
              <a:buChar char="•"/>
            </a:pPr>
            <a:r>
              <a:rPr lang="sk-SK" sz="1800" dirty="0"/>
              <a:t>Control Panel – cPanel 11.42</a:t>
            </a:r>
          </a:p>
          <a:p>
            <a:pPr lvl="1" algn="just" defTabSz="914400">
              <a:buFont typeface="Arial" panose="020B0604020202020204" pitchFamily="34" charset="0"/>
              <a:buChar char="•"/>
            </a:pPr>
            <a:r>
              <a:rPr lang="sk-SK" sz="1800" dirty="0"/>
              <a:t>Frameworks  – </a:t>
            </a:r>
            <a:r>
              <a:rPr lang="en-US" sz="1800" dirty="0" err="1"/>
              <a:t>CodeIgniter</a:t>
            </a:r>
            <a:endParaRPr lang="sk-SK" sz="1800" dirty="0"/>
          </a:p>
          <a:p>
            <a:pPr lvl="1" algn="just" defTabSz="914400">
              <a:buFont typeface="Arial" panose="020B0604020202020204" pitchFamily="34" charset="0"/>
              <a:buChar char="•"/>
            </a:pPr>
            <a:r>
              <a:rPr lang="sk-SK" sz="1800" dirty="0"/>
              <a:t>Language - </a:t>
            </a:r>
            <a:r>
              <a:rPr lang="en-US" sz="1800" dirty="0"/>
              <a:t>PHP</a:t>
            </a:r>
            <a:endParaRPr lang="sk-SK" sz="1800" dirty="0"/>
          </a:p>
          <a:p>
            <a:pPr lvl="1" algn="just" defTabSz="914400">
              <a:buFont typeface="Arial" panose="020B0604020202020204" pitchFamily="34" charset="0"/>
              <a:buChar char="•"/>
            </a:pPr>
            <a:r>
              <a:rPr lang="sk-SK" sz="1800" dirty="0"/>
              <a:t>Database - </a:t>
            </a:r>
            <a:r>
              <a:rPr lang="en-US" sz="1800" dirty="0"/>
              <a:t>My</a:t>
            </a:r>
            <a:r>
              <a:rPr lang="sk-SK" sz="1800" dirty="0"/>
              <a:t>SQL</a:t>
            </a:r>
          </a:p>
          <a:p>
            <a:pPr lvl="1" algn="just" defTabSz="914400">
              <a:buFont typeface="Arial" panose="020B0604020202020204" pitchFamily="34" charset="0"/>
              <a:buChar char="•"/>
            </a:pPr>
            <a:r>
              <a:rPr lang="sk-SK" sz="1800" dirty="0"/>
              <a:t>Server - Apache 2.4.9</a:t>
            </a:r>
          </a:p>
          <a:p>
            <a:pPr lvl="1" algn="just" defTabSz="914400">
              <a:buFont typeface="Arial" panose="020B0604020202020204" pitchFamily="34" charset="0"/>
              <a:buChar char="•"/>
            </a:pPr>
            <a:r>
              <a:rPr lang="sk-SK" sz="1800" dirty="0"/>
              <a:t>Operating System – </a:t>
            </a:r>
            <a:r>
              <a:rPr lang="en-US" sz="1800" dirty="0" smtClean="0"/>
              <a:t>Linux</a:t>
            </a:r>
          </a:p>
          <a:p>
            <a:pPr lvl="1" algn="just" defTabSz="914400">
              <a:buFont typeface="Arial" panose="020B0604020202020204" pitchFamily="34" charset="0"/>
              <a:buChar char="•"/>
            </a:pPr>
            <a:r>
              <a:rPr lang="en-US" sz="1800" dirty="0" smtClean="0"/>
              <a:t>Native Mobile apps – iOS and Android</a:t>
            </a:r>
          </a:p>
          <a:p>
            <a:pPr marL="457210" lvl="1" indent="0">
              <a:buNone/>
            </a:pPr>
            <a:endParaRPr lang="en-US" sz="1600" dirty="0"/>
          </a:p>
          <a:p>
            <a:pPr marL="342900" lvl="1" indent="-342900">
              <a:buFont typeface="Arial" panose="020B0604020202020204" pitchFamily="34" charset="0"/>
              <a:buChar char="•"/>
            </a:pPr>
            <a:r>
              <a:rPr lang="en-US" sz="2000" dirty="0">
                <a:solidFill>
                  <a:srgbClr val="77062D"/>
                </a:solidFill>
              </a:rPr>
              <a:t>Server and Hosting Recommendation</a:t>
            </a:r>
          </a:p>
          <a:p>
            <a:pPr lvl="1" algn="just" defTabSz="914400">
              <a:buFont typeface="Arial" panose="020B0604020202020204" pitchFamily="34" charset="0"/>
              <a:buChar char="•"/>
            </a:pPr>
            <a:r>
              <a:rPr lang="en-US" sz="1800" dirty="0"/>
              <a:t>Memory – 4 GB</a:t>
            </a:r>
          </a:p>
          <a:p>
            <a:pPr lvl="1" algn="just" defTabSz="914400">
              <a:buFont typeface="Arial" panose="020B0604020202020204" pitchFamily="34" charset="0"/>
              <a:buChar char="•"/>
            </a:pPr>
            <a:r>
              <a:rPr lang="en-US" sz="1800" dirty="0"/>
              <a:t>Processors: Intel Xeon Dual core 2.3GHz</a:t>
            </a:r>
          </a:p>
          <a:p>
            <a:pPr lvl="1" algn="just" defTabSz="914400">
              <a:buFont typeface="Arial" panose="020B0604020202020204" pitchFamily="34" charset="0"/>
              <a:buChar char="•"/>
            </a:pPr>
            <a:r>
              <a:rPr lang="en-US" sz="1800" dirty="0"/>
              <a:t>HDD Quota - 10 GB</a:t>
            </a:r>
          </a:p>
          <a:p>
            <a:pPr lvl="1" algn="just" defTabSz="914400">
              <a:buFont typeface="Arial" panose="020B0604020202020204" pitchFamily="34" charset="0"/>
              <a:buChar char="•"/>
            </a:pPr>
            <a:r>
              <a:rPr lang="en-US" sz="1800" dirty="0"/>
              <a:t>Monthly Transfer (Bandwidth) – 500 GB/ month</a:t>
            </a:r>
          </a:p>
          <a:p>
            <a:pPr lvl="1" algn="just" defTabSz="914400">
              <a:buFont typeface="Arial" panose="020B0604020202020204" pitchFamily="34" charset="0"/>
              <a:buChar char="•"/>
            </a:pPr>
            <a:endParaRPr lang="en-US" sz="1800" dirty="0"/>
          </a:p>
        </p:txBody>
      </p:sp>
      <p:sp>
        <p:nvSpPr>
          <p:cNvPr id="4" name="Slide Number Placeholder 3"/>
          <p:cNvSpPr>
            <a:spLocks noGrp="1"/>
          </p:cNvSpPr>
          <p:nvPr>
            <p:ph type="sldNum" sz="quarter" idx="12"/>
          </p:nvPr>
        </p:nvSpPr>
        <p:spPr/>
        <p:txBody>
          <a:bodyPr/>
          <a:lstStyle/>
          <a:p>
            <a:fld id="{9D27FCB3-D313-4F6A-9BC4-B97CF99CE647}" type="slidenum">
              <a:rPr lang="en-US" smtClean="0"/>
              <a:pPr/>
              <a:t>12</a:t>
            </a:fld>
            <a:endParaRPr lang="en-US" dirty="0"/>
          </a:p>
        </p:txBody>
      </p:sp>
      <p:sp>
        <p:nvSpPr>
          <p:cNvPr id="5" name="Title 1"/>
          <p:cNvSpPr txBox="1">
            <a:spLocks/>
          </p:cNvSpPr>
          <p:nvPr/>
        </p:nvSpPr>
        <p:spPr>
          <a:xfrm>
            <a:off x="273844" y="39687"/>
            <a:ext cx="10368439" cy="1080029"/>
          </a:xfrm>
          <a:prstGeom prst="rect">
            <a:avLst/>
          </a:prstGeom>
        </p:spPr>
        <p:txBody>
          <a:bodyPr vert="horz" lIns="91440" tIns="45720" rIns="91440" bIns="45720" rtlCol="0" anchor="ctr">
            <a:normAutofit/>
          </a:bodyPr>
          <a:lstStyle>
            <a:lvl1pPr algn="ctr" defTabSz="91442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solidFill>
                  <a:srgbClr val="77062D"/>
                </a:solidFill>
              </a:rPr>
              <a:t>Technology Specifications</a:t>
            </a:r>
            <a:endParaRPr lang="en-US" sz="2800" dirty="0">
              <a:solidFill>
                <a:srgbClr val="77062D"/>
              </a:solidFill>
            </a:endParaRPr>
          </a:p>
        </p:txBody>
      </p:sp>
    </p:spTree>
    <p:extLst>
      <p:ext uri="{BB962C8B-B14F-4D97-AF65-F5344CB8AC3E}">
        <p14:creationId xmlns:p14="http://schemas.microsoft.com/office/powerpoint/2010/main" val="60844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D27FCB3-D313-4F6A-9BC4-B97CF99CE647}" type="slidenum">
              <a:rPr lang="en-US" smtClean="0"/>
              <a:pPr/>
              <a:t>13</a:t>
            </a:fld>
            <a:endParaRPr lang="en-US" dirty="0"/>
          </a:p>
        </p:txBody>
      </p:sp>
      <p:sp>
        <p:nvSpPr>
          <p:cNvPr id="6" name="Title 1"/>
          <p:cNvSpPr txBox="1">
            <a:spLocks/>
          </p:cNvSpPr>
          <p:nvPr/>
        </p:nvSpPr>
        <p:spPr>
          <a:xfrm>
            <a:off x="273844" y="39687"/>
            <a:ext cx="10368439" cy="1080029"/>
          </a:xfrm>
          <a:prstGeom prst="rect">
            <a:avLst/>
          </a:prstGeom>
        </p:spPr>
        <p:txBody>
          <a:bodyPr vert="horz" lIns="91440" tIns="45720" rIns="91440" bIns="45720" rtlCol="0" anchor="ctr">
            <a:normAutofit/>
          </a:bodyPr>
          <a:lstStyle>
            <a:lvl1pPr algn="ctr" defTabSz="91442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solidFill>
                  <a:srgbClr val="77062D"/>
                </a:solidFill>
              </a:rPr>
              <a:t>Commercials and Deliverables</a:t>
            </a:r>
            <a:endParaRPr lang="en-US" sz="2800" dirty="0">
              <a:solidFill>
                <a:srgbClr val="77062D"/>
              </a:solidFill>
            </a:endParaRPr>
          </a:p>
        </p:txBody>
      </p:sp>
      <p:sp>
        <p:nvSpPr>
          <p:cNvPr id="7" name="TextBox 6"/>
          <p:cNvSpPr txBox="1"/>
          <p:nvPr/>
        </p:nvSpPr>
        <p:spPr>
          <a:xfrm>
            <a:off x="197644" y="1106487"/>
            <a:ext cx="10820400" cy="1508105"/>
          </a:xfrm>
          <a:prstGeom prst="rect">
            <a:avLst/>
          </a:prstGeom>
          <a:noFill/>
        </p:spPr>
        <p:txBody>
          <a:bodyPr wrap="square" rtlCol="0">
            <a:spAutoFit/>
          </a:bodyPr>
          <a:lstStyle/>
          <a:p>
            <a:r>
              <a:rPr lang="en-US" sz="1600" dirty="0" smtClean="0"/>
              <a:t>In this project we are going ahead with a fixed price option. Verbat will be developing a Web Application and Native </a:t>
            </a:r>
            <a:r>
              <a:rPr lang="en-US" sz="1600" dirty="0"/>
              <a:t>M</a:t>
            </a:r>
            <a:r>
              <a:rPr lang="en-US" sz="1600" dirty="0" smtClean="0"/>
              <a:t>obile Apps in both iOS and Android for </a:t>
            </a:r>
            <a:r>
              <a:rPr lang="en-US" sz="1600" dirty="0" err="1" smtClean="0"/>
              <a:t>MyFX</a:t>
            </a:r>
            <a:r>
              <a:rPr lang="en-US" sz="1600" dirty="0" smtClean="0"/>
              <a:t>. </a:t>
            </a:r>
          </a:p>
          <a:p>
            <a:endParaRPr lang="en-US" sz="1000" dirty="0" smtClean="0"/>
          </a:p>
          <a:p>
            <a:r>
              <a:rPr lang="en-US" sz="1600" dirty="0" smtClean="0"/>
              <a:t>The total price for Phase 1 will be £2,000 and </a:t>
            </a:r>
            <a:r>
              <a:rPr lang="en-US" sz="1600" dirty="0"/>
              <a:t>t</a:t>
            </a:r>
            <a:r>
              <a:rPr lang="en-US" sz="1600" dirty="0" smtClean="0"/>
              <a:t>he indicative price for Phase 2, based on Verbat’s current understanding, will be £27,100, with a </a:t>
            </a:r>
            <a:r>
              <a:rPr lang="en-US" sz="1600" dirty="0"/>
              <a:t>p</a:t>
            </a:r>
            <a:r>
              <a:rPr lang="en-US" sz="1600" dirty="0" smtClean="0"/>
              <a:t>ayment schedule as per the table below.</a:t>
            </a:r>
          </a:p>
          <a:p>
            <a:endParaRPr lang="en-US" sz="1600" dirty="0"/>
          </a:p>
        </p:txBody>
      </p:sp>
      <p:graphicFrame>
        <p:nvGraphicFramePr>
          <p:cNvPr id="8" name="Table 7"/>
          <p:cNvGraphicFramePr>
            <a:graphicFrameLocks noGrp="1"/>
          </p:cNvGraphicFramePr>
          <p:nvPr>
            <p:extLst>
              <p:ext uri="{D42A27DB-BD31-4B8C-83A1-F6EECF244321}">
                <p14:modId xmlns:p14="http://schemas.microsoft.com/office/powerpoint/2010/main" val="3397281231"/>
              </p:ext>
            </p:extLst>
          </p:nvPr>
        </p:nvGraphicFramePr>
        <p:xfrm>
          <a:off x="1162050" y="2401887"/>
          <a:ext cx="9194800" cy="2814319"/>
        </p:xfrm>
        <a:graphic>
          <a:graphicData uri="http://schemas.openxmlformats.org/drawingml/2006/table">
            <a:tbl>
              <a:tblPr/>
              <a:tblGrid>
                <a:gridCol w="2298700"/>
                <a:gridCol w="2298700"/>
                <a:gridCol w="2298700"/>
                <a:gridCol w="2298700"/>
              </a:tblGrid>
              <a:tr h="203200">
                <a:tc>
                  <a:txBody>
                    <a:bodyPr/>
                    <a:lstStyle/>
                    <a:p>
                      <a:pPr algn="ctr" fontAlgn="b"/>
                      <a:r>
                        <a:rPr lang="en-US" sz="1200" b="0" i="0" u="none" strike="noStrike" dirty="0">
                          <a:solidFill>
                            <a:srgbClr val="000000"/>
                          </a:solidFill>
                          <a:effectLst/>
                          <a:latin typeface="Calibri" charset="0"/>
                        </a:rPr>
                        <a:t>July</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200" b="0" i="0" u="none" strike="noStrike" dirty="0">
                          <a:solidFill>
                            <a:srgbClr val="000000"/>
                          </a:solidFill>
                          <a:effectLst/>
                          <a:latin typeface="Calibri" charset="0"/>
                        </a:rPr>
                        <a:t>July-Aug</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US" sz="1200" b="0" i="0" u="none" strike="noStrike">
                          <a:solidFill>
                            <a:srgbClr val="000000"/>
                          </a:solidFill>
                          <a:effectLst/>
                          <a:latin typeface="Calibri" charset="0"/>
                        </a:rPr>
                        <a:t>Aug-Sept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US" sz="1200" b="0" i="0" u="none" strike="noStrike">
                          <a:solidFill>
                            <a:srgbClr val="000000"/>
                          </a:solidFill>
                          <a:effectLst/>
                          <a:latin typeface="Calibri" charset="0"/>
                        </a:rPr>
                        <a:t>Sept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r>
              <a:tr h="266700">
                <a:tc>
                  <a:txBody>
                    <a:bodyPr/>
                    <a:lstStyle/>
                    <a:p>
                      <a:pPr algn="ctr" fontAlgn="b"/>
                      <a:r>
                        <a:rPr lang="en-US" sz="1600" b="0" i="0" u="none" strike="noStrike" dirty="0">
                          <a:solidFill>
                            <a:srgbClr val="000000"/>
                          </a:solidFill>
                          <a:effectLst/>
                          <a:latin typeface="Calibri" charset="0"/>
                        </a:rPr>
                        <a:t>Phase 1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600" b="0" i="0" u="none" strike="noStrike" dirty="0">
                          <a:solidFill>
                            <a:srgbClr val="000000"/>
                          </a:solidFill>
                          <a:effectLst/>
                          <a:latin typeface="Calibri" charset="0"/>
                        </a:rPr>
                        <a:t>Phase 2a</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US" sz="1600" b="0" i="0" u="none" strike="noStrike">
                          <a:solidFill>
                            <a:srgbClr val="000000"/>
                          </a:solidFill>
                          <a:effectLst/>
                          <a:latin typeface="Calibri" charset="0"/>
                        </a:rPr>
                        <a:t>Phase 2a</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US" sz="1600" b="0" i="0" u="none" strike="noStrike">
                          <a:solidFill>
                            <a:srgbClr val="000000"/>
                          </a:solidFill>
                          <a:effectLst/>
                          <a:latin typeface="Calibri" charset="0"/>
                        </a:rPr>
                        <a:t>Phase 2b</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r>
              <a:tr h="241300">
                <a:tc>
                  <a:txBody>
                    <a:bodyPr/>
                    <a:lstStyle/>
                    <a:p>
                      <a:pPr algn="ctr" fontAlgn="b"/>
                      <a:r>
                        <a:rPr lang="en-US" sz="1400" b="0" i="0" u="none" strike="noStrike" dirty="0" smtClean="0">
                          <a:solidFill>
                            <a:srgbClr val="000000"/>
                          </a:solidFill>
                          <a:effectLst/>
                          <a:latin typeface="Calibri" charset="0"/>
                        </a:rPr>
                        <a:t>Requirements Gathering </a:t>
                      </a:r>
                    </a:p>
                    <a:p>
                      <a:pPr algn="ctr" fontAlgn="b"/>
                      <a:r>
                        <a:rPr lang="en-US" sz="1400" b="0" i="0" u="none" strike="noStrike" dirty="0" smtClean="0">
                          <a:solidFill>
                            <a:srgbClr val="000000"/>
                          </a:solidFill>
                          <a:effectLst/>
                          <a:latin typeface="Calibri" charset="0"/>
                        </a:rPr>
                        <a:t>and Definition</a:t>
                      </a:r>
                      <a:endParaRPr lang="en-US" sz="1400" b="0" i="0" u="none" strike="noStrike" dirty="0">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400" b="0" i="0" u="none" strike="noStrike" dirty="0">
                          <a:solidFill>
                            <a:srgbClr val="000000"/>
                          </a:solidFill>
                          <a:effectLst/>
                          <a:latin typeface="Calibri" charset="0"/>
                        </a:rPr>
                        <a:t>Implementation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US" sz="1400" b="0" i="0" u="none" strike="noStrike">
                          <a:solidFill>
                            <a:srgbClr val="000000"/>
                          </a:solidFill>
                          <a:effectLst/>
                          <a:latin typeface="Calibri" charset="0"/>
                        </a:rPr>
                        <a:t>Implementation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US" sz="1400" b="0" i="0" u="none" strike="noStrike">
                          <a:solidFill>
                            <a:srgbClr val="000000"/>
                          </a:solidFill>
                          <a:effectLst/>
                          <a:latin typeface="Calibri" charset="0"/>
                        </a:rPr>
                        <a:t>Implementation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r>
              <a:tr h="203200">
                <a:tc>
                  <a:txBody>
                    <a:bodyPr/>
                    <a:lstStyle/>
                    <a:p>
                      <a:pPr algn="ctr" fontAlgn="b"/>
                      <a:r>
                        <a:rPr lang="en-US" sz="1200" b="0" i="0" u="none" strike="noStrike" dirty="0">
                          <a:solidFill>
                            <a:srgbClr val="000000"/>
                          </a:solidFill>
                          <a:effectLst/>
                          <a:latin typeface="Calibri" charset="0"/>
                        </a:rPr>
                        <a:t> </a:t>
                      </a: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effectLst/>
                          <a:latin typeface="Calibri" charset="0"/>
                        </a:rPr>
                        <a:t> </a:t>
                      </a: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effectLst/>
                          <a:latin typeface="Calibri" charset="0"/>
                        </a:rPr>
                        <a:t> </a:t>
                      </a: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effectLst/>
                          <a:latin typeface="Calibri" charset="0"/>
                        </a:rPr>
                        <a:t> </a:t>
                      </a: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41300">
                <a:tc>
                  <a:txBody>
                    <a:bodyPr/>
                    <a:lstStyle/>
                    <a:p>
                      <a:pPr algn="ctr" fontAlgn="b"/>
                      <a:r>
                        <a:rPr lang="en-US" sz="1400" b="1" i="0" u="none" strike="noStrike" dirty="0">
                          <a:solidFill>
                            <a:srgbClr val="000000"/>
                          </a:solidFill>
                          <a:effectLst/>
                          <a:latin typeface="Calibri" charset="0"/>
                        </a:rPr>
                        <a:t>Deliverables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gridSpan="3">
                  <a:txBody>
                    <a:bodyPr/>
                    <a:lstStyle/>
                    <a:p>
                      <a:pPr algn="ctr" fontAlgn="b"/>
                      <a:r>
                        <a:rPr lang="en-US" sz="1400" b="1" i="0" u="none" strike="noStrike">
                          <a:solidFill>
                            <a:srgbClr val="000000"/>
                          </a:solidFill>
                          <a:effectLst/>
                          <a:latin typeface="Calibri" charset="0"/>
                        </a:rPr>
                        <a:t>Deliverables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hMerge="1">
                  <a:txBody>
                    <a:bodyPr/>
                    <a:lstStyle/>
                    <a:p>
                      <a:endParaRPr lang="en-US"/>
                    </a:p>
                  </a:txBody>
                  <a:tcPr/>
                </a:tc>
                <a:tc hMerge="1">
                  <a:txBody>
                    <a:bodyPr/>
                    <a:lstStyle/>
                    <a:p>
                      <a:endParaRPr lang="en-US"/>
                    </a:p>
                  </a:txBody>
                  <a:tcPr/>
                </a:tc>
              </a:tr>
              <a:tr h="203200">
                <a:tc>
                  <a:txBody>
                    <a:bodyPr/>
                    <a:lstStyle/>
                    <a:p>
                      <a:pPr algn="ctr" fontAlgn="b"/>
                      <a:r>
                        <a:rPr lang="en-US" sz="1200" b="0" i="0" u="none" strike="noStrike" dirty="0">
                          <a:solidFill>
                            <a:srgbClr val="000000"/>
                          </a:solidFill>
                          <a:effectLst/>
                          <a:latin typeface="Calibri" charset="0"/>
                        </a:rPr>
                        <a:t>Detailed </a:t>
                      </a:r>
                      <a:r>
                        <a:rPr lang="en-US" sz="1200" b="0" i="0" u="none" strike="noStrike" dirty="0" smtClean="0">
                          <a:solidFill>
                            <a:srgbClr val="000000"/>
                          </a:solidFill>
                          <a:effectLst/>
                          <a:latin typeface="Calibri" charset="0"/>
                        </a:rPr>
                        <a:t>Requirement Specification</a:t>
                      </a:r>
                      <a:endParaRPr lang="en-US" sz="1200" b="0" i="0" u="none" strike="noStrike" dirty="0">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2CC"/>
                    </a:solidFill>
                  </a:tcPr>
                </a:tc>
                <a:tc>
                  <a:txBody>
                    <a:bodyPr/>
                    <a:lstStyle/>
                    <a:p>
                      <a:pPr algn="ctr" fontAlgn="b"/>
                      <a:r>
                        <a:rPr lang="en-US" sz="1200" b="0" i="0" u="none" strike="noStrike">
                          <a:solidFill>
                            <a:srgbClr val="000000"/>
                          </a:solidFill>
                          <a:effectLst/>
                          <a:latin typeface="Calibri" charset="0"/>
                        </a:rPr>
                        <a:t>Admin Web modules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2EFDA"/>
                    </a:solidFill>
                  </a:tcPr>
                </a:tc>
                <a:tc>
                  <a:txBody>
                    <a:bodyPr/>
                    <a:lstStyle/>
                    <a:p>
                      <a:pPr algn="ctr" fontAlgn="b"/>
                      <a:r>
                        <a:rPr lang="en-US" sz="1200" b="0" i="0" u="none" strike="noStrike" dirty="0">
                          <a:solidFill>
                            <a:srgbClr val="000000"/>
                          </a:solidFill>
                          <a:effectLst/>
                          <a:latin typeface="Calibri" charset="0"/>
                        </a:rPr>
                        <a:t>Android App</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2EFDA"/>
                    </a:solidFill>
                  </a:tcPr>
                </a:tc>
                <a:tc>
                  <a:txBody>
                    <a:bodyPr/>
                    <a:lstStyle/>
                    <a:p>
                      <a:pPr algn="ctr" fontAlgn="b"/>
                      <a:r>
                        <a:rPr lang="en-US" sz="1200" b="0" i="0" u="none" strike="noStrike">
                          <a:solidFill>
                            <a:srgbClr val="000000"/>
                          </a:solidFill>
                          <a:effectLst/>
                          <a:latin typeface="Calibri" charset="0"/>
                        </a:rPr>
                        <a:t>Android App Updates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2EFDA"/>
                    </a:solidFill>
                  </a:tcPr>
                </a:tc>
              </a:tr>
              <a:tr h="203200">
                <a:tc>
                  <a:txBody>
                    <a:bodyPr/>
                    <a:lstStyle/>
                    <a:p>
                      <a:pPr algn="ctr" fontAlgn="b"/>
                      <a:r>
                        <a:rPr lang="en-US" sz="1200" b="0" i="0" u="none" strike="noStrike" dirty="0">
                          <a:solidFill>
                            <a:srgbClr val="000000"/>
                          </a:solidFill>
                          <a:effectLst/>
                          <a:latin typeface="Calibri" charset="0"/>
                        </a:rPr>
                        <a:t>High level Design Specification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b"/>
                      <a:r>
                        <a:rPr lang="en-US" sz="1200" b="0" i="0" u="none" strike="noStrike">
                          <a:solidFill>
                            <a:srgbClr val="000000"/>
                          </a:solidFill>
                          <a:effectLst/>
                          <a:latin typeface="Calibri" charset="0"/>
                        </a:rPr>
                        <a:t>Consumer Web App</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US" sz="1200" b="0" i="0" u="none" strike="noStrike">
                          <a:solidFill>
                            <a:srgbClr val="000000"/>
                          </a:solidFill>
                          <a:effectLst/>
                          <a:latin typeface="Calibri" charset="0"/>
                        </a:rPr>
                        <a:t>iOS App</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b"/>
                      <a:r>
                        <a:rPr lang="en-US" sz="1200" b="0" i="0" u="none" strike="noStrike">
                          <a:solidFill>
                            <a:srgbClr val="000000"/>
                          </a:solidFill>
                          <a:effectLst/>
                          <a:latin typeface="Calibri" charset="0"/>
                        </a:rPr>
                        <a:t>iOS App Updates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2EFDA"/>
                    </a:solidFill>
                  </a:tcPr>
                </a:tc>
              </a:tr>
              <a:tr h="203200">
                <a:tc>
                  <a:txBody>
                    <a:bodyPr/>
                    <a:lstStyle/>
                    <a:p>
                      <a:pPr algn="ctr" fontAlgn="b"/>
                      <a:r>
                        <a:rPr lang="en-US" sz="1200" b="0" i="0" u="none" strike="noStrike" dirty="0">
                          <a:solidFill>
                            <a:srgbClr val="000000"/>
                          </a:solidFill>
                          <a:effectLst/>
                          <a:latin typeface="Calibri" charset="0"/>
                        </a:rPr>
                        <a:t>Wireframes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200" b="0" i="0" u="none" strike="noStrike">
                          <a:solidFill>
                            <a:srgbClr val="000000"/>
                          </a:solidFill>
                          <a:effectLst/>
                          <a:latin typeface="Calibri" charset="0"/>
                        </a:rPr>
                        <a:t>APIs for Mobile Apps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US" sz="1200" b="0" i="0" u="none" strike="noStrike">
                          <a:solidFill>
                            <a:srgbClr val="000000"/>
                          </a:solidFill>
                          <a:effectLst/>
                          <a:latin typeface="Calibri" charset="0"/>
                        </a:rPr>
                        <a:t>Consumer App updates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US" sz="1200" b="0" i="0" u="none" strike="noStrike">
                          <a:solidFill>
                            <a:srgbClr val="000000"/>
                          </a:solidFill>
                          <a:effectLst/>
                          <a:latin typeface="Calibri" charset="0"/>
                        </a:rPr>
                        <a:t>Reporting in Web Apps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E2EFDA"/>
                    </a:solidFill>
                  </a:tcPr>
                </a:tc>
              </a:tr>
              <a:tr h="203200">
                <a:tc>
                  <a:txBody>
                    <a:bodyPr/>
                    <a:lstStyle/>
                    <a:p>
                      <a:pPr algn="ctr" fontAlgn="b"/>
                      <a:r>
                        <a:rPr lang="en-US" sz="1200" b="0" i="0" u="none" strike="noStrike" dirty="0">
                          <a:solidFill>
                            <a:srgbClr val="000000"/>
                          </a:solidFill>
                          <a:effectLst/>
                          <a:latin typeface="Calibri" charset="0"/>
                        </a:rPr>
                        <a:t> </a:t>
                      </a: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effectLst/>
                          <a:latin typeface="Calibri" charset="0"/>
                        </a:rPr>
                        <a:t> </a:t>
                      </a: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dirty="0">
                          <a:solidFill>
                            <a:srgbClr val="000000"/>
                          </a:solidFill>
                          <a:effectLst/>
                          <a:latin typeface="Calibri" charset="0"/>
                        </a:rPr>
                        <a:t> </a:t>
                      </a: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effectLst/>
                          <a:latin typeface="Calibri" charset="0"/>
                        </a:rPr>
                        <a:t> </a:t>
                      </a: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03200">
                <a:tc>
                  <a:txBody>
                    <a:bodyPr/>
                    <a:lstStyle/>
                    <a:p>
                      <a:pPr algn="ctr" fontAlgn="b"/>
                      <a:r>
                        <a:rPr lang="en-US" sz="1200" b="0" i="0" u="none" strike="noStrike" dirty="0" smtClean="0">
                          <a:solidFill>
                            <a:srgbClr val="000000"/>
                          </a:solidFill>
                          <a:effectLst/>
                          <a:latin typeface="Calibri" charset="0"/>
                        </a:rPr>
                        <a:t>Advance Amount (100%)</a:t>
                      </a:r>
                      <a:endParaRPr lang="en-US" sz="1200" b="0" i="0" u="none" strike="noStrike" dirty="0">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dirty="0" smtClean="0">
                          <a:solidFill>
                            <a:srgbClr val="000000"/>
                          </a:solidFill>
                          <a:effectLst/>
                          <a:latin typeface="Calibri" charset="0"/>
                        </a:rPr>
                        <a:t>Advance Amount (25%)</a:t>
                      </a:r>
                      <a:endParaRPr lang="en-US" sz="1200" b="0" i="0" u="none" strike="noStrike" dirty="0">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dirty="0" smtClean="0">
                          <a:solidFill>
                            <a:srgbClr val="000000"/>
                          </a:solidFill>
                          <a:effectLst/>
                          <a:latin typeface="Calibri" charset="0"/>
                        </a:rPr>
                        <a:t>On Delivering</a:t>
                      </a:r>
                      <a:r>
                        <a:rPr lang="en-US" sz="1200" b="0" i="0" u="none" strike="noStrike" baseline="0" dirty="0" smtClean="0">
                          <a:solidFill>
                            <a:srgbClr val="000000"/>
                          </a:solidFill>
                          <a:effectLst/>
                          <a:latin typeface="Calibri" charset="0"/>
                        </a:rPr>
                        <a:t> Phase 2a (</a:t>
                      </a:r>
                      <a:r>
                        <a:rPr lang="en-US" sz="1200" b="0" i="0" u="none" strike="noStrike" dirty="0" smtClean="0">
                          <a:solidFill>
                            <a:srgbClr val="000000"/>
                          </a:solidFill>
                          <a:effectLst/>
                          <a:latin typeface="Calibri" charset="0"/>
                        </a:rPr>
                        <a:t>50%)</a:t>
                      </a:r>
                      <a:endParaRPr lang="en-US" sz="1200" b="0" i="0" u="none" strike="noStrike" dirty="0">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dirty="0" smtClean="0">
                          <a:solidFill>
                            <a:srgbClr val="000000"/>
                          </a:solidFill>
                          <a:effectLst/>
                          <a:latin typeface="Calibri" charset="0"/>
                        </a:rPr>
                        <a:t>On Delivering</a:t>
                      </a:r>
                      <a:r>
                        <a:rPr lang="en-US" sz="1200" b="0" i="0" u="none" strike="noStrike" baseline="0" dirty="0" smtClean="0">
                          <a:solidFill>
                            <a:srgbClr val="000000"/>
                          </a:solidFill>
                          <a:effectLst/>
                          <a:latin typeface="Calibri" charset="0"/>
                        </a:rPr>
                        <a:t> Phase 2b (2</a:t>
                      </a:r>
                      <a:r>
                        <a:rPr lang="en-US" sz="1200" b="0" i="0" u="none" strike="noStrike" dirty="0" smtClean="0">
                          <a:solidFill>
                            <a:srgbClr val="000000"/>
                          </a:solidFill>
                          <a:effectLst/>
                          <a:latin typeface="Calibri" charset="0"/>
                        </a:rPr>
                        <a:t>5%)</a:t>
                      </a:r>
                      <a:endParaRPr lang="en-US" sz="1200" b="0" i="0" u="none" strike="noStrike" dirty="0">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41300">
                <a:tc>
                  <a:txBody>
                    <a:bodyPr/>
                    <a:lstStyle/>
                    <a:p>
                      <a:pPr algn="ctr" fontAlgn="b"/>
                      <a:r>
                        <a:rPr lang="en-US" sz="1400" b="1" i="0" u="none" strike="noStrike" dirty="0" smtClean="0">
                          <a:solidFill>
                            <a:srgbClr val="000000"/>
                          </a:solidFill>
                          <a:effectLst/>
                          <a:latin typeface="Calibri" charset="0"/>
                        </a:rPr>
                        <a:t>£2,000</a:t>
                      </a:r>
                      <a:endParaRPr lang="en-US" sz="1400" b="1" i="0" u="none" strike="noStrike" dirty="0">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1" i="0" u="none" strike="noStrike" dirty="0" smtClean="0">
                          <a:solidFill>
                            <a:srgbClr val="000000"/>
                          </a:solidFill>
                          <a:effectLst/>
                          <a:latin typeface="Calibri" charset="0"/>
                        </a:rPr>
                        <a:t>£6,775</a:t>
                      </a:r>
                      <a:endParaRPr lang="en-US" sz="1400" b="1" i="0" u="none" strike="noStrike" dirty="0">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1" i="0" u="none" strike="noStrike" dirty="0">
                          <a:solidFill>
                            <a:srgbClr val="000000"/>
                          </a:solidFill>
                          <a:effectLst/>
                          <a:latin typeface="Calibri" charset="0"/>
                        </a:rPr>
                        <a:t>£</a:t>
                      </a:r>
                      <a:r>
                        <a:rPr lang="en-US" sz="1400" b="1" i="0" u="none" strike="noStrike" dirty="0" smtClean="0">
                          <a:solidFill>
                            <a:srgbClr val="000000"/>
                          </a:solidFill>
                          <a:effectLst/>
                          <a:latin typeface="Calibri" charset="0"/>
                        </a:rPr>
                        <a:t>13,550</a:t>
                      </a:r>
                      <a:endParaRPr lang="en-US" sz="1400" b="1" i="0" u="none" strike="noStrike" dirty="0">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1" i="0" u="none" strike="noStrike" dirty="0" smtClean="0">
                          <a:solidFill>
                            <a:srgbClr val="000000"/>
                          </a:solidFill>
                          <a:effectLst/>
                          <a:latin typeface="Calibri" charset="0"/>
                        </a:rPr>
                        <a:t>£6,775</a:t>
                      </a:r>
                      <a:endParaRPr lang="en-US" sz="1400" b="1" i="0" u="none" strike="noStrike" dirty="0">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03200">
                <a:tc gridSpan="4">
                  <a:txBody>
                    <a:bodyPr/>
                    <a:lstStyle/>
                    <a:p>
                      <a:pPr algn="ctr" fontAlgn="b"/>
                      <a:r>
                        <a:rPr lang="en-US" sz="1200" b="0" i="0" u="none" strike="noStrike" dirty="0" smtClean="0">
                          <a:solidFill>
                            <a:srgbClr val="000000"/>
                          </a:solidFill>
                          <a:effectLst/>
                          <a:latin typeface="Calibri" charset="0"/>
                        </a:rPr>
                        <a:t>+ pre-approved expenses at actuals</a:t>
                      </a:r>
                      <a:endParaRPr lang="en-US" sz="1200" b="0" i="0" u="none" strike="noStrike" dirty="0">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9" name="TextBox 8"/>
          <p:cNvSpPr txBox="1"/>
          <p:nvPr/>
        </p:nvSpPr>
        <p:spPr>
          <a:xfrm>
            <a:off x="350044" y="5297487"/>
            <a:ext cx="10820400" cy="1107996"/>
          </a:xfrm>
          <a:prstGeom prst="rect">
            <a:avLst/>
          </a:prstGeom>
          <a:noFill/>
        </p:spPr>
        <p:txBody>
          <a:bodyPr wrap="square" rtlCol="0">
            <a:spAutoFit/>
          </a:bodyPr>
          <a:lstStyle/>
          <a:p>
            <a:r>
              <a:rPr lang="en-US" sz="1600" i="1" u="sng" dirty="0" smtClean="0">
                <a:solidFill>
                  <a:srgbClr val="FF0000"/>
                </a:solidFill>
              </a:rPr>
              <a:t>Note</a:t>
            </a:r>
            <a:r>
              <a:rPr lang="en-US" sz="1600" i="1" u="sng" dirty="0">
                <a:solidFill>
                  <a:srgbClr val="FF0000"/>
                </a:solidFill>
              </a:rPr>
              <a:t>:</a:t>
            </a:r>
            <a:r>
              <a:rPr lang="en-US" sz="1600" i="1" dirty="0">
                <a:solidFill>
                  <a:srgbClr val="FF0000"/>
                </a:solidFill>
              </a:rPr>
              <a:t> </a:t>
            </a:r>
            <a:r>
              <a:rPr lang="en-US" sz="1600" i="1" dirty="0" err="1" smtClean="0"/>
              <a:t>Eduworks</a:t>
            </a:r>
            <a:r>
              <a:rPr lang="en-US" sz="1600" i="1" dirty="0" smtClean="0"/>
              <a:t>’ initial commitment is only for Phase 1. The final composition of Phase 2 is dependent on the findings at the end of Phase 1 and, therefore, subject to change. Verbat will provide its final recommendation for Phase 2 along with the Phase 1 deliverables.</a:t>
            </a:r>
            <a:endParaRPr lang="en-US" i="1" dirty="0"/>
          </a:p>
          <a:p>
            <a:endParaRPr lang="en-US" sz="1600" dirty="0"/>
          </a:p>
        </p:txBody>
      </p:sp>
    </p:spTree>
    <p:extLst>
      <p:ext uri="{BB962C8B-B14F-4D97-AF65-F5344CB8AC3E}">
        <p14:creationId xmlns:p14="http://schemas.microsoft.com/office/powerpoint/2010/main" val="1007762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7644" y="1030287"/>
            <a:ext cx="10368439" cy="4276616"/>
          </a:xfrm>
        </p:spPr>
        <p:txBody>
          <a:bodyPr/>
          <a:lstStyle/>
          <a:p>
            <a:pPr marL="0" indent="0" defTabSz="914400">
              <a:buNone/>
            </a:pPr>
            <a:r>
              <a:rPr lang="en-US" sz="1800" dirty="0"/>
              <a:t>Following details will be out of scope from the current project</a:t>
            </a:r>
          </a:p>
          <a:p>
            <a:r>
              <a:rPr lang="en-US" sz="1800" dirty="0"/>
              <a:t>Web hosting</a:t>
            </a:r>
          </a:p>
          <a:p>
            <a:r>
              <a:rPr lang="en-US" sz="1800" dirty="0"/>
              <a:t>Domain name purchase and registration</a:t>
            </a:r>
          </a:p>
          <a:p>
            <a:r>
              <a:rPr lang="en-US" sz="1800" dirty="0" smtClean="0"/>
              <a:t>Any </a:t>
            </a:r>
            <a:r>
              <a:rPr lang="en-US" sz="1800" dirty="0"/>
              <a:t>form of content or image procurement</a:t>
            </a:r>
          </a:p>
          <a:p>
            <a:r>
              <a:rPr lang="en-US" sz="1800" dirty="0"/>
              <a:t>Manual Data Entry</a:t>
            </a:r>
          </a:p>
          <a:p>
            <a:r>
              <a:rPr lang="en-US" sz="1800" dirty="0"/>
              <a:t>Any Third Party Software Licenses</a:t>
            </a:r>
          </a:p>
          <a:p>
            <a:r>
              <a:rPr lang="en-US" sz="1800" dirty="0"/>
              <a:t>Printing formatted output</a:t>
            </a:r>
          </a:p>
        </p:txBody>
      </p:sp>
      <p:sp>
        <p:nvSpPr>
          <p:cNvPr id="4" name="Slide Number Placeholder 3"/>
          <p:cNvSpPr>
            <a:spLocks noGrp="1"/>
          </p:cNvSpPr>
          <p:nvPr>
            <p:ph type="sldNum" sz="quarter" idx="12"/>
          </p:nvPr>
        </p:nvSpPr>
        <p:spPr/>
        <p:txBody>
          <a:bodyPr/>
          <a:lstStyle/>
          <a:p>
            <a:fld id="{9D27FCB3-D313-4F6A-9BC4-B97CF99CE647}" type="slidenum">
              <a:rPr lang="en-US" smtClean="0"/>
              <a:pPr/>
              <a:t>14</a:t>
            </a:fld>
            <a:endParaRPr lang="en-US" dirty="0"/>
          </a:p>
        </p:txBody>
      </p:sp>
      <p:sp>
        <p:nvSpPr>
          <p:cNvPr id="5" name="Title 1"/>
          <p:cNvSpPr txBox="1">
            <a:spLocks/>
          </p:cNvSpPr>
          <p:nvPr/>
        </p:nvSpPr>
        <p:spPr>
          <a:xfrm>
            <a:off x="273844" y="39687"/>
            <a:ext cx="10368439" cy="1080029"/>
          </a:xfrm>
          <a:prstGeom prst="rect">
            <a:avLst/>
          </a:prstGeom>
        </p:spPr>
        <p:txBody>
          <a:bodyPr vert="horz" lIns="91440" tIns="45720" rIns="91440" bIns="45720" rtlCol="0" anchor="ctr">
            <a:normAutofit/>
          </a:bodyPr>
          <a:lstStyle>
            <a:lvl1pPr algn="ctr" defTabSz="91442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solidFill>
                  <a:srgbClr val="77062D"/>
                </a:solidFill>
              </a:rPr>
              <a:t>Out of Scope</a:t>
            </a:r>
            <a:endParaRPr lang="en-US" sz="2800" dirty="0">
              <a:solidFill>
                <a:srgbClr val="77062D"/>
              </a:solidFill>
            </a:endParaRPr>
          </a:p>
        </p:txBody>
      </p:sp>
    </p:spTree>
    <p:extLst>
      <p:ext uri="{BB962C8B-B14F-4D97-AF65-F5344CB8AC3E}">
        <p14:creationId xmlns:p14="http://schemas.microsoft.com/office/powerpoint/2010/main" val="3090332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5860" y="1030288"/>
            <a:ext cx="10712184" cy="5029200"/>
          </a:xfrm>
        </p:spPr>
        <p:txBody>
          <a:bodyPr>
            <a:normAutofit lnSpcReduction="10000"/>
          </a:bodyPr>
          <a:lstStyle/>
          <a:p>
            <a:pPr algn="just"/>
            <a:r>
              <a:rPr lang="en-US" sz="1600" dirty="0" smtClean="0"/>
              <a:t>An average of 20 working days are assumed in a month</a:t>
            </a:r>
          </a:p>
          <a:p>
            <a:pPr algn="just"/>
            <a:endParaRPr lang="en-US" sz="1000" dirty="0" smtClean="0"/>
          </a:p>
          <a:p>
            <a:pPr algn="just"/>
            <a:r>
              <a:rPr lang="en-US" sz="1600" dirty="0" smtClean="0"/>
              <a:t>Payment for Phase 1 will be in advance </a:t>
            </a:r>
            <a:r>
              <a:rPr lang="en-US" sz="1600" dirty="0"/>
              <a:t>against invoice to Verbat’s nominated bank account by wire </a:t>
            </a:r>
            <a:r>
              <a:rPr lang="en-US" sz="1600" dirty="0" smtClean="0"/>
              <a:t>transfer</a:t>
            </a:r>
          </a:p>
          <a:p>
            <a:pPr algn="just"/>
            <a:endParaRPr lang="en-US" sz="1000" dirty="0" smtClean="0"/>
          </a:p>
          <a:p>
            <a:pPr algn="just"/>
            <a:r>
              <a:rPr lang="en-US" sz="1600" dirty="0" smtClean="0"/>
              <a:t>Payment for Phase 2 will be as per payment schedule </a:t>
            </a:r>
            <a:r>
              <a:rPr lang="en-US" sz="1600" dirty="0"/>
              <a:t>against invoice to Verbat’s nominated bank account by wire </a:t>
            </a:r>
            <a:r>
              <a:rPr lang="en-US" sz="1600" dirty="0" smtClean="0"/>
              <a:t>transfer</a:t>
            </a:r>
          </a:p>
          <a:p>
            <a:pPr marL="0" indent="0" algn="just">
              <a:buNone/>
            </a:pPr>
            <a:endParaRPr lang="en-US" sz="1000" dirty="0"/>
          </a:p>
          <a:p>
            <a:pPr algn="just"/>
            <a:r>
              <a:rPr lang="en-US" sz="1600" dirty="0" smtClean="0"/>
              <a:t>This </a:t>
            </a:r>
            <a:r>
              <a:rPr lang="en-US" sz="1600" dirty="0"/>
              <a:t>proposal and all technical/ functional specifications have been derived or concluded from the data shared via email / information transferred during the initial requirement analysis </a:t>
            </a:r>
            <a:r>
              <a:rPr lang="en-US" sz="1600" dirty="0" smtClean="0"/>
              <a:t>meetings and  </a:t>
            </a:r>
            <a:r>
              <a:rPr lang="en-US" sz="1600" dirty="0"/>
              <a:t>conversations. Verbat reserves the right to </a:t>
            </a:r>
            <a:r>
              <a:rPr lang="en-US" sz="1600" dirty="0" smtClean="0"/>
              <a:t>amend the </a:t>
            </a:r>
            <a:r>
              <a:rPr lang="en-US" sz="1600" dirty="0"/>
              <a:t>terms of this proposal, should the SOW terms, application features and functionalities change during the course of the </a:t>
            </a:r>
            <a:r>
              <a:rPr lang="en-US" sz="1600" dirty="0" smtClean="0"/>
              <a:t>project</a:t>
            </a:r>
          </a:p>
          <a:p>
            <a:pPr algn="just"/>
            <a:endParaRPr lang="en-US" sz="1000" dirty="0" smtClean="0"/>
          </a:p>
          <a:p>
            <a:pPr algn="just"/>
            <a:r>
              <a:rPr lang="en-US" sz="1600" dirty="0" smtClean="0"/>
              <a:t>The </a:t>
            </a:r>
            <a:r>
              <a:rPr lang="en-US" sz="1600" dirty="0"/>
              <a:t>application will be built as per the specifications </a:t>
            </a:r>
            <a:r>
              <a:rPr lang="en-US" sz="1600" dirty="0" smtClean="0"/>
              <a:t>agreed mutually. </a:t>
            </a:r>
            <a:r>
              <a:rPr lang="en-US" sz="1600" dirty="0"/>
              <a:t>Any changes will be </a:t>
            </a:r>
            <a:r>
              <a:rPr lang="en-US" sz="1600" dirty="0" smtClean="0"/>
              <a:t>executed through a defined change </a:t>
            </a:r>
            <a:r>
              <a:rPr lang="en-US" sz="1600" dirty="0"/>
              <a:t>management process between </a:t>
            </a:r>
            <a:r>
              <a:rPr lang="en-US" sz="1600" dirty="0" err="1" smtClean="0"/>
              <a:t>Eduworks</a:t>
            </a:r>
            <a:r>
              <a:rPr lang="en-US" sz="1600" dirty="0" smtClean="0"/>
              <a:t> and Verbat</a:t>
            </a:r>
          </a:p>
          <a:p>
            <a:pPr algn="just"/>
            <a:endParaRPr lang="en-US" sz="1000" dirty="0" smtClean="0"/>
          </a:p>
          <a:p>
            <a:pPr algn="just"/>
            <a:r>
              <a:rPr lang="en-US" sz="1600" dirty="0" smtClean="0"/>
              <a:t>All Source </a:t>
            </a:r>
            <a:r>
              <a:rPr lang="en-US" sz="1600" dirty="0"/>
              <a:t>C</a:t>
            </a:r>
            <a:r>
              <a:rPr lang="en-US" sz="1600" dirty="0" smtClean="0"/>
              <a:t>ode and other project artifacts would adhere to the Verbat </a:t>
            </a:r>
            <a:r>
              <a:rPr lang="en-US" sz="1600" dirty="0"/>
              <a:t>document</a:t>
            </a:r>
            <a:r>
              <a:rPr lang="en-US" sz="1600" dirty="0" smtClean="0"/>
              <a:t> templates and internal coding standards</a:t>
            </a:r>
          </a:p>
          <a:p>
            <a:pPr algn="just"/>
            <a:endParaRPr lang="en-US" sz="1100" dirty="0" smtClean="0"/>
          </a:p>
          <a:p>
            <a:pPr algn="just"/>
            <a:r>
              <a:rPr lang="en-US" sz="1600" dirty="0" smtClean="0"/>
              <a:t>Since the deployment will be done on hardware owned and maintained by </a:t>
            </a:r>
            <a:r>
              <a:rPr lang="en-US" sz="1600" dirty="0" err="1" smtClean="0"/>
              <a:t>Eduworks</a:t>
            </a:r>
            <a:r>
              <a:rPr lang="en-US" sz="1600" dirty="0" smtClean="0"/>
              <a:t>, Verbat cannot be held responsible for any performance issues arising due to hardware malfunctions</a:t>
            </a:r>
          </a:p>
          <a:p>
            <a:pPr algn="just"/>
            <a:endParaRPr lang="en-US" sz="1100" dirty="0" smtClean="0"/>
          </a:p>
          <a:p>
            <a:pPr algn="just"/>
            <a:r>
              <a:rPr lang="en-US" sz="1600" dirty="0" smtClean="0"/>
              <a:t>Verbat will provide a bug fix </a:t>
            </a:r>
            <a:r>
              <a:rPr lang="en-US" sz="1600" dirty="0"/>
              <a:t>w</a:t>
            </a:r>
            <a:r>
              <a:rPr lang="en-US" sz="1600" dirty="0" smtClean="0"/>
              <a:t>arranty at no additional cost for 30 days from the date of acceptance of the project, for correction of any errors in the developed application that may be attributed to Verbat</a:t>
            </a:r>
          </a:p>
          <a:p>
            <a:pPr marL="0" indent="0" algn="just">
              <a:buNone/>
            </a:pPr>
            <a:endParaRPr lang="en-US" sz="1600" dirty="0"/>
          </a:p>
          <a:p>
            <a:pPr marL="0" indent="0" algn="just">
              <a:buNone/>
            </a:pPr>
            <a:endParaRPr lang="en-US" sz="1600" dirty="0"/>
          </a:p>
          <a:p>
            <a:pPr marL="0" indent="0">
              <a:buNone/>
            </a:pPr>
            <a:endParaRPr lang="en-US" sz="1600" dirty="0" smtClean="0"/>
          </a:p>
          <a:p>
            <a:pPr marL="0" indent="0" algn="just">
              <a:buNone/>
            </a:pPr>
            <a:endParaRPr lang="en-US" sz="1000" dirty="0"/>
          </a:p>
        </p:txBody>
      </p:sp>
      <p:sp>
        <p:nvSpPr>
          <p:cNvPr id="4" name="Slide Number Placeholder 3"/>
          <p:cNvSpPr>
            <a:spLocks noGrp="1"/>
          </p:cNvSpPr>
          <p:nvPr>
            <p:ph type="sldNum" sz="quarter" idx="12"/>
          </p:nvPr>
        </p:nvSpPr>
        <p:spPr/>
        <p:txBody>
          <a:bodyPr/>
          <a:lstStyle/>
          <a:p>
            <a:fld id="{9D27FCB3-D313-4F6A-9BC4-B97CF99CE647}" type="slidenum">
              <a:rPr lang="en-US" smtClean="0"/>
              <a:pPr/>
              <a:t>15</a:t>
            </a:fld>
            <a:endParaRPr lang="en-US" dirty="0"/>
          </a:p>
        </p:txBody>
      </p:sp>
      <p:sp>
        <p:nvSpPr>
          <p:cNvPr id="6" name="Title 1"/>
          <p:cNvSpPr txBox="1">
            <a:spLocks/>
          </p:cNvSpPr>
          <p:nvPr/>
        </p:nvSpPr>
        <p:spPr>
          <a:xfrm>
            <a:off x="273844" y="39687"/>
            <a:ext cx="10368439" cy="1080029"/>
          </a:xfrm>
          <a:prstGeom prst="rect">
            <a:avLst/>
          </a:prstGeom>
        </p:spPr>
        <p:txBody>
          <a:bodyPr vert="horz" lIns="91440" tIns="45720" rIns="91440" bIns="45720" rtlCol="0" anchor="ctr">
            <a:normAutofit/>
          </a:bodyPr>
          <a:lstStyle>
            <a:lvl1pPr algn="ctr" defTabSz="914420" rtl="0" eaLnBrk="1" latinLnBrk="0" hangingPunct="1">
              <a:spcBef>
                <a:spcPct val="0"/>
              </a:spcBef>
              <a:buNone/>
              <a:defRPr sz="4400" kern="1200">
                <a:solidFill>
                  <a:schemeClr val="tx1"/>
                </a:solidFill>
                <a:latin typeface="+mj-lt"/>
                <a:ea typeface="+mj-ea"/>
                <a:cs typeface="+mj-cs"/>
              </a:defRPr>
            </a:lvl1pPr>
          </a:lstStyle>
          <a:p>
            <a:pPr algn="l"/>
            <a:r>
              <a:rPr lang="en-US" sz="2400" dirty="0" smtClean="0">
                <a:solidFill>
                  <a:srgbClr val="77062D"/>
                </a:solidFill>
              </a:rPr>
              <a:t>General Terms &amp; Conditions</a:t>
            </a:r>
            <a:endParaRPr lang="en-US" sz="2400" dirty="0">
              <a:solidFill>
                <a:srgbClr val="77062D"/>
              </a:solidFill>
            </a:endParaRPr>
          </a:p>
        </p:txBody>
      </p:sp>
    </p:spTree>
    <p:extLst>
      <p:ext uri="{BB962C8B-B14F-4D97-AF65-F5344CB8AC3E}">
        <p14:creationId xmlns:p14="http://schemas.microsoft.com/office/powerpoint/2010/main" val="1670892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D27FCB3-D313-4F6A-9BC4-B97CF99CE647}" type="slidenum">
              <a:rPr lang="en-US" smtClean="0"/>
              <a:pPr/>
              <a:t>16</a:t>
            </a:fld>
            <a:endParaRPr lang="en-US" dirty="0"/>
          </a:p>
        </p:txBody>
      </p:sp>
      <p:sp>
        <p:nvSpPr>
          <p:cNvPr id="5" name="Title 1"/>
          <p:cNvSpPr txBox="1">
            <a:spLocks/>
          </p:cNvSpPr>
          <p:nvPr/>
        </p:nvSpPr>
        <p:spPr>
          <a:xfrm>
            <a:off x="273844" y="39687"/>
            <a:ext cx="10368439" cy="1080029"/>
          </a:xfrm>
          <a:prstGeom prst="rect">
            <a:avLst/>
          </a:prstGeom>
        </p:spPr>
        <p:txBody>
          <a:bodyPr vert="horz" lIns="91440" tIns="45720" rIns="91440" bIns="45720" rtlCol="0" anchor="ctr">
            <a:normAutofit/>
          </a:bodyPr>
          <a:lstStyle>
            <a:lvl1pPr algn="ctr" defTabSz="91442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solidFill>
                  <a:srgbClr val="77062D"/>
                </a:solidFill>
              </a:rPr>
              <a:t>Thank You</a:t>
            </a:r>
            <a:endParaRPr lang="en-US" sz="2800" dirty="0">
              <a:solidFill>
                <a:srgbClr val="77062D"/>
              </a:solidFill>
            </a:endParaRPr>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3675453"/>
            <a:ext cx="11520488" cy="2003034"/>
          </a:xfrm>
          <a:prstGeom prst="rect">
            <a:avLst/>
          </a:prstGeom>
        </p:spPr>
      </p:pic>
      <p:sp>
        <p:nvSpPr>
          <p:cNvPr id="9" name="Subtitle 2"/>
          <p:cNvSpPr txBox="1">
            <a:spLocks/>
          </p:cNvSpPr>
          <p:nvPr/>
        </p:nvSpPr>
        <p:spPr>
          <a:xfrm>
            <a:off x="4693444" y="2378385"/>
            <a:ext cx="3172051" cy="4807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is-IS" sz="1400" dirty="0">
                <a:solidFill>
                  <a:schemeClr val="tx1">
                    <a:lumMod val="85000"/>
                    <a:lumOff val="15000"/>
                  </a:schemeClr>
                </a:solidFill>
                <a:latin typeface="Gill Sans MT" panose="020B0502020104020203" pitchFamily="34" charset="0"/>
                <a:ea typeface="+mj-ea"/>
                <a:cs typeface="+mj-cs"/>
              </a:rPr>
              <a:t>+44 20 8090 1461</a:t>
            </a:r>
            <a:endParaRPr lang="en-IN" sz="1400" dirty="0">
              <a:solidFill>
                <a:schemeClr val="tx1">
                  <a:lumMod val="85000"/>
                  <a:lumOff val="15000"/>
                </a:schemeClr>
              </a:solidFill>
              <a:latin typeface="Gill Sans MT" panose="020B0502020104020203" pitchFamily="34" charset="0"/>
              <a:ea typeface="+mj-ea"/>
              <a:cs typeface="+mj-cs"/>
            </a:endParaRPr>
          </a:p>
        </p:txBody>
      </p:sp>
      <p:pic>
        <p:nvPicPr>
          <p:cNvPr id="10" name="Picture 4" descr="E:\Official\Verbat\VT-Mobile\1396373174_MB__mail.png"/>
          <p:cNvPicPr>
            <a:picLocks noChangeAspect="1" noChangeArrowheads="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a:ext>
            </a:extLst>
          </a:blip>
          <a:srcRect/>
          <a:stretch>
            <a:fillRect/>
          </a:stretch>
        </p:blipFill>
        <p:spPr bwMode="auto">
          <a:xfrm>
            <a:off x="9024138" y="1700304"/>
            <a:ext cx="613573" cy="577301"/>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Subtitle 2"/>
          <p:cNvSpPr txBox="1">
            <a:spLocks/>
          </p:cNvSpPr>
          <p:nvPr/>
        </p:nvSpPr>
        <p:spPr>
          <a:xfrm>
            <a:off x="8705012" y="2378385"/>
            <a:ext cx="2617832" cy="48070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400" dirty="0">
                <a:solidFill>
                  <a:schemeClr val="tx1">
                    <a:lumMod val="85000"/>
                    <a:lumOff val="15000"/>
                  </a:schemeClr>
                </a:solidFill>
                <a:latin typeface="Gill Sans MT" panose="020B0502020104020203" pitchFamily="34" charset="0"/>
                <a:ea typeface="+mj-ea"/>
                <a:cs typeface="+mj-cs"/>
              </a:rPr>
              <a:t>s</a:t>
            </a:r>
            <a:r>
              <a:rPr lang="en-GB" sz="1400" dirty="0" smtClean="0">
                <a:solidFill>
                  <a:schemeClr val="tx1">
                    <a:lumMod val="85000"/>
                    <a:lumOff val="15000"/>
                  </a:schemeClr>
                </a:solidFill>
                <a:latin typeface="Gill Sans MT" panose="020B0502020104020203" pitchFamily="34" charset="0"/>
                <a:ea typeface="+mj-ea"/>
                <a:cs typeface="+mj-cs"/>
              </a:rPr>
              <a:t>ales.uk@verbat.com</a:t>
            </a:r>
            <a:endParaRPr lang="en-GB" sz="1400" dirty="0">
              <a:solidFill>
                <a:schemeClr val="tx1">
                  <a:lumMod val="85000"/>
                  <a:lumOff val="15000"/>
                </a:schemeClr>
              </a:solidFill>
              <a:latin typeface="Gill Sans MT" panose="020B0502020104020203" pitchFamily="34" charset="0"/>
              <a:ea typeface="+mj-ea"/>
              <a:cs typeface="+mj-cs"/>
            </a:endParaRPr>
          </a:p>
        </p:txBody>
      </p:sp>
      <p:sp>
        <p:nvSpPr>
          <p:cNvPr id="12" name="Title 1"/>
          <p:cNvSpPr txBox="1">
            <a:spLocks/>
          </p:cNvSpPr>
          <p:nvPr/>
        </p:nvSpPr>
        <p:spPr>
          <a:xfrm>
            <a:off x="1173269" y="2020887"/>
            <a:ext cx="3367775" cy="12195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ct val="20000"/>
              </a:spcBef>
            </a:pPr>
            <a:r>
              <a:rPr lang="en-US" sz="1400" dirty="0">
                <a:solidFill>
                  <a:schemeClr val="tx1">
                    <a:lumMod val="85000"/>
                    <a:lumOff val="15000"/>
                  </a:schemeClr>
                </a:solidFill>
                <a:latin typeface="Gill Sans MT" panose="020B0502020104020203" pitchFamily="34" charset="0"/>
              </a:rPr>
              <a:t>3rd Floor</a:t>
            </a:r>
            <a:br>
              <a:rPr lang="en-US" sz="1400" dirty="0">
                <a:solidFill>
                  <a:schemeClr val="tx1">
                    <a:lumMod val="85000"/>
                    <a:lumOff val="15000"/>
                  </a:schemeClr>
                </a:solidFill>
                <a:latin typeface="Gill Sans MT" panose="020B0502020104020203" pitchFamily="34" charset="0"/>
              </a:rPr>
            </a:br>
            <a:r>
              <a:rPr lang="en-US" sz="1400" dirty="0">
                <a:solidFill>
                  <a:schemeClr val="tx1">
                    <a:lumMod val="85000"/>
                    <a:lumOff val="15000"/>
                  </a:schemeClr>
                </a:solidFill>
                <a:latin typeface="Gill Sans MT" panose="020B0502020104020203" pitchFamily="34" charset="0"/>
              </a:rPr>
              <a:t>207 Regent Street</a:t>
            </a:r>
            <a:br>
              <a:rPr lang="en-US" sz="1400" dirty="0">
                <a:solidFill>
                  <a:schemeClr val="tx1">
                    <a:lumMod val="85000"/>
                    <a:lumOff val="15000"/>
                  </a:schemeClr>
                </a:solidFill>
                <a:latin typeface="Gill Sans MT" panose="020B0502020104020203" pitchFamily="34" charset="0"/>
              </a:rPr>
            </a:br>
            <a:r>
              <a:rPr lang="en-US" sz="1400" dirty="0">
                <a:solidFill>
                  <a:schemeClr val="tx1">
                    <a:lumMod val="85000"/>
                    <a:lumOff val="15000"/>
                  </a:schemeClr>
                </a:solidFill>
                <a:latin typeface="Gill Sans MT" panose="020B0502020104020203" pitchFamily="34" charset="0"/>
              </a:rPr>
              <a:t>London W1B 3HH</a:t>
            </a:r>
            <a:endParaRPr lang="en-IN" sz="1400" dirty="0">
              <a:solidFill>
                <a:schemeClr val="tx1">
                  <a:lumMod val="85000"/>
                  <a:lumOff val="15000"/>
                </a:schemeClr>
              </a:solidFill>
              <a:latin typeface="Gill Sans MT" panose="020B0502020104020203" pitchFamily="34" charset="0"/>
            </a:endParaRPr>
          </a:p>
        </p:txBody>
      </p:sp>
      <p:pic>
        <p:nvPicPr>
          <p:cNvPr id="13" name="Picture 2" descr="E:\Official\Verbat\VT-Mobile\1396375392_MB__poi.png"/>
          <p:cNvPicPr>
            <a:picLocks noChangeAspect="1" noChangeArrowheads="1"/>
          </p:cNvPicPr>
          <p:nvPr/>
        </p:nvPicPr>
        <p:blipFill>
          <a:blip r:embed="rId4" cstate="screen">
            <a:duotone>
              <a:prstClr val="black"/>
              <a:srgbClr val="D9C3A5">
                <a:tint val="50000"/>
                <a:satMod val="180000"/>
              </a:srgbClr>
            </a:duotone>
            <a:extLst>
              <a:ext uri="{28A0092B-C50C-407E-A947-70E740481C1C}">
                <a14:useLocalDpi xmlns:a14="http://schemas.microsoft.com/office/drawing/2010/main"/>
              </a:ext>
            </a:extLst>
          </a:blip>
          <a:srcRect/>
          <a:stretch>
            <a:fillRect/>
          </a:stretch>
        </p:blipFill>
        <p:spPr bwMode="auto">
          <a:xfrm>
            <a:off x="1273726" y="1681907"/>
            <a:ext cx="636082" cy="598529"/>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3" descr="E:\Official\Verbat\VT-Mobile\1396373027_MB__phone.png"/>
          <p:cNvPicPr>
            <a:picLocks noChangeAspect="1" noChangeArrowheads="1"/>
          </p:cNvPicPr>
          <p:nvPr/>
        </p:nvPicPr>
        <p:blipFill>
          <a:blip r:embed="rId5" cstate="print">
            <a:duotone>
              <a:prstClr val="black"/>
              <a:srgbClr val="D9C3A5">
                <a:tint val="50000"/>
                <a:satMod val="180000"/>
              </a:srgbClr>
            </a:duotone>
            <a:extLst>
              <a:ext uri="{28A0092B-C50C-407E-A947-70E740481C1C}">
                <a14:useLocalDpi xmlns:a14="http://schemas.microsoft.com/office/drawing/2010/main"/>
              </a:ext>
            </a:extLst>
          </a:blip>
          <a:srcRect/>
          <a:stretch>
            <a:fillRect/>
          </a:stretch>
        </p:blipFill>
        <p:spPr bwMode="auto">
          <a:xfrm>
            <a:off x="5160186" y="1727879"/>
            <a:ext cx="613573" cy="577301"/>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Title 1"/>
          <p:cNvSpPr txBox="1">
            <a:spLocks/>
          </p:cNvSpPr>
          <p:nvPr/>
        </p:nvSpPr>
        <p:spPr>
          <a:xfrm>
            <a:off x="4288912" y="3870507"/>
            <a:ext cx="2908221" cy="142896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1800" dirty="0" smtClean="0">
                <a:solidFill>
                  <a:schemeClr val="bg1"/>
                </a:solidFill>
                <a:latin typeface="Gill Sans MT" panose="020B0502020104020203" pitchFamily="34" charset="0"/>
              </a:rPr>
              <a:t>UAE</a:t>
            </a:r>
            <a:endParaRPr lang="en-IN" sz="1800" dirty="0">
              <a:solidFill>
                <a:schemeClr val="bg1"/>
              </a:solidFill>
              <a:latin typeface="Gill Sans MT" panose="020B0502020104020203" pitchFamily="34" charset="0"/>
            </a:endParaRPr>
          </a:p>
          <a:p>
            <a:pPr algn="l"/>
            <a:r>
              <a:rPr lang="en-IN" sz="1400" dirty="0">
                <a:solidFill>
                  <a:schemeClr val="bg1"/>
                </a:solidFill>
                <a:latin typeface="Gill Sans MT" panose="020B0502020104020203" pitchFamily="34" charset="0"/>
              </a:rPr>
              <a:t>217, Sheikh Rashid Bldg.,</a:t>
            </a:r>
          </a:p>
          <a:p>
            <a:pPr algn="l"/>
            <a:r>
              <a:rPr lang="en-IN" sz="1400" dirty="0">
                <a:solidFill>
                  <a:schemeClr val="bg1"/>
                </a:solidFill>
                <a:latin typeface="Gill Sans MT" panose="020B0502020104020203" pitchFamily="34" charset="0"/>
              </a:rPr>
              <a:t>P.O Box 56272</a:t>
            </a:r>
            <a:br>
              <a:rPr lang="en-IN" sz="1400" dirty="0">
                <a:solidFill>
                  <a:schemeClr val="bg1"/>
                </a:solidFill>
                <a:latin typeface="Gill Sans MT" panose="020B0502020104020203" pitchFamily="34" charset="0"/>
              </a:rPr>
            </a:br>
            <a:r>
              <a:rPr lang="en-IN" sz="1400" dirty="0">
                <a:solidFill>
                  <a:schemeClr val="bg1"/>
                </a:solidFill>
                <a:latin typeface="Gill Sans MT" panose="020B0502020104020203" pitchFamily="34" charset="0"/>
              </a:rPr>
              <a:t>Dubai</a:t>
            </a:r>
          </a:p>
        </p:txBody>
      </p:sp>
      <p:sp>
        <p:nvSpPr>
          <p:cNvPr id="16" name="Title 1"/>
          <p:cNvSpPr txBox="1">
            <a:spLocks/>
          </p:cNvSpPr>
          <p:nvPr/>
        </p:nvSpPr>
        <p:spPr>
          <a:xfrm>
            <a:off x="8066888" y="4064805"/>
            <a:ext cx="2908221" cy="117723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1800" dirty="0" smtClean="0">
                <a:solidFill>
                  <a:schemeClr val="bg1"/>
                </a:solidFill>
                <a:latin typeface="Gill Sans MT" panose="020B0502020104020203" pitchFamily="34" charset="0"/>
              </a:rPr>
              <a:t>India</a:t>
            </a:r>
            <a:endParaRPr lang="en-IN" sz="1800" dirty="0">
              <a:solidFill>
                <a:schemeClr val="bg1"/>
              </a:solidFill>
              <a:latin typeface="Gill Sans MT" panose="020B0502020104020203" pitchFamily="34" charset="0"/>
            </a:endParaRPr>
          </a:p>
          <a:p>
            <a:pPr algn="l"/>
            <a:r>
              <a:rPr lang="en-IN" sz="1400" dirty="0">
                <a:solidFill>
                  <a:schemeClr val="bg1"/>
                </a:solidFill>
                <a:latin typeface="Gill Sans MT" panose="020B0502020104020203" pitchFamily="34" charset="0"/>
              </a:rPr>
              <a:t>Level 3, PTC </a:t>
            </a:r>
            <a:r>
              <a:rPr lang="en-IN" sz="1400" dirty="0" smtClean="0">
                <a:solidFill>
                  <a:schemeClr val="bg1"/>
                </a:solidFill>
                <a:latin typeface="Gill Sans MT" panose="020B0502020104020203" pitchFamily="34" charset="0"/>
              </a:rPr>
              <a:t>Tower</a:t>
            </a:r>
          </a:p>
          <a:p>
            <a:pPr algn="l"/>
            <a:r>
              <a:rPr lang="en-IN" sz="1400" dirty="0" smtClean="0">
                <a:solidFill>
                  <a:schemeClr val="bg1"/>
                </a:solidFill>
                <a:latin typeface="Gill Sans MT" panose="020B0502020104020203" pitchFamily="34" charset="0"/>
              </a:rPr>
              <a:t>Nanthancode</a:t>
            </a:r>
          </a:p>
          <a:p>
            <a:pPr algn="l"/>
            <a:r>
              <a:rPr lang="en-IN" sz="1400" dirty="0" smtClean="0">
                <a:solidFill>
                  <a:schemeClr val="bg1"/>
                </a:solidFill>
                <a:latin typeface="Gill Sans MT" panose="020B0502020104020203" pitchFamily="34" charset="0"/>
              </a:rPr>
              <a:t>Trivandrum – 695003</a:t>
            </a:r>
          </a:p>
          <a:p>
            <a:pPr algn="l"/>
            <a:r>
              <a:rPr lang="en-IN" sz="1400" dirty="0" smtClean="0">
                <a:solidFill>
                  <a:schemeClr val="bg1"/>
                </a:solidFill>
                <a:latin typeface="Gill Sans MT" panose="020B0502020104020203" pitchFamily="34" charset="0"/>
              </a:rPr>
              <a:t>Kerala</a:t>
            </a:r>
            <a:endParaRPr lang="en-IN" sz="1400" dirty="0">
              <a:solidFill>
                <a:schemeClr val="bg1"/>
              </a:solidFill>
              <a:latin typeface="Gill Sans MT" panose="020B0502020104020203" pitchFamily="34" charset="0"/>
            </a:endParaRPr>
          </a:p>
        </p:txBody>
      </p:sp>
      <p:sp>
        <p:nvSpPr>
          <p:cNvPr id="17" name="Title 1"/>
          <p:cNvSpPr txBox="1">
            <a:spLocks/>
          </p:cNvSpPr>
          <p:nvPr/>
        </p:nvSpPr>
        <p:spPr>
          <a:xfrm>
            <a:off x="908454" y="3940044"/>
            <a:ext cx="2500262" cy="142896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1800" dirty="0" smtClean="0">
                <a:solidFill>
                  <a:schemeClr val="bg1"/>
                </a:solidFill>
                <a:latin typeface="Gill Sans MT" panose="020B0502020104020203" pitchFamily="34" charset="0"/>
              </a:rPr>
              <a:t>USA</a:t>
            </a:r>
            <a:endParaRPr lang="en-IN" sz="1400" dirty="0" smtClean="0">
              <a:solidFill>
                <a:schemeClr val="bg1"/>
              </a:solidFill>
              <a:latin typeface="Gill Sans MT" panose="020B0502020104020203" pitchFamily="34" charset="0"/>
            </a:endParaRPr>
          </a:p>
          <a:p>
            <a:pPr algn="l"/>
            <a:r>
              <a:rPr lang="en-US" sz="1400" dirty="0">
                <a:solidFill>
                  <a:schemeClr val="bg1"/>
                </a:solidFill>
                <a:latin typeface="Gill Sans MT" panose="020B0502020104020203" pitchFamily="34" charset="0"/>
              </a:rPr>
              <a:t>2033 Gateway Place</a:t>
            </a:r>
          </a:p>
          <a:p>
            <a:pPr algn="l"/>
            <a:r>
              <a:rPr lang="en-US" sz="1400" dirty="0">
                <a:solidFill>
                  <a:schemeClr val="bg1"/>
                </a:solidFill>
                <a:latin typeface="Gill Sans MT" panose="020B0502020104020203" pitchFamily="34" charset="0"/>
              </a:rPr>
              <a:t>Suite 500</a:t>
            </a:r>
          </a:p>
          <a:p>
            <a:pPr algn="l"/>
            <a:r>
              <a:rPr lang="en-US" sz="1400" dirty="0">
                <a:solidFill>
                  <a:schemeClr val="bg1"/>
                </a:solidFill>
                <a:latin typeface="Gill Sans MT" panose="020B0502020104020203" pitchFamily="34" charset="0"/>
              </a:rPr>
              <a:t>San </a:t>
            </a:r>
            <a:r>
              <a:rPr lang="en-US" sz="1400" dirty="0" smtClean="0">
                <a:solidFill>
                  <a:schemeClr val="bg1"/>
                </a:solidFill>
                <a:latin typeface="Gill Sans MT" panose="020B0502020104020203" pitchFamily="34" charset="0"/>
              </a:rPr>
              <a:t>Jose</a:t>
            </a:r>
          </a:p>
          <a:p>
            <a:pPr algn="l"/>
            <a:r>
              <a:rPr lang="en-US" sz="1400" dirty="0" smtClean="0">
                <a:solidFill>
                  <a:schemeClr val="bg1"/>
                </a:solidFill>
                <a:latin typeface="Gill Sans MT" panose="020B0502020104020203" pitchFamily="34" charset="0"/>
              </a:rPr>
              <a:t>CA </a:t>
            </a:r>
            <a:r>
              <a:rPr lang="en-US" sz="1400" dirty="0">
                <a:solidFill>
                  <a:schemeClr val="bg1"/>
                </a:solidFill>
                <a:latin typeface="Gill Sans MT" panose="020B0502020104020203" pitchFamily="34" charset="0"/>
              </a:rPr>
              <a:t>95110</a:t>
            </a:r>
            <a:endParaRPr lang="en-IN" sz="1400" dirty="0">
              <a:solidFill>
                <a:schemeClr val="bg1"/>
              </a:solidFill>
              <a:latin typeface="Gill Sans MT" panose="020B0502020104020203" pitchFamily="34" charset="0"/>
            </a:endParaRPr>
          </a:p>
        </p:txBody>
      </p:sp>
    </p:spTree>
    <p:extLst>
      <p:ext uri="{BB962C8B-B14F-4D97-AF65-F5344CB8AC3E}">
        <p14:creationId xmlns:p14="http://schemas.microsoft.com/office/powerpoint/2010/main" val="197098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D27FCB3-D313-4F6A-9BC4-B97CF99CE647}" type="slidenum">
              <a:rPr lang="en-US" smtClean="0"/>
              <a:pPr/>
              <a:t>2</a:t>
            </a:fld>
            <a:endParaRPr lang="en-US" dirty="0"/>
          </a:p>
        </p:txBody>
      </p:sp>
      <p:sp>
        <p:nvSpPr>
          <p:cNvPr id="21" name="Title 1"/>
          <p:cNvSpPr txBox="1">
            <a:spLocks/>
          </p:cNvSpPr>
          <p:nvPr/>
        </p:nvSpPr>
        <p:spPr>
          <a:xfrm>
            <a:off x="273844" y="39687"/>
            <a:ext cx="10368439" cy="1080029"/>
          </a:xfrm>
          <a:prstGeom prst="rect">
            <a:avLst/>
          </a:prstGeom>
        </p:spPr>
        <p:txBody>
          <a:bodyPr vert="horz" lIns="91440" tIns="45720" rIns="91440" bIns="45720" rtlCol="0" anchor="ctr">
            <a:normAutofit/>
          </a:bodyPr>
          <a:lstStyle>
            <a:lvl1pPr algn="ctr" defTabSz="91442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solidFill>
                  <a:srgbClr val="77062D"/>
                </a:solidFill>
              </a:rPr>
              <a:t>Table of Contents</a:t>
            </a:r>
            <a:endParaRPr lang="en-US" sz="2800" dirty="0">
              <a:solidFill>
                <a:srgbClr val="77062D"/>
              </a:solidFill>
            </a:endParaRPr>
          </a:p>
        </p:txBody>
      </p:sp>
      <p:sp>
        <p:nvSpPr>
          <p:cNvPr id="2" name="TextBox 1"/>
          <p:cNvSpPr txBox="1"/>
          <p:nvPr/>
        </p:nvSpPr>
        <p:spPr>
          <a:xfrm>
            <a:off x="654844" y="954087"/>
            <a:ext cx="8001000" cy="4524315"/>
          </a:xfrm>
          <a:prstGeom prst="rect">
            <a:avLst/>
          </a:prstGeom>
          <a:noFill/>
        </p:spPr>
        <p:txBody>
          <a:bodyPr wrap="square" rtlCol="0">
            <a:spAutoFit/>
          </a:bodyPr>
          <a:lstStyle/>
          <a:p>
            <a:pPr marL="342900" indent="-342900">
              <a:lnSpc>
                <a:spcPct val="150000"/>
              </a:lnSpc>
              <a:buAutoNum type="arabicPeriod"/>
            </a:pPr>
            <a:r>
              <a:rPr lang="en-IN" sz="2000" dirty="0" smtClean="0">
                <a:solidFill>
                  <a:srgbClr val="770029"/>
                </a:solidFill>
              </a:rPr>
              <a:t>Background &amp; Scope</a:t>
            </a:r>
          </a:p>
          <a:p>
            <a:pPr marL="342900" indent="-342900">
              <a:lnSpc>
                <a:spcPct val="150000"/>
              </a:lnSpc>
              <a:buAutoNum type="arabicPeriod"/>
            </a:pPr>
            <a:r>
              <a:rPr lang="en-IN" sz="2000" dirty="0" smtClean="0">
                <a:solidFill>
                  <a:srgbClr val="770029"/>
                </a:solidFill>
              </a:rPr>
              <a:t>Solution Overview</a:t>
            </a:r>
          </a:p>
          <a:p>
            <a:pPr marL="342900" indent="-342900">
              <a:lnSpc>
                <a:spcPct val="150000"/>
              </a:lnSpc>
              <a:buAutoNum type="arabicPeriod"/>
            </a:pPr>
            <a:r>
              <a:rPr lang="en-IN" sz="2000" dirty="0" smtClean="0">
                <a:solidFill>
                  <a:srgbClr val="770029"/>
                </a:solidFill>
              </a:rPr>
              <a:t>Phase 1 – Requirements Gathering and Definition</a:t>
            </a:r>
          </a:p>
          <a:p>
            <a:pPr marL="342900" indent="-342900">
              <a:lnSpc>
                <a:spcPct val="150000"/>
              </a:lnSpc>
              <a:buAutoNum type="arabicPeriod"/>
            </a:pPr>
            <a:r>
              <a:rPr lang="en-IN" sz="2000" dirty="0">
                <a:solidFill>
                  <a:srgbClr val="770029"/>
                </a:solidFill>
              </a:rPr>
              <a:t>Phase 2 - </a:t>
            </a:r>
            <a:r>
              <a:rPr lang="en-IN" sz="2000" dirty="0" smtClean="0">
                <a:solidFill>
                  <a:srgbClr val="770029"/>
                </a:solidFill>
              </a:rPr>
              <a:t>Implementation  </a:t>
            </a:r>
            <a:endParaRPr lang="en-US" sz="2000" dirty="0" smtClean="0">
              <a:solidFill>
                <a:srgbClr val="77062D"/>
              </a:solidFill>
            </a:endParaRPr>
          </a:p>
          <a:p>
            <a:pPr marL="342900" indent="-342900">
              <a:lnSpc>
                <a:spcPct val="150000"/>
              </a:lnSpc>
              <a:buFontTx/>
              <a:buAutoNum type="arabicPeriod"/>
            </a:pPr>
            <a:r>
              <a:rPr lang="en-US" sz="2000" dirty="0" smtClean="0">
                <a:solidFill>
                  <a:srgbClr val="77062D"/>
                </a:solidFill>
              </a:rPr>
              <a:t>Future Upgrades in MyFX</a:t>
            </a:r>
          </a:p>
          <a:p>
            <a:pPr marL="342900" indent="-342900">
              <a:lnSpc>
                <a:spcPct val="150000"/>
              </a:lnSpc>
              <a:buFontTx/>
              <a:buAutoNum type="arabicPeriod"/>
            </a:pPr>
            <a:r>
              <a:rPr lang="en-IN" sz="2000" dirty="0" smtClean="0">
                <a:solidFill>
                  <a:srgbClr val="770029"/>
                </a:solidFill>
              </a:rPr>
              <a:t>Technology Specifications </a:t>
            </a:r>
          </a:p>
          <a:p>
            <a:pPr marL="342900" indent="-342900">
              <a:lnSpc>
                <a:spcPct val="150000"/>
              </a:lnSpc>
              <a:buFontTx/>
              <a:buAutoNum type="arabicPeriod"/>
            </a:pPr>
            <a:r>
              <a:rPr lang="en-IN" sz="2000" dirty="0" smtClean="0">
                <a:solidFill>
                  <a:srgbClr val="770029"/>
                </a:solidFill>
              </a:rPr>
              <a:t>Commercials and Deliverables</a:t>
            </a:r>
          </a:p>
          <a:p>
            <a:pPr marL="342900" indent="-342900">
              <a:lnSpc>
                <a:spcPct val="150000"/>
              </a:lnSpc>
              <a:buFontTx/>
              <a:buAutoNum type="arabicPeriod"/>
            </a:pPr>
            <a:r>
              <a:rPr lang="en-IN" sz="2000" dirty="0" smtClean="0">
                <a:solidFill>
                  <a:srgbClr val="770029"/>
                </a:solidFill>
              </a:rPr>
              <a:t>Out of Scope</a:t>
            </a:r>
          </a:p>
          <a:p>
            <a:pPr marL="342900" indent="-342900">
              <a:lnSpc>
                <a:spcPct val="150000"/>
              </a:lnSpc>
              <a:buFontTx/>
              <a:buAutoNum type="arabicPeriod"/>
            </a:pPr>
            <a:r>
              <a:rPr lang="en-IN" sz="2000" dirty="0" smtClean="0">
                <a:solidFill>
                  <a:srgbClr val="770029"/>
                </a:solidFill>
              </a:rPr>
              <a:t>General Terms &amp; Conditions</a:t>
            </a:r>
          </a:p>
          <a:p>
            <a:endParaRPr lang="en-IN" dirty="0"/>
          </a:p>
        </p:txBody>
      </p:sp>
    </p:spTree>
    <p:extLst>
      <p:ext uri="{BB962C8B-B14F-4D97-AF65-F5344CB8AC3E}">
        <p14:creationId xmlns:p14="http://schemas.microsoft.com/office/powerpoint/2010/main" val="1407142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D27FCB3-D313-4F6A-9BC4-B97CF99CE647}" type="slidenum">
              <a:rPr lang="en-US" smtClean="0"/>
              <a:pPr/>
              <a:t>3</a:t>
            </a:fld>
            <a:endParaRPr lang="en-US" dirty="0"/>
          </a:p>
        </p:txBody>
      </p:sp>
      <p:sp>
        <p:nvSpPr>
          <p:cNvPr id="12" name="Title 1"/>
          <p:cNvSpPr txBox="1">
            <a:spLocks/>
          </p:cNvSpPr>
          <p:nvPr/>
        </p:nvSpPr>
        <p:spPr>
          <a:xfrm>
            <a:off x="273844" y="39687"/>
            <a:ext cx="10368439" cy="1080029"/>
          </a:xfrm>
          <a:prstGeom prst="rect">
            <a:avLst/>
          </a:prstGeom>
        </p:spPr>
        <p:txBody>
          <a:bodyPr vert="horz" lIns="91440" tIns="45720" rIns="91440" bIns="45720" rtlCol="0" anchor="ctr">
            <a:normAutofit/>
          </a:bodyPr>
          <a:lstStyle>
            <a:lvl1pPr algn="ctr" defTabSz="91442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solidFill>
                  <a:srgbClr val="77062D"/>
                </a:solidFill>
              </a:rPr>
              <a:t>Background &amp; Scope </a:t>
            </a:r>
            <a:endParaRPr lang="en-US" sz="2800" dirty="0">
              <a:solidFill>
                <a:srgbClr val="77062D"/>
              </a:solidFill>
            </a:endParaRPr>
          </a:p>
        </p:txBody>
      </p:sp>
      <p:sp>
        <p:nvSpPr>
          <p:cNvPr id="2" name="TextBox 1"/>
          <p:cNvSpPr txBox="1"/>
          <p:nvPr/>
        </p:nvSpPr>
        <p:spPr>
          <a:xfrm>
            <a:off x="197644" y="1045706"/>
            <a:ext cx="11000016" cy="4708981"/>
          </a:xfrm>
          <a:prstGeom prst="rect">
            <a:avLst/>
          </a:prstGeom>
          <a:noFill/>
        </p:spPr>
        <p:txBody>
          <a:bodyPr wrap="square" rtlCol="0">
            <a:spAutoFit/>
          </a:bodyPr>
          <a:lstStyle/>
          <a:p>
            <a:pPr marL="285750" lvl="0" indent="-285750" algn="just">
              <a:buFont typeface="Arial" panose="020B0604020202020204" pitchFamily="34" charset="0"/>
              <a:buChar char="•"/>
            </a:pPr>
            <a:r>
              <a:rPr lang="en-US" sz="1600" dirty="0" err="1" smtClean="0"/>
              <a:t>Eduworks</a:t>
            </a:r>
            <a:r>
              <a:rPr lang="en-US" sz="1600" dirty="0" smtClean="0"/>
              <a:t> intends </a:t>
            </a:r>
            <a:r>
              <a:rPr lang="en-US" sz="1600" dirty="0"/>
              <a:t>to develop a Web and Mobile App product called MyFX aimed at helping individuals to get a faster access to money exchangers across Singapore and Malaysia without any hassles of long queues and </a:t>
            </a:r>
            <a:r>
              <a:rPr lang="en-US" sz="1600" dirty="0" smtClean="0"/>
              <a:t>calls</a:t>
            </a:r>
          </a:p>
          <a:p>
            <a:pPr marL="285750" lvl="0" indent="-285750" algn="just">
              <a:buFont typeface="Arial" panose="020B0604020202020204" pitchFamily="34" charset="0"/>
              <a:buChar char="•"/>
            </a:pPr>
            <a:endParaRPr lang="en-US" sz="1000" dirty="0" smtClean="0"/>
          </a:p>
          <a:p>
            <a:pPr marL="285750" lvl="0" indent="-285750" algn="just">
              <a:buFont typeface="Arial" panose="020B0604020202020204" pitchFamily="34" charset="0"/>
              <a:buChar char="•"/>
            </a:pPr>
            <a:r>
              <a:rPr lang="en-US" sz="1600" dirty="0" smtClean="0"/>
              <a:t>The </a:t>
            </a:r>
            <a:r>
              <a:rPr lang="en-US" sz="1600" dirty="0"/>
              <a:t>“Money Changers” use a web interface to provide currency exchange </a:t>
            </a:r>
            <a:r>
              <a:rPr lang="en-US" sz="1600" dirty="0" smtClean="0"/>
              <a:t>services, while the “Consumers” will conduct </a:t>
            </a:r>
            <a:r>
              <a:rPr lang="en-US" sz="1600" dirty="0"/>
              <a:t>their transactions using a </a:t>
            </a:r>
            <a:r>
              <a:rPr lang="en-US" sz="1600" dirty="0" smtClean="0"/>
              <a:t>mobile/tablet </a:t>
            </a:r>
            <a:r>
              <a:rPr lang="en-US" sz="1600" dirty="0"/>
              <a:t>interface tailored to meet their </a:t>
            </a:r>
            <a:r>
              <a:rPr lang="en-US" sz="1600" dirty="0" smtClean="0"/>
              <a:t>needs</a:t>
            </a:r>
          </a:p>
          <a:p>
            <a:pPr lvl="0" algn="just"/>
            <a:endParaRPr lang="en-US" sz="1000" dirty="0"/>
          </a:p>
          <a:p>
            <a:pPr marL="285750" lvl="0" indent="-285750" algn="just">
              <a:buFont typeface="Arial" panose="020B0604020202020204" pitchFamily="34" charset="0"/>
              <a:buChar char="•"/>
            </a:pPr>
            <a:r>
              <a:rPr lang="en-US" sz="1600" dirty="0"/>
              <a:t>As per the initial understanding, MyFX needs two major things:</a:t>
            </a:r>
          </a:p>
          <a:p>
            <a:pPr marL="800100" lvl="1" indent="-342900" algn="just">
              <a:buFont typeface="+mj-lt"/>
              <a:buAutoNum type="alphaLcPeriod"/>
            </a:pPr>
            <a:r>
              <a:rPr lang="en-US" sz="1600" dirty="0"/>
              <a:t>Web App – for </a:t>
            </a:r>
            <a:r>
              <a:rPr lang="en-US" sz="1600" dirty="0" smtClean="0"/>
              <a:t>Money </a:t>
            </a:r>
            <a:r>
              <a:rPr lang="en-US" sz="1600" dirty="0"/>
              <a:t>E</a:t>
            </a:r>
            <a:r>
              <a:rPr lang="en-US" sz="1600" dirty="0" smtClean="0"/>
              <a:t>xchangers</a:t>
            </a:r>
            <a:endParaRPr lang="en-US" sz="1600" dirty="0"/>
          </a:p>
          <a:p>
            <a:pPr marL="800100" lvl="1" indent="-342900" algn="just">
              <a:buFont typeface="+mj-lt"/>
              <a:buAutoNum type="alphaLcPeriod"/>
            </a:pPr>
            <a:r>
              <a:rPr lang="en-US" sz="1600" dirty="0" smtClean="0"/>
              <a:t>iOS and Android Mobile </a:t>
            </a:r>
            <a:r>
              <a:rPr lang="en-US" sz="1600" dirty="0"/>
              <a:t>App – for C</a:t>
            </a:r>
            <a:r>
              <a:rPr lang="en-US" sz="1600" dirty="0" smtClean="0"/>
              <a:t>onsumers</a:t>
            </a:r>
          </a:p>
          <a:p>
            <a:pPr marL="800100" lvl="1" indent="-342900" algn="just">
              <a:buFont typeface="+mj-lt"/>
              <a:buAutoNum type="alphaLcPeriod"/>
            </a:pPr>
            <a:endParaRPr lang="en-US" sz="1000" dirty="0" smtClean="0"/>
          </a:p>
          <a:p>
            <a:pPr marL="285750" indent="-285750" algn="just">
              <a:buFont typeface="Arial" panose="020B0604020202020204" pitchFamily="34" charset="0"/>
              <a:buChar char="•"/>
            </a:pPr>
            <a:r>
              <a:rPr lang="en-US" sz="1600" dirty="0"/>
              <a:t>There will be three major stakeholders in this application, they are:</a:t>
            </a:r>
          </a:p>
          <a:p>
            <a:pPr marL="800100" indent="-342900" algn="just">
              <a:buFont typeface="+mj-lt"/>
              <a:buAutoNum type="alphaLcPeriod"/>
            </a:pPr>
            <a:r>
              <a:rPr lang="en-US" sz="1600" dirty="0"/>
              <a:t>Super Admin</a:t>
            </a:r>
          </a:p>
          <a:p>
            <a:pPr marL="800100" indent="-342900" algn="just">
              <a:buFont typeface="+mj-lt"/>
              <a:buAutoNum type="alphaLcPeriod"/>
            </a:pPr>
            <a:r>
              <a:rPr lang="en-US" sz="1600" dirty="0"/>
              <a:t>Money Changers</a:t>
            </a:r>
          </a:p>
          <a:p>
            <a:pPr marL="800100" indent="-342900" algn="just">
              <a:buFont typeface="+mj-lt"/>
              <a:buAutoNum type="alphaLcPeriod"/>
            </a:pPr>
            <a:r>
              <a:rPr lang="en-US" sz="1600" dirty="0" smtClean="0"/>
              <a:t>Consumers</a:t>
            </a:r>
          </a:p>
          <a:p>
            <a:pPr marL="457200" algn="just"/>
            <a:endParaRPr lang="en-US" sz="1000" dirty="0"/>
          </a:p>
          <a:p>
            <a:pPr marL="285750" indent="-285750" algn="just">
              <a:buFont typeface="Arial" charset="0"/>
              <a:buChar char="•"/>
            </a:pPr>
            <a:r>
              <a:rPr lang="en-US" sz="1600" dirty="0"/>
              <a:t>Besides delivery of a working demonstrable version of </a:t>
            </a:r>
            <a:r>
              <a:rPr lang="en-US" sz="1600" dirty="0" smtClean="0"/>
              <a:t>MyFX, </a:t>
            </a:r>
            <a:r>
              <a:rPr lang="en-US" sz="1600" dirty="0" err="1" smtClean="0"/>
              <a:t>Eduworks</a:t>
            </a:r>
            <a:r>
              <a:rPr lang="en-US" sz="1600" dirty="0" smtClean="0"/>
              <a:t> has </a:t>
            </a:r>
            <a:r>
              <a:rPr lang="en-US" sz="1600" dirty="0"/>
              <a:t>also requested for relevant documentation, manuals and training </a:t>
            </a:r>
            <a:r>
              <a:rPr lang="en-US" sz="1600" dirty="0" smtClean="0"/>
              <a:t>aids</a:t>
            </a:r>
          </a:p>
          <a:p>
            <a:pPr algn="just"/>
            <a:endParaRPr lang="en-US" sz="1000" dirty="0" smtClean="0"/>
          </a:p>
          <a:p>
            <a:pPr marL="285750" indent="-285750" algn="just">
              <a:buFont typeface="Arial" charset="0"/>
              <a:buChar char="•"/>
            </a:pPr>
            <a:r>
              <a:rPr lang="en-US" sz="1600" dirty="0"/>
              <a:t>Verbat proposes its services to engage as </a:t>
            </a:r>
            <a:r>
              <a:rPr lang="en-US" sz="1600" dirty="0" err="1" smtClean="0"/>
              <a:t>Eduworks</a:t>
            </a:r>
            <a:r>
              <a:rPr lang="en-US" sz="1600" dirty="0" smtClean="0"/>
              <a:t>’ </a:t>
            </a:r>
            <a:r>
              <a:rPr lang="en-US" sz="1600" dirty="0"/>
              <a:t>strategic technology partner for </a:t>
            </a:r>
            <a:r>
              <a:rPr lang="en-US" sz="1600" dirty="0" smtClean="0"/>
              <a:t>the Web </a:t>
            </a:r>
            <a:r>
              <a:rPr lang="en-US" sz="1600" dirty="0"/>
              <a:t>and Mobile App </a:t>
            </a:r>
            <a:r>
              <a:rPr lang="en-US" sz="1600" dirty="0" smtClean="0"/>
              <a:t>development</a:t>
            </a:r>
          </a:p>
          <a:p>
            <a:pPr algn="just"/>
            <a:endParaRPr lang="en-US" sz="1000" dirty="0"/>
          </a:p>
          <a:p>
            <a:pPr marL="285750" indent="-285750" algn="just">
              <a:buFont typeface="Arial" charset="0"/>
              <a:buChar char="•"/>
            </a:pPr>
            <a:r>
              <a:rPr lang="en-US" sz="1600" dirty="0"/>
              <a:t>This document outlines Verbat’s approach towards </a:t>
            </a:r>
            <a:r>
              <a:rPr lang="en-US" sz="1600" dirty="0" smtClean="0"/>
              <a:t>software development for </a:t>
            </a:r>
            <a:r>
              <a:rPr lang="en-US" sz="1600" dirty="0" err="1" smtClean="0"/>
              <a:t>MyFX</a:t>
            </a:r>
            <a:r>
              <a:rPr lang="en-US" sz="1600" dirty="0" smtClean="0"/>
              <a:t>, </a:t>
            </a:r>
            <a:r>
              <a:rPr lang="en-US" sz="1600" dirty="0"/>
              <a:t>as requested by </a:t>
            </a:r>
            <a:r>
              <a:rPr lang="en-US" sz="1600" dirty="0" smtClean="0"/>
              <a:t>the client</a:t>
            </a:r>
            <a:endParaRPr lang="en-US" sz="1600" dirty="0"/>
          </a:p>
        </p:txBody>
      </p:sp>
    </p:spTree>
    <p:extLst>
      <p:ext uri="{BB962C8B-B14F-4D97-AF65-F5344CB8AC3E}">
        <p14:creationId xmlns:p14="http://schemas.microsoft.com/office/powerpoint/2010/main" val="203984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D27FCB3-D313-4F6A-9BC4-B97CF99CE647}" type="slidenum">
              <a:rPr lang="en-US" smtClean="0"/>
              <a:pPr/>
              <a:t>4</a:t>
            </a:fld>
            <a:endParaRPr lang="en-US" dirty="0"/>
          </a:p>
        </p:txBody>
      </p:sp>
      <p:sp>
        <p:nvSpPr>
          <p:cNvPr id="5" name="Title 1"/>
          <p:cNvSpPr txBox="1">
            <a:spLocks/>
          </p:cNvSpPr>
          <p:nvPr/>
        </p:nvSpPr>
        <p:spPr>
          <a:xfrm>
            <a:off x="273844" y="39687"/>
            <a:ext cx="10368439" cy="1080029"/>
          </a:xfrm>
          <a:prstGeom prst="rect">
            <a:avLst/>
          </a:prstGeom>
        </p:spPr>
        <p:txBody>
          <a:bodyPr vert="horz" lIns="91440" tIns="45720" rIns="91440" bIns="45720" rtlCol="0" anchor="ctr">
            <a:normAutofit/>
          </a:bodyPr>
          <a:lstStyle>
            <a:lvl1pPr algn="ctr" defTabSz="91442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solidFill>
                  <a:srgbClr val="77062D"/>
                </a:solidFill>
              </a:rPr>
              <a:t>Solution Overview </a:t>
            </a:r>
            <a:endParaRPr lang="en-US" sz="2800" dirty="0">
              <a:solidFill>
                <a:srgbClr val="77062D"/>
              </a:solidFill>
            </a:endParaRPr>
          </a:p>
        </p:txBody>
      </p:sp>
      <p:sp>
        <p:nvSpPr>
          <p:cNvPr id="6" name="TextBox 5"/>
          <p:cNvSpPr txBox="1"/>
          <p:nvPr/>
        </p:nvSpPr>
        <p:spPr>
          <a:xfrm>
            <a:off x="6979444" y="877887"/>
            <a:ext cx="4388644" cy="2554545"/>
          </a:xfrm>
          <a:prstGeom prst="rect">
            <a:avLst/>
          </a:prstGeom>
          <a:noFill/>
        </p:spPr>
        <p:txBody>
          <a:bodyPr wrap="square" rtlCol="0">
            <a:spAutoFit/>
          </a:bodyPr>
          <a:lstStyle/>
          <a:p>
            <a:r>
              <a:rPr lang="en-US" sz="1400" dirty="0" smtClean="0"/>
              <a:t>Verbat proposes to conduct the project across two phases:</a:t>
            </a:r>
          </a:p>
          <a:p>
            <a:endParaRPr lang="en-US" sz="700" dirty="0" smtClean="0"/>
          </a:p>
          <a:p>
            <a:r>
              <a:rPr lang="en-US" sz="1400" dirty="0" smtClean="0"/>
              <a:t>Phase 1 – Requirements Gathering and Definition</a:t>
            </a:r>
          </a:p>
          <a:p>
            <a:r>
              <a:rPr lang="en-US" sz="1400" dirty="0" smtClean="0"/>
              <a:t>Phase 2 – Implementation</a:t>
            </a:r>
          </a:p>
          <a:p>
            <a:endParaRPr lang="en-US" sz="700" dirty="0" smtClean="0"/>
          </a:p>
          <a:p>
            <a:r>
              <a:rPr lang="en-US" sz="1400" dirty="0" smtClean="0"/>
              <a:t>The </a:t>
            </a:r>
            <a:r>
              <a:rPr lang="en-US" sz="1400" dirty="0"/>
              <a:t>engagement has been structured such that </a:t>
            </a:r>
            <a:r>
              <a:rPr lang="en-US" sz="1400" dirty="0" smtClean="0"/>
              <a:t>Phase 2 will build on the information and technical code from Phase 1.</a:t>
            </a:r>
          </a:p>
          <a:p>
            <a:endParaRPr lang="en-US" sz="1400" dirty="0"/>
          </a:p>
          <a:p>
            <a:endParaRPr lang="en-US" sz="1400" dirty="0" smtClean="0"/>
          </a:p>
          <a:p>
            <a:endParaRPr lang="en-US" sz="1400" dirty="0"/>
          </a:p>
        </p:txBody>
      </p:sp>
      <p:sp>
        <p:nvSpPr>
          <p:cNvPr id="2" name="Rectangle 1"/>
          <p:cNvSpPr/>
          <p:nvPr/>
        </p:nvSpPr>
        <p:spPr>
          <a:xfrm>
            <a:off x="6979444" y="2478087"/>
            <a:ext cx="4388644" cy="3970318"/>
          </a:xfrm>
          <a:prstGeom prst="rect">
            <a:avLst/>
          </a:prstGeom>
        </p:spPr>
        <p:txBody>
          <a:bodyPr wrap="square">
            <a:spAutoFit/>
          </a:bodyPr>
          <a:lstStyle/>
          <a:p>
            <a:endParaRPr lang="en-US" sz="1400" dirty="0" smtClean="0"/>
          </a:p>
          <a:p>
            <a:r>
              <a:rPr lang="en-US" sz="1400" dirty="0" smtClean="0"/>
              <a:t>The business process will follow the workflow as per the diagram across 6 steps:</a:t>
            </a:r>
            <a:endParaRPr lang="en-US" sz="1400" dirty="0"/>
          </a:p>
          <a:p>
            <a:endParaRPr lang="en-US" sz="600" dirty="0" smtClean="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400" dirty="0" smtClean="0"/>
              <a:t>Client searches for FX rates </a:t>
            </a:r>
          </a:p>
          <a:p>
            <a:pPr marL="342900" marR="0" lvl="0" indent="-342900">
              <a:spcBef>
                <a:spcPts val="0"/>
              </a:spcBef>
              <a:spcAft>
                <a:spcPts val="0"/>
              </a:spcAft>
              <a:buFont typeface="+mj-lt"/>
              <a:buAutoNum type="arabicPeriod"/>
            </a:pPr>
            <a:r>
              <a:rPr lang="en-US" sz="1400" dirty="0" smtClean="0"/>
              <a:t>Application </a:t>
            </a:r>
            <a:r>
              <a:rPr lang="en-US" sz="1400" dirty="0"/>
              <a:t>retrieves a list of money changers and displays it in a map with reference to the user’s current location</a:t>
            </a:r>
          </a:p>
          <a:p>
            <a:pPr marL="342900" marR="0" lvl="0" indent="-342900">
              <a:spcBef>
                <a:spcPts val="0"/>
              </a:spcBef>
              <a:spcAft>
                <a:spcPts val="0"/>
              </a:spcAft>
              <a:buFont typeface="+mj-lt"/>
              <a:buAutoNum type="arabicPeriod"/>
            </a:pPr>
            <a:r>
              <a:rPr lang="en-US" sz="1400" dirty="0"/>
              <a:t>Client submits his or her RFQ to the money exchanger</a:t>
            </a:r>
          </a:p>
          <a:p>
            <a:pPr marL="342900" marR="0" lvl="0" indent="-342900">
              <a:spcBef>
                <a:spcPts val="0"/>
              </a:spcBef>
              <a:spcAft>
                <a:spcPts val="0"/>
              </a:spcAft>
              <a:buFont typeface="+mj-lt"/>
              <a:buAutoNum type="arabicPeriod"/>
            </a:pPr>
            <a:r>
              <a:rPr lang="en-US" sz="1400" dirty="0"/>
              <a:t>Money exchanger either </a:t>
            </a:r>
            <a:r>
              <a:rPr lang="en-US" sz="1400" dirty="0" smtClean="0"/>
              <a:t>accepts (including “Auto-accept”), </a:t>
            </a:r>
            <a:r>
              <a:rPr lang="en-US" sz="1400" dirty="0"/>
              <a:t>modifies or can ignore the request placed by the client </a:t>
            </a:r>
          </a:p>
          <a:p>
            <a:pPr marL="342900" marR="0" lvl="0" indent="-342900">
              <a:spcBef>
                <a:spcPts val="0"/>
              </a:spcBef>
              <a:spcAft>
                <a:spcPts val="0"/>
              </a:spcAft>
              <a:buFont typeface="+mj-lt"/>
              <a:buAutoNum type="arabicPeriod"/>
            </a:pPr>
            <a:r>
              <a:rPr lang="en-US" sz="1400" dirty="0"/>
              <a:t>Client confirms and accepts the rates specified. A QR </a:t>
            </a:r>
            <a:r>
              <a:rPr lang="en-US" sz="1400" dirty="0" smtClean="0"/>
              <a:t>code </a:t>
            </a:r>
            <a:r>
              <a:rPr lang="en-US" sz="1400" dirty="0"/>
              <a:t>is generated for authenticating the client</a:t>
            </a:r>
          </a:p>
          <a:p>
            <a:pPr marL="342900" marR="0" lvl="0" indent="-342900">
              <a:spcBef>
                <a:spcPts val="0"/>
              </a:spcBef>
              <a:spcAft>
                <a:spcPts val="0"/>
              </a:spcAft>
              <a:buFont typeface="+mj-lt"/>
              <a:buAutoNum type="arabicPeriod"/>
            </a:pPr>
            <a:r>
              <a:rPr lang="en-US" sz="1400" dirty="0"/>
              <a:t>Lastly, </a:t>
            </a:r>
            <a:r>
              <a:rPr lang="en-US" sz="1400" dirty="0" smtClean="0"/>
              <a:t>client’s </a:t>
            </a:r>
            <a:r>
              <a:rPr lang="en-US" sz="1400" dirty="0"/>
              <a:t>identity is verified using QR code and the transaction is complete   </a:t>
            </a:r>
          </a:p>
          <a:p>
            <a:r>
              <a:rPr lang="en-US" sz="1400" dirty="0">
                <a:latin typeface="Calibri" panose="020F0502020204030204" pitchFamily="34"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99432" y="1083810"/>
            <a:ext cx="6880012" cy="4871873"/>
          </a:xfrm>
          <a:prstGeom prst="rect">
            <a:avLst/>
          </a:prstGeom>
        </p:spPr>
      </p:pic>
    </p:spTree>
    <p:extLst>
      <p:ext uri="{BB962C8B-B14F-4D97-AF65-F5344CB8AC3E}">
        <p14:creationId xmlns:p14="http://schemas.microsoft.com/office/powerpoint/2010/main" val="20747126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D27FCB3-D313-4F6A-9BC4-B97CF99CE647}" type="slidenum">
              <a:rPr lang="en-US" smtClean="0"/>
              <a:pPr/>
              <a:t>5</a:t>
            </a:fld>
            <a:endParaRPr lang="en-US" dirty="0"/>
          </a:p>
        </p:txBody>
      </p:sp>
      <p:sp>
        <p:nvSpPr>
          <p:cNvPr id="5" name="Title 1"/>
          <p:cNvSpPr txBox="1">
            <a:spLocks/>
          </p:cNvSpPr>
          <p:nvPr/>
        </p:nvSpPr>
        <p:spPr>
          <a:xfrm>
            <a:off x="273844" y="39687"/>
            <a:ext cx="10368439" cy="1080029"/>
          </a:xfrm>
          <a:prstGeom prst="rect">
            <a:avLst/>
          </a:prstGeom>
        </p:spPr>
        <p:txBody>
          <a:bodyPr vert="horz" lIns="91440" tIns="45720" rIns="91440" bIns="45720" rtlCol="0" anchor="ctr">
            <a:normAutofit/>
          </a:bodyPr>
          <a:lstStyle>
            <a:lvl1pPr algn="ctr" defTabSz="91442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solidFill>
                  <a:srgbClr val="77062D"/>
                </a:solidFill>
              </a:rPr>
              <a:t>Discovery Phase </a:t>
            </a:r>
            <a:r>
              <a:rPr lang="en-US" sz="2800" dirty="0" smtClean="0">
                <a:solidFill>
                  <a:srgbClr val="77062D"/>
                </a:solidFill>
              </a:rPr>
              <a:t>– Requirements Gathering and Definition</a:t>
            </a:r>
            <a:endParaRPr lang="en-US" sz="2800" dirty="0">
              <a:solidFill>
                <a:srgbClr val="77062D"/>
              </a:solidFill>
            </a:endParaRPr>
          </a:p>
        </p:txBody>
      </p:sp>
      <p:sp>
        <p:nvSpPr>
          <p:cNvPr id="6" name="TextBox 5"/>
          <p:cNvSpPr txBox="1"/>
          <p:nvPr/>
        </p:nvSpPr>
        <p:spPr>
          <a:xfrm>
            <a:off x="197644" y="1207035"/>
            <a:ext cx="11000016" cy="3785652"/>
          </a:xfrm>
          <a:prstGeom prst="rect">
            <a:avLst/>
          </a:prstGeom>
          <a:noFill/>
        </p:spPr>
        <p:txBody>
          <a:bodyPr wrap="square" rtlCol="0">
            <a:spAutoFit/>
          </a:bodyPr>
          <a:lstStyle/>
          <a:p>
            <a:pPr marL="285750" lvl="0" indent="-285750" algn="just">
              <a:buFont typeface="Arial" panose="020B0604020202020204" pitchFamily="34" charset="0"/>
              <a:buChar char="•"/>
            </a:pPr>
            <a:r>
              <a:rPr lang="en-US" sz="1600" dirty="0" smtClean="0"/>
              <a:t>A dedicated phase for Verbat and </a:t>
            </a:r>
            <a:r>
              <a:rPr lang="en-US" sz="1600" dirty="0" err="1" smtClean="0"/>
              <a:t>Eduworks</a:t>
            </a:r>
            <a:r>
              <a:rPr lang="en-US" sz="1600" dirty="0" smtClean="0"/>
              <a:t> to discuss the detailed business and technical requirements, define the solution approach and deliverables, document these and obtain mutual sign-off</a:t>
            </a:r>
          </a:p>
          <a:p>
            <a:pPr marL="285750" lvl="0" indent="-285750" algn="just">
              <a:buFont typeface="Arial" panose="020B0604020202020204" pitchFamily="34" charset="0"/>
              <a:buChar char="•"/>
            </a:pPr>
            <a:r>
              <a:rPr lang="en-US" sz="1600" dirty="0" smtClean="0"/>
              <a:t>Verbat proposes to deploy a senior Technical Architect and a senior Business Analyst for this phase</a:t>
            </a:r>
          </a:p>
          <a:p>
            <a:pPr marL="285750" lvl="0" indent="-285750" algn="just">
              <a:buFont typeface="Arial" panose="020B0604020202020204" pitchFamily="34" charset="0"/>
              <a:buChar char="•"/>
            </a:pPr>
            <a:r>
              <a:rPr lang="en-US" sz="1600" dirty="0" smtClean="0"/>
              <a:t>The phase will be completed over 10 working days</a:t>
            </a:r>
          </a:p>
          <a:p>
            <a:pPr marL="285750" lvl="0" indent="-285750" algn="just">
              <a:buFont typeface="Arial" panose="020B0604020202020204" pitchFamily="34" charset="0"/>
              <a:buChar char="•"/>
            </a:pPr>
            <a:endParaRPr lang="en-US" sz="1600" dirty="0"/>
          </a:p>
          <a:p>
            <a:pPr marL="285750" lvl="0" indent="-285750" algn="just">
              <a:buFont typeface="Arial" panose="020B0604020202020204" pitchFamily="34" charset="0"/>
              <a:buChar char="•"/>
            </a:pPr>
            <a:r>
              <a:rPr lang="en-US" sz="1600" dirty="0" smtClean="0"/>
              <a:t>Deliverables:</a:t>
            </a:r>
          </a:p>
          <a:p>
            <a:pPr marL="742950" lvl="1" indent="-285750" algn="just">
              <a:buFont typeface="Arial" panose="020B0604020202020204" pitchFamily="34" charset="0"/>
              <a:buChar char="•"/>
            </a:pPr>
            <a:r>
              <a:rPr lang="en-US" sz="1600" dirty="0" smtClean="0"/>
              <a:t>Detailed requirement specifications</a:t>
            </a:r>
          </a:p>
          <a:p>
            <a:pPr marL="742950" lvl="1" indent="-285750" algn="just">
              <a:buFont typeface="Arial" panose="020B0604020202020204" pitchFamily="34" charset="0"/>
              <a:buChar char="•"/>
            </a:pPr>
            <a:r>
              <a:rPr lang="en-US" sz="1600" dirty="0" smtClean="0"/>
              <a:t>Wireframes for the key screens for the proposed web and mobile apps</a:t>
            </a:r>
          </a:p>
          <a:p>
            <a:pPr marL="742950" lvl="1" indent="-285750" algn="just">
              <a:buFont typeface="Arial" panose="020B0604020202020204" pitchFamily="34" charset="0"/>
              <a:buChar char="•"/>
            </a:pPr>
            <a:r>
              <a:rPr lang="en-US" sz="1600" dirty="0" smtClean="0"/>
              <a:t>High level technical design</a:t>
            </a:r>
          </a:p>
          <a:p>
            <a:pPr marL="742950" lvl="1"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smtClean="0"/>
              <a:t>Dependencies:</a:t>
            </a:r>
          </a:p>
          <a:p>
            <a:pPr marL="742950" lvl="1" indent="-285750" algn="just">
              <a:buFont typeface="Arial" panose="020B0604020202020204" pitchFamily="34" charset="0"/>
              <a:buChar char="•"/>
            </a:pPr>
            <a:r>
              <a:rPr lang="en-US" sz="1600" dirty="0" smtClean="0"/>
              <a:t>Availability of key stakeholders for meetings to discuss requirements and validate findings and deliverables</a:t>
            </a:r>
          </a:p>
          <a:p>
            <a:pPr marL="742950" lvl="1" indent="-285750" algn="just">
              <a:buFont typeface="Arial" panose="020B0604020202020204" pitchFamily="34" charset="0"/>
              <a:buChar char="•"/>
            </a:pPr>
            <a:r>
              <a:rPr lang="en-US" sz="1600" dirty="0" smtClean="0"/>
              <a:t>Written sign-off for completion, prior to commencement of the next phase</a:t>
            </a:r>
          </a:p>
          <a:p>
            <a:pPr marL="285750" lvl="0" indent="-285750" algn="just">
              <a:buFont typeface="Arial" panose="020B0604020202020204" pitchFamily="34" charset="0"/>
              <a:buChar char="•"/>
            </a:pPr>
            <a:endParaRPr lang="en-US" sz="1600" dirty="0" smtClean="0"/>
          </a:p>
          <a:p>
            <a:pPr marL="285750" lvl="0" indent="-285750" algn="just">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2059994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D27FCB3-D313-4F6A-9BC4-B97CF99CE647}" type="slidenum">
              <a:rPr lang="en-US" smtClean="0"/>
              <a:pPr/>
              <a:t>6</a:t>
            </a:fld>
            <a:endParaRPr lang="en-US" dirty="0"/>
          </a:p>
        </p:txBody>
      </p:sp>
      <p:sp>
        <p:nvSpPr>
          <p:cNvPr id="5" name="Title 1"/>
          <p:cNvSpPr txBox="1">
            <a:spLocks/>
          </p:cNvSpPr>
          <p:nvPr/>
        </p:nvSpPr>
        <p:spPr>
          <a:xfrm>
            <a:off x="273844" y="39687"/>
            <a:ext cx="10368439" cy="1080029"/>
          </a:xfrm>
          <a:prstGeom prst="rect">
            <a:avLst/>
          </a:prstGeom>
        </p:spPr>
        <p:txBody>
          <a:bodyPr vert="horz" lIns="91440" tIns="45720" rIns="91440" bIns="45720" rtlCol="0" anchor="ctr">
            <a:normAutofit/>
          </a:bodyPr>
          <a:lstStyle>
            <a:lvl1pPr algn="ctr" defTabSz="91442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solidFill>
                  <a:srgbClr val="77062D"/>
                </a:solidFill>
              </a:rPr>
              <a:t>Phase </a:t>
            </a:r>
            <a:r>
              <a:rPr lang="en-US" sz="2800" dirty="0" smtClean="0">
                <a:solidFill>
                  <a:srgbClr val="77062D"/>
                </a:solidFill>
              </a:rPr>
              <a:t>1 </a:t>
            </a:r>
            <a:r>
              <a:rPr lang="en-US" sz="2800" dirty="0" smtClean="0">
                <a:solidFill>
                  <a:srgbClr val="77062D"/>
                </a:solidFill>
              </a:rPr>
              <a:t>- Implementation</a:t>
            </a:r>
            <a:endParaRPr lang="en-US" sz="2800" dirty="0">
              <a:solidFill>
                <a:srgbClr val="77062D"/>
              </a:solidFill>
            </a:endParaRPr>
          </a:p>
        </p:txBody>
      </p:sp>
      <p:sp>
        <p:nvSpPr>
          <p:cNvPr id="6" name="TextBox 5"/>
          <p:cNvSpPr txBox="1"/>
          <p:nvPr/>
        </p:nvSpPr>
        <p:spPr>
          <a:xfrm>
            <a:off x="502444" y="1119716"/>
            <a:ext cx="11018044" cy="5793894"/>
          </a:xfrm>
          <a:prstGeom prst="rect">
            <a:avLst/>
          </a:prstGeom>
          <a:noFill/>
        </p:spPr>
        <p:txBody>
          <a:bodyPr wrap="square" rtlCol="0">
            <a:spAutoFit/>
          </a:bodyPr>
          <a:lstStyle/>
          <a:p>
            <a:pPr lvl="0" algn="just"/>
            <a:r>
              <a:rPr lang="en-US" sz="2000" dirty="0" smtClean="0">
                <a:solidFill>
                  <a:srgbClr val="77062D"/>
                </a:solidFill>
              </a:rPr>
              <a:t>  </a:t>
            </a:r>
            <a:r>
              <a:rPr lang="en-US" sz="1600" u="sng" dirty="0" smtClean="0">
                <a:solidFill>
                  <a:srgbClr val="77062D"/>
                </a:solidFill>
              </a:rPr>
              <a:t>Money Changer </a:t>
            </a:r>
            <a:r>
              <a:rPr lang="en-US" sz="1600" u="sng" dirty="0">
                <a:solidFill>
                  <a:srgbClr val="77062D"/>
                </a:solidFill>
              </a:rPr>
              <a:t>Web </a:t>
            </a:r>
            <a:r>
              <a:rPr lang="en-US" sz="1600" u="sng" dirty="0" smtClean="0">
                <a:solidFill>
                  <a:srgbClr val="77062D"/>
                </a:solidFill>
              </a:rPr>
              <a:t>functionality </a:t>
            </a:r>
            <a:r>
              <a:rPr lang="en-US" sz="1600" u="sng" dirty="0" smtClean="0">
                <a:solidFill>
                  <a:srgbClr val="77062D"/>
                </a:solidFill>
              </a:rPr>
              <a:t>:</a:t>
            </a:r>
            <a:endParaRPr lang="en-US" sz="1600" u="sng" dirty="0">
              <a:solidFill>
                <a:srgbClr val="77062D"/>
              </a:solidFill>
            </a:endParaRPr>
          </a:p>
          <a:p>
            <a:pPr marL="342900" indent="-342900" algn="just">
              <a:buFont typeface="Arial" panose="020B0604020202020204" pitchFamily="34" charset="0"/>
              <a:buChar char="•"/>
            </a:pPr>
            <a:r>
              <a:rPr lang="en-US" sz="1400" dirty="0"/>
              <a:t>User authentication and entitlement</a:t>
            </a:r>
          </a:p>
          <a:p>
            <a:pPr marL="342900" indent="-342900" algn="just">
              <a:buFont typeface="Arial" panose="020B0604020202020204" pitchFamily="34" charset="0"/>
              <a:buChar char="•"/>
            </a:pPr>
            <a:r>
              <a:rPr lang="en-US" sz="1400" dirty="0"/>
              <a:t>Online money changer on-boarding / registration with Business/company name &amp; registration number, MSB license details, address, contact numbers, emails, business hours etc.</a:t>
            </a:r>
          </a:p>
          <a:p>
            <a:pPr marL="342900" indent="-342900" algn="just">
              <a:buFont typeface="Arial" panose="020B0604020202020204" pitchFamily="34" charset="0"/>
              <a:buChar char="•"/>
            </a:pPr>
            <a:r>
              <a:rPr lang="en-US" sz="1400" dirty="0" smtClean="0"/>
              <a:t>Manage daily board rates, soft and hard limit, </a:t>
            </a:r>
            <a:r>
              <a:rPr lang="en-US" sz="1400" dirty="0"/>
              <a:t>Threshold levels for buy and Sell Per Currency.</a:t>
            </a:r>
          </a:p>
          <a:p>
            <a:pPr marL="342900" indent="-342900" algn="just">
              <a:buFont typeface="Arial" panose="020B0604020202020204" pitchFamily="34" charset="0"/>
              <a:buChar char="•"/>
            </a:pPr>
            <a:r>
              <a:rPr lang="en-US" sz="1400" dirty="0" smtClean="0"/>
              <a:t>To  </a:t>
            </a:r>
            <a:r>
              <a:rPr lang="en-US" sz="1400" dirty="0"/>
              <a:t>have a threshold table for auto response to consumer’s  Request for Quotation (RFQ)</a:t>
            </a:r>
          </a:p>
          <a:p>
            <a:pPr marL="342900" indent="-342900" algn="just">
              <a:buFont typeface="Arial" panose="020B0604020202020204" pitchFamily="34" charset="0"/>
              <a:buChar char="•"/>
            </a:pPr>
            <a:r>
              <a:rPr lang="en-US" sz="1400" dirty="0"/>
              <a:t>Ability for money changers to set Auto-acceptance of RFQ’s</a:t>
            </a:r>
          </a:p>
          <a:p>
            <a:pPr marL="342900" indent="-342900" algn="just">
              <a:buFont typeface="Arial" panose="020B0604020202020204" pitchFamily="34" charset="0"/>
              <a:buChar char="•"/>
            </a:pPr>
            <a:r>
              <a:rPr lang="en-US" sz="1400" dirty="0"/>
              <a:t>Have popup feature for confirmed QR code transaction</a:t>
            </a:r>
            <a:r>
              <a:rPr lang="en-US" sz="1400" dirty="0" smtClean="0"/>
              <a:t>.</a:t>
            </a:r>
          </a:p>
          <a:p>
            <a:pPr marL="342900" indent="-342900" algn="just">
              <a:buFont typeface="Arial" panose="020B0604020202020204" pitchFamily="34" charset="0"/>
              <a:buChar char="•"/>
            </a:pPr>
            <a:r>
              <a:rPr lang="en-US" sz="1400" dirty="0" smtClean="0"/>
              <a:t>Live dashboard with cancelled,  Pending and completed transaction  along with notification for incoming transactions</a:t>
            </a:r>
          </a:p>
          <a:p>
            <a:pPr marL="342900" indent="-342900" algn="just">
              <a:buFont typeface="Arial" panose="020B0604020202020204" pitchFamily="34" charset="0"/>
              <a:buChar char="•"/>
            </a:pPr>
            <a:r>
              <a:rPr lang="en-US" sz="1400" dirty="0" smtClean="0"/>
              <a:t>Generate customer invoices.</a:t>
            </a:r>
          </a:p>
          <a:p>
            <a:pPr marL="342900" indent="-342900" algn="just">
              <a:buFont typeface="Arial" panose="020B0604020202020204" pitchFamily="34" charset="0"/>
              <a:buChar char="•"/>
            </a:pPr>
            <a:r>
              <a:rPr lang="en-US" sz="1400" dirty="0"/>
              <a:t>Incentives for featured customers</a:t>
            </a:r>
          </a:p>
          <a:p>
            <a:pPr marL="342900" indent="-342900" algn="just">
              <a:buFont typeface="Arial" panose="020B0604020202020204" pitchFamily="34" charset="0"/>
              <a:buChar char="•"/>
            </a:pPr>
            <a:r>
              <a:rPr lang="en-US" sz="1400" dirty="0" smtClean="0"/>
              <a:t>Accept </a:t>
            </a:r>
            <a:r>
              <a:rPr lang="en-US" sz="1400" dirty="0"/>
              <a:t>a placed order to  complete transaction</a:t>
            </a:r>
          </a:p>
          <a:p>
            <a:pPr marL="342900" indent="-342900" algn="just">
              <a:buFont typeface="Arial" panose="020B0604020202020204" pitchFamily="34" charset="0"/>
              <a:buChar char="•"/>
            </a:pPr>
            <a:r>
              <a:rPr lang="en-US" sz="1400" dirty="0" smtClean="0"/>
              <a:t>View </a:t>
            </a:r>
            <a:r>
              <a:rPr lang="en-US" sz="1400" dirty="0"/>
              <a:t>transaction history including quotations which are ignored, expired, missed or cancelled and successful transactions</a:t>
            </a:r>
          </a:p>
          <a:p>
            <a:pPr marL="342900" indent="-342900" algn="just">
              <a:buFont typeface="Arial" panose="020B0604020202020204" pitchFamily="34" charset="0"/>
              <a:buChar char="•"/>
            </a:pPr>
            <a:r>
              <a:rPr lang="en-US" sz="1400" dirty="0" smtClean="0"/>
              <a:t>Able </a:t>
            </a:r>
            <a:r>
              <a:rPr lang="en-US" sz="1400" dirty="0"/>
              <a:t>to view best </a:t>
            </a:r>
            <a:r>
              <a:rPr lang="en-US" sz="1400" dirty="0" smtClean="0"/>
              <a:t>buy/Sell, Last Buy/Sell </a:t>
            </a:r>
            <a:r>
              <a:rPr lang="en-US" sz="1400" dirty="0"/>
              <a:t>for entire </a:t>
            </a:r>
            <a:r>
              <a:rPr lang="en-US" sz="1400" dirty="0" smtClean="0"/>
              <a:t>platform, money changers last but=y and sell rate</a:t>
            </a:r>
            <a:endParaRPr lang="en-US" sz="1400" dirty="0"/>
          </a:p>
          <a:p>
            <a:pPr marL="342900" indent="-342900" algn="just">
              <a:buFont typeface="Arial" panose="020B0604020202020204" pitchFamily="34" charset="0"/>
              <a:buChar char="•"/>
            </a:pPr>
            <a:r>
              <a:rPr lang="en-US" sz="1400" dirty="0" smtClean="0"/>
              <a:t>Money changer registration as functional, featured and listed</a:t>
            </a:r>
          </a:p>
          <a:p>
            <a:pPr marL="342900" indent="-342900" algn="just">
              <a:buFont typeface="Arial" panose="020B0604020202020204" pitchFamily="34" charset="0"/>
              <a:buChar char="•"/>
            </a:pPr>
            <a:r>
              <a:rPr lang="en-US" sz="1400" dirty="0"/>
              <a:t>Manage money changer’s daily board rate, Hard/Soft </a:t>
            </a:r>
            <a:r>
              <a:rPr lang="en-US" sz="1400" dirty="0" smtClean="0"/>
              <a:t>Limit</a:t>
            </a:r>
            <a:endParaRPr lang="en-US" sz="1400" dirty="0"/>
          </a:p>
          <a:p>
            <a:pPr marL="342900" indent="-342900" algn="just">
              <a:buFont typeface="Arial" panose="020B0604020202020204" pitchFamily="34" charset="0"/>
              <a:buChar char="•"/>
            </a:pPr>
            <a:r>
              <a:rPr lang="en-US" sz="1400" dirty="0" smtClean="0"/>
              <a:t>SMS alerts for upcoming transactions.</a:t>
            </a:r>
          </a:p>
          <a:p>
            <a:pPr marL="342900" indent="-342900" algn="just">
              <a:buFont typeface="Arial" panose="020B0604020202020204" pitchFamily="34" charset="0"/>
              <a:buChar char="•"/>
            </a:pPr>
            <a:r>
              <a:rPr lang="en-US" sz="1400" dirty="0" smtClean="0"/>
              <a:t>Ability to complete KYC details at the Money changer</a:t>
            </a:r>
            <a:endParaRPr lang="en-US" sz="1600" dirty="0" smtClean="0"/>
          </a:p>
          <a:p>
            <a:pPr lvl="0" algn="just"/>
            <a:r>
              <a:rPr lang="en-US" sz="1600" u="sng" dirty="0" smtClean="0">
                <a:solidFill>
                  <a:srgbClr val="77062D"/>
                </a:solidFill>
              </a:rPr>
              <a:t>Money </a:t>
            </a:r>
            <a:r>
              <a:rPr lang="en-US" sz="1600" u="sng" dirty="0">
                <a:solidFill>
                  <a:srgbClr val="77062D"/>
                </a:solidFill>
              </a:rPr>
              <a:t>Changer Web </a:t>
            </a:r>
            <a:r>
              <a:rPr lang="en-US" sz="1600" u="sng" dirty="0" smtClean="0">
                <a:solidFill>
                  <a:srgbClr val="77062D"/>
                </a:solidFill>
              </a:rPr>
              <a:t>functionality (Phase 2):</a:t>
            </a:r>
            <a:endParaRPr lang="en-US" sz="1600" u="sng" dirty="0">
              <a:solidFill>
                <a:srgbClr val="77062D"/>
              </a:solidFill>
            </a:endParaRPr>
          </a:p>
          <a:p>
            <a:pPr marL="342900" indent="-342900" algn="just">
              <a:buFont typeface="Arial" panose="020B0604020202020204" pitchFamily="34" charset="0"/>
              <a:buChar char="•"/>
            </a:pPr>
            <a:r>
              <a:rPr lang="en-US" sz="1400" dirty="0" smtClean="0"/>
              <a:t>Ability to request for </a:t>
            </a:r>
            <a:r>
              <a:rPr lang="en-US" sz="1400" dirty="0"/>
              <a:t>featured </a:t>
            </a:r>
            <a:r>
              <a:rPr lang="en-US" sz="1400" dirty="0" smtClean="0"/>
              <a:t>listing</a:t>
            </a:r>
            <a:endParaRPr lang="en-US" sz="1400" dirty="0"/>
          </a:p>
          <a:p>
            <a:pPr marL="342900" indent="-342900" algn="just">
              <a:buFont typeface="Arial" panose="020B0604020202020204" pitchFamily="34" charset="0"/>
              <a:buChar char="•"/>
            </a:pPr>
            <a:r>
              <a:rPr lang="en-US" sz="1400" dirty="0" smtClean="0"/>
              <a:t>Ability to request advertisements</a:t>
            </a:r>
            <a:endParaRPr lang="en-US" sz="1400" dirty="0"/>
          </a:p>
          <a:p>
            <a:pPr marL="342900" indent="-342900" algn="just">
              <a:buFont typeface="Arial" panose="020B0604020202020204" pitchFamily="34" charset="0"/>
              <a:buChar char="•"/>
            </a:pPr>
            <a:r>
              <a:rPr lang="en-US" sz="1400" dirty="0"/>
              <a:t>Advanced </a:t>
            </a:r>
            <a:r>
              <a:rPr lang="en-US" sz="1400" dirty="0" smtClean="0"/>
              <a:t>reporting of commission </a:t>
            </a:r>
            <a:r>
              <a:rPr lang="en-US" sz="1400" dirty="0" smtClean="0"/>
              <a:t>revenues</a:t>
            </a:r>
          </a:p>
          <a:p>
            <a:pPr marL="342900" indent="-342900" algn="just">
              <a:buFont typeface="Arial" panose="020B0604020202020204" pitchFamily="34" charset="0"/>
              <a:buChar char="•"/>
            </a:pPr>
            <a:r>
              <a:rPr lang="en-US" sz="1400" dirty="0" err="1" smtClean="0"/>
              <a:t>MyKad</a:t>
            </a:r>
            <a:r>
              <a:rPr lang="en-US" sz="1400" dirty="0" smtClean="0"/>
              <a:t> Integration</a:t>
            </a:r>
            <a:endParaRPr lang="en-US" sz="1400" dirty="0" smtClean="0"/>
          </a:p>
          <a:p>
            <a:pPr marL="342900" indent="-342900" algn="just">
              <a:buFont typeface="Arial" panose="020B0604020202020204" pitchFamily="34" charset="0"/>
              <a:buChar char="•"/>
            </a:pPr>
            <a:endParaRPr lang="en-US" sz="1400" dirty="0"/>
          </a:p>
          <a:p>
            <a:pPr algn="just"/>
            <a:endParaRPr lang="en-US" sz="1050" dirty="0"/>
          </a:p>
          <a:p>
            <a:pPr marL="342900" indent="-342900" algn="just">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3927401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D27FCB3-D313-4F6A-9BC4-B97CF99CE647}" type="slidenum">
              <a:rPr lang="en-US" smtClean="0"/>
              <a:pPr/>
              <a:t>7</a:t>
            </a:fld>
            <a:endParaRPr lang="en-US" dirty="0"/>
          </a:p>
        </p:txBody>
      </p:sp>
      <p:sp>
        <p:nvSpPr>
          <p:cNvPr id="5" name="Title 1"/>
          <p:cNvSpPr txBox="1">
            <a:spLocks/>
          </p:cNvSpPr>
          <p:nvPr/>
        </p:nvSpPr>
        <p:spPr>
          <a:xfrm>
            <a:off x="273844" y="39687"/>
            <a:ext cx="10368439" cy="1080029"/>
          </a:xfrm>
          <a:prstGeom prst="rect">
            <a:avLst/>
          </a:prstGeom>
        </p:spPr>
        <p:txBody>
          <a:bodyPr vert="horz" lIns="91440" tIns="45720" rIns="91440" bIns="45720" rtlCol="0" anchor="ctr">
            <a:normAutofit/>
          </a:bodyPr>
          <a:lstStyle>
            <a:lvl1pPr algn="ctr" defTabSz="91442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solidFill>
                  <a:srgbClr val="77062D"/>
                </a:solidFill>
              </a:rPr>
              <a:t>Phase </a:t>
            </a:r>
            <a:r>
              <a:rPr lang="en-US" sz="2800" dirty="0">
                <a:solidFill>
                  <a:srgbClr val="77062D"/>
                </a:solidFill>
              </a:rPr>
              <a:t>1</a:t>
            </a:r>
            <a:r>
              <a:rPr lang="en-US" sz="2800" dirty="0" smtClean="0">
                <a:solidFill>
                  <a:srgbClr val="77062D"/>
                </a:solidFill>
              </a:rPr>
              <a:t> </a:t>
            </a:r>
            <a:r>
              <a:rPr lang="en-US" sz="2800" dirty="0" smtClean="0">
                <a:solidFill>
                  <a:srgbClr val="77062D"/>
                </a:solidFill>
              </a:rPr>
              <a:t>- </a:t>
            </a:r>
            <a:r>
              <a:rPr lang="en-US" sz="2800" dirty="0" smtClean="0">
                <a:solidFill>
                  <a:srgbClr val="77062D"/>
                </a:solidFill>
              </a:rPr>
              <a:t>Implementation</a:t>
            </a:r>
            <a:endParaRPr lang="en-US" sz="2800" dirty="0">
              <a:solidFill>
                <a:srgbClr val="77062D"/>
              </a:solidFill>
            </a:endParaRPr>
          </a:p>
        </p:txBody>
      </p:sp>
      <p:sp>
        <p:nvSpPr>
          <p:cNvPr id="6" name="TextBox 5"/>
          <p:cNvSpPr txBox="1"/>
          <p:nvPr/>
        </p:nvSpPr>
        <p:spPr>
          <a:xfrm>
            <a:off x="152400" y="1008975"/>
            <a:ext cx="11018044" cy="1292662"/>
          </a:xfrm>
          <a:prstGeom prst="rect">
            <a:avLst/>
          </a:prstGeom>
          <a:noFill/>
        </p:spPr>
        <p:txBody>
          <a:bodyPr wrap="square" rtlCol="0">
            <a:spAutoFit/>
          </a:bodyPr>
          <a:lstStyle/>
          <a:p>
            <a:pPr lvl="0" algn="just"/>
            <a:r>
              <a:rPr lang="en-US" sz="2000" dirty="0" smtClean="0">
                <a:solidFill>
                  <a:srgbClr val="77062D"/>
                </a:solidFill>
              </a:rPr>
              <a:t>  </a:t>
            </a:r>
            <a:r>
              <a:rPr lang="en-US" sz="1600" u="sng" dirty="0" smtClean="0">
                <a:solidFill>
                  <a:srgbClr val="77062D"/>
                </a:solidFill>
              </a:rPr>
              <a:t>Money Changer </a:t>
            </a:r>
            <a:r>
              <a:rPr lang="en-US" sz="1600" u="sng" dirty="0" smtClean="0">
                <a:solidFill>
                  <a:srgbClr val="77062D"/>
                </a:solidFill>
              </a:rPr>
              <a:t>Mobile App</a:t>
            </a:r>
            <a:r>
              <a:rPr lang="en-US" sz="1600" u="sng" dirty="0" smtClean="0">
                <a:solidFill>
                  <a:srgbClr val="77062D"/>
                </a:solidFill>
              </a:rPr>
              <a:t>:</a:t>
            </a:r>
            <a:endParaRPr lang="en-US" sz="1600" u="sng" dirty="0">
              <a:solidFill>
                <a:srgbClr val="77062D"/>
              </a:solidFill>
            </a:endParaRPr>
          </a:p>
          <a:p>
            <a:pPr marL="342900" indent="-342900" algn="just">
              <a:buFont typeface="Arial" panose="020B0604020202020204" pitchFamily="34" charset="0"/>
              <a:buChar char="•"/>
            </a:pPr>
            <a:r>
              <a:rPr lang="en-US" sz="1400" dirty="0" smtClean="0"/>
              <a:t>Local database to capture user preferences</a:t>
            </a:r>
            <a:endParaRPr lang="en-US" sz="1400" dirty="0"/>
          </a:p>
          <a:p>
            <a:pPr marL="342900" indent="-342900" algn="just">
              <a:buFont typeface="Arial" panose="020B0604020202020204" pitchFamily="34" charset="0"/>
              <a:buChar char="•"/>
            </a:pPr>
            <a:r>
              <a:rPr lang="en-US" sz="1400" dirty="0" smtClean="0"/>
              <a:t>QR-Code scanner</a:t>
            </a:r>
          </a:p>
          <a:p>
            <a:pPr marL="342900" indent="-342900" algn="just">
              <a:buFont typeface="Arial" panose="020B0604020202020204" pitchFamily="34" charset="0"/>
              <a:buChar char="•"/>
            </a:pPr>
            <a:r>
              <a:rPr lang="en-US" sz="1400" dirty="0" smtClean="0"/>
              <a:t>QR-Code transaction confirmation integration.</a:t>
            </a:r>
            <a:endParaRPr lang="en-US" sz="1400" dirty="0"/>
          </a:p>
          <a:p>
            <a:pPr marL="342900" indent="-342900" algn="just">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574715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D27FCB3-D313-4F6A-9BC4-B97CF99CE647}" type="slidenum">
              <a:rPr lang="en-US" smtClean="0"/>
              <a:pPr/>
              <a:t>8</a:t>
            </a:fld>
            <a:endParaRPr lang="en-US" dirty="0"/>
          </a:p>
        </p:txBody>
      </p:sp>
      <p:sp>
        <p:nvSpPr>
          <p:cNvPr id="5" name="Rectangle 4"/>
          <p:cNvSpPr/>
          <p:nvPr/>
        </p:nvSpPr>
        <p:spPr>
          <a:xfrm>
            <a:off x="121444" y="1286212"/>
            <a:ext cx="10518217" cy="4493538"/>
          </a:xfrm>
          <a:prstGeom prst="rect">
            <a:avLst/>
          </a:prstGeom>
        </p:spPr>
        <p:txBody>
          <a:bodyPr wrap="square">
            <a:spAutoFit/>
          </a:bodyPr>
          <a:lstStyle/>
          <a:p>
            <a:pPr algn="just"/>
            <a:r>
              <a:rPr lang="en-US" sz="1600" u="sng" dirty="0" err="1" smtClean="0">
                <a:solidFill>
                  <a:srgbClr val="77062D"/>
                </a:solidFill>
              </a:rPr>
              <a:t>Constomer</a:t>
            </a:r>
            <a:r>
              <a:rPr lang="en-US" sz="1600" u="sng" dirty="0" smtClean="0">
                <a:solidFill>
                  <a:srgbClr val="77062D"/>
                </a:solidFill>
              </a:rPr>
              <a:t> </a:t>
            </a:r>
            <a:r>
              <a:rPr lang="en-US" sz="1600" u="sng" dirty="0" smtClean="0">
                <a:solidFill>
                  <a:srgbClr val="77062D"/>
                </a:solidFill>
              </a:rPr>
              <a:t>Mobile App (iOS and Android) </a:t>
            </a:r>
            <a:r>
              <a:rPr lang="en-US" sz="1600" u="sng" dirty="0" smtClean="0">
                <a:solidFill>
                  <a:srgbClr val="77062D"/>
                </a:solidFill>
              </a:rPr>
              <a:t>Functionality (Phase 1):</a:t>
            </a:r>
            <a:endParaRPr lang="en-US" sz="1600" u="sng" dirty="0" smtClean="0">
              <a:solidFill>
                <a:srgbClr val="77062D"/>
              </a:solidFill>
            </a:endParaRPr>
          </a:p>
          <a:p>
            <a:pPr marL="342900" indent="-342900" algn="just">
              <a:buFont typeface="Arial" panose="020B0604020202020204" pitchFamily="34" charset="0"/>
              <a:buChar char="•"/>
            </a:pPr>
            <a:r>
              <a:rPr lang="en-US" sz="1400" dirty="0" smtClean="0"/>
              <a:t>User </a:t>
            </a:r>
            <a:r>
              <a:rPr lang="en-US" sz="1400" dirty="0"/>
              <a:t>authentication and </a:t>
            </a:r>
            <a:r>
              <a:rPr lang="en-US" sz="1400" dirty="0" smtClean="0"/>
              <a:t>entitlement (social media login integration</a:t>
            </a:r>
            <a:r>
              <a:rPr lang="en-US" sz="1400" dirty="0" smtClean="0"/>
              <a:t>)</a:t>
            </a:r>
          </a:p>
          <a:p>
            <a:pPr marL="342900" indent="-342900" algn="just">
              <a:buFont typeface="Arial" panose="020B0604020202020204" pitchFamily="34" charset="0"/>
              <a:buChar char="•"/>
            </a:pPr>
            <a:r>
              <a:rPr lang="en-US" sz="1400" dirty="0"/>
              <a:t>Ability to view money changers’ lists based on preferences (distance, exchange rate etc.)</a:t>
            </a:r>
          </a:p>
          <a:p>
            <a:pPr marL="342900" indent="-342900" algn="just">
              <a:buFont typeface="Arial" panose="020B0604020202020204" pitchFamily="34" charset="0"/>
              <a:buChar char="•"/>
            </a:pPr>
            <a:r>
              <a:rPr lang="en-US" sz="1400" dirty="0" smtClean="0"/>
              <a:t>Ability to switch views from map based listing to list based.</a:t>
            </a:r>
            <a:endParaRPr lang="en-US" sz="1400" dirty="0"/>
          </a:p>
          <a:p>
            <a:pPr marL="342900" indent="-342900" algn="just">
              <a:buFont typeface="Arial" panose="020B0604020202020204" pitchFamily="34" charset="0"/>
              <a:buChar char="•"/>
            </a:pPr>
            <a:r>
              <a:rPr lang="en-US" sz="1400" dirty="0" smtClean="0"/>
              <a:t>Ability to request </a:t>
            </a:r>
            <a:r>
              <a:rPr lang="en-US" sz="1400" dirty="0"/>
              <a:t>forex rate from money changer’s board rate</a:t>
            </a:r>
          </a:p>
          <a:p>
            <a:pPr marL="342900" indent="-342900" algn="just">
              <a:buFont typeface="Arial" panose="020B0604020202020204" pitchFamily="34" charset="0"/>
              <a:buChar char="•"/>
            </a:pPr>
            <a:r>
              <a:rPr lang="en-US" sz="1400" dirty="0" smtClean="0"/>
              <a:t>Ability </a:t>
            </a:r>
            <a:r>
              <a:rPr lang="en-US" sz="1400" dirty="0"/>
              <a:t>to </a:t>
            </a:r>
            <a:r>
              <a:rPr lang="en-US" sz="1400" dirty="0" smtClean="0"/>
              <a:t>place Request </a:t>
            </a:r>
            <a:r>
              <a:rPr lang="en-US" sz="1400" dirty="0"/>
              <a:t>for </a:t>
            </a:r>
            <a:r>
              <a:rPr lang="en-US" sz="1400" dirty="0" smtClean="0"/>
              <a:t>Quotation </a:t>
            </a:r>
            <a:r>
              <a:rPr lang="en-US" sz="1400" dirty="0"/>
              <a:t>(RFQ) from one or more money changers</a:t>
            </a:r>
          </a:p>
          <a:p>
            <a:pPr marL="342900" indent="-342900" algn="just">
              <a:buFont typeface="Arial" panose="020B0604020202020204" pitchFamily="34" charset="0"/>
              <a:buChar char="•"/>
            </a:pPr>
            <a:r>
              <a:rPr lang="en-US" sz="1400" dirty="0" smtClean="0"/>
              <a:t>Place </a:t>
            </a:r>
            <a:r>
              <a:rPr lang="en-US" sz="1400" dirty="0" smtClean="0"/>
              <a:t>an </a:t>
            </a:r>
            <a:r>
              <a:rPr lang="en-US" sz="1400" dirty="0"/>
              <a:t>order on quoted forex and specify the collection </a:t>
            </a:r>
            <a:r>
              <a:rPr lang="en-US" sz="1400" dirty="0" smtClean="0"/>
              <a:t>time</a:t>
            </a:r>
            <a:endParaRPr lang="en-US" sz="1400" dirty="0"/>
          </a:p>
          <a:p>
            <a:pPr marL="342900" indent="-342900" algn="just">
              <a:buFont typeface="Arial" panose="020B0604020202020204" pitchFamily="34" charset="0"/>
              <a:buChar char="•"/>
            </a:pPr>
            <a:r>
              <a:rPr lang="en-US" sz="1400" dirty="0"/>
              <a:t>Retrieve a placed order to complete transaction</a:t>
            </a:r>
          </a:p>
          <a:p>
            <a:pPr marL="342900" indent="-342900" algn="just">
              <a:buFont typeface="Arial" panose="020B0604020202020204" pitchFamily="34" charset="0"/>
              <a:buChar char="•"/>
            </a:pPr>
            <a:r>
              <a:rPr lang="en-US" sz="1400" dirty="0"/>
              <a:t>Cancel an order </a:t>
            </a:r>
            <a:endParaRPr lang="en-US" sz="1400" dirty="0" smtClean="0"/>
          </a:p>
          <a:p>
            <a:pPr marL="342900" indent="-342900" algn="just">
              <a:buFont typeface="Arial" panose="020B0604020202020204" pitchFamily="34" charset="0"/>
              <a:buChar char="•"/>
            </a:pPr>
            <a:r>
              <a:rPr lang="en-US" sz="1400" dirty="0" smtClean="0"/>
              <a:t>Ability to maintain consumers’ profiles</a:t>
            </a:r>
          </a:p>
          <a:p>
            <a:pPr marL="342900" indent="-342900" algn="just">
              <a:buFont typeface="Arial" panose="020B0604020202020204" pitchFamily="34" charset="0"/>
              <a:buChar char="•"/>
            </a:pPr>
            <a:r>
              <a:rPr lang="en-US" sz="1400" dirty="0" smtClean="0"/>
              <a:t>QR Code integration and </a:t>
            </a:r>
            <a:r>
              <a:rPr lang="en-US" sz="1400" dirty="0" smtClean="0"/>
              <a:t>authentication (encrypted)</a:t>
            </a:r>
            <a:endParaRPr lang="en-US" sz="1400" dirty="0" smtClean="0"/>
          </a:p>
          <a:p>
            <a:pPr marL="342900" indent="-342900" algn="just">
              <a:buFont typeface="Arial" panose="020B0604020202020204" pitchFamily="34" charset="0"/>
              <a:buChar char="•"/>
            </a:pPr>
            <a:r>
              <a:rPr lang="en-US" sz="1400" dirty="0" smtClean="0"/>
              <a:t>General settings for the </a:t>
            </a:r>
            <a:r>
              <a:rPr lang="en-US" sz="1400" dirty="0" smtClean="0"/>
              <a:t>app</a:t>
            </a:r>
          </a:p>
          <a:p>
            <a:pPr marL="342900" indent="-342900" algn="just">
              <a:buFont typeface="Arial" panose="020B0604020202020204" pitchFamily="34" charset="0"/>
              <a:buChar char="•"/>
            </a:pPr>
            <a:r>
              <a:rPr lang="en-US" sz="1400" dirty="0"/>
              <a:t>View money changer’s profile such as name, address, contact numbers, business hours</a:t>
            </a:r>
            <a:r>
              <a:rPr lang="en-US" sz="1400" dirty="0" smtClean="0"/>
              <a:t>, geolocation</a:t>
            </a:r>
          </a:p>
          <a:p>
            <a:pPr marL="342900" indent="-342900" algn="just">
              <a:buFont typeface="Arial" panose="020B0604020202020204" pitchFamily="34" charset="0"/>
              <a:buChar char="•"/>
            </a:pPr>
            <a:r>
              <a:rPr lang="en-US" sz="1400" dirty="0" smtClean="0"/>
              <a:t>Online </a:t>
            </a:r>
            <a:r>
              <a:rPr lang="en-US" sz="1400" dirty="0"/>
              <a:t>consumer on-boarding / </a:t>
            </a:r>
            <a:r>
              <a:rPr lang="en-US" sz="1400" dirty="0" smtClean="0"/>
              <a:t>registration</a:t>
            </a:r>
          </a:p>
          <a:p>
            <a:pPr marL="342900" indent="-342900" algn="just">
              <a:buFont typeface="Arial" panose="020B0604020202020204" pitchFamily="34" charset="0"/>
              <a:buChar char="•"/>
            </a:pPr>
            <a:r>
              <a:rPr lang="en-US" sz="1400" dirty="0" smtClean="0"/>
              <a:t>Progressive capture of customers KYC details.</a:t>
            </a:r>
          </a:p>
          <a:p>
            <a:pPr marL="342900" indent="-342900" algn="just">
              <a:buFont typeface="Arial" panose="020B0604020202020204" pitchFamily="34" charset="0"/>
              <a:buChar char="•"/>
            </a:pPr>
            <a:r>
              <a:rPr lang="en-US" sz="1400" dirty="0" smtClean="0"/>
              <a:t>Ability transact using online banking.</a:t>
            </a:r>
          </a:p>
          <a:p>
            <a:pPr algn="just"/>
            <a:endParaRPr lang="en-US" sz="1600" dirty="0" smtClean="0"/>
          </a:p>
          <a:p>
            <a:pPr algn="just"/>
            <a:r>
              <a:rPr lang="en-US" sz="1600" u="sng" dirty="0">
                <a:solidFill>
                  <a:srgbClr val="77062D"/>
                </a:solidFill>
              </a:rPr>
              <a:t>Consumer Mobile App (iOS and Android) </a:t>
            </a:r>
            <a:r>
              <a:rPr lang="en-US" sz="1600" u="sng" dirty="0" smtClean="0">
                <a:solidFill>
                  <a:srgbClr val="77062D"/>
                </a:solidFill>
              </a:rPr>
              <a:t>Functionality (Phase 2):</a:t>
            </a:r>
            <a:endParaRPr lang="en-US" sz="1600" u="sng" dirty="0">
              <a:solidFill>
                <a:srgbClr val="77062D"/>
              </a:solidFill>
            </a:endParaRPr>
          </a:p>
          <a:p>
            <a:pPr marL="285750" indent="-285750" algn="just">
              <a:buFont typeface="Arial" charset="0"/>
              <a:buChar char="•"/>
            </a:pPr>
            <a:r>
              <a:rPr lang="en-US" sz="1400" dirty="0" smtClean="0"/>
              <a:t>Advertisements</a:t>
            </a:r>
          </a:p>
          <a:p>
            <a:pPr marL="285750" indent="-285750" algn="just">
              <a:buFont typeface="Arial" charset="0"/>
              <a:buChar char="•"/>
            </a:pPr>
            <a:r>
              <a:rPr lang="en-US" sz="1400" dirty="0" smtClean="0"/>
              <a:t>Featured listings</a:t>
            </a:r>
            <a:endParaRPr lang="en-US" sz="1400" dirty="0"/>
          </a:p>
        </p:txBody>
      </p:sp>
      <p:sp>
        <p:nvSpPr>
          <p:cNvPr id="7" name="Title 1"/>
          <p:cNvSpPr txBox="1">
            <a:spLocks/>
          </p:cNvSpPr>
          <p:nvPr/>
        </p:nvSpPr>
        <p:spPr>
          <a:xfrm>
            <a:off x="273844" y="39687"/>
            <a:ext cx="10368439" cy="1080029"/>
          </a:xfrm>
          <a:prstGeom prst="rect">
            <a:avLst/>
          </a:prstGeom>
        </p:spPr>
        <p:txBody>
          <a:bodyPr vert="horz" lIns="91440" tIns="45720" rIns="91440" bIns="45720" rtlCol="0" anchor="ctr">
            <a:normAutofit/>
          </a:bodyPr>
          <a:lstStyle>
            <a:lvl1pPr algn="ctr" defTabSz="914420" rtl="0" eaLnBrk="1" latinLnBrk="0" hangingPunct="1">
              <a:spcBef>
                <a:spcPct val="0"/>
              </a:spcBef>
              <a:buNone/>
              <a:defRPr sz="4400" kern="1200">
                <a:solidFill>
                  <a:schemeClr val="tx1"/>
                </a:solidFill>
                <a:latin typeface="+mj-lt"/>
                <a:ea typeface="+mj-ea"/>
                <a:cs typeface="+mj-cs"/>
              </a:defRPr>
            </a:lvl1pPr>
          </a:lstStyle>
          <a:p>
            <a:pPr algn="l"/>
            <a:r>
              <a:rPr lang="en-US" sz="2800" dirty="0">
                <a:solidFill>
                  <a:srgbClr val="77062D"/>
                </a:solidFill>
              </a:rPr>
              <a:t>Phase </a:t>
            </a:r>
            <a:r>
              <a:rPr lang="en-US" sz="2800" dirty="0">
                <a:solidFill>
                  <a:srgbClr val="77062D"/>
                </a:solidFill>
              </a:rPr>
              <a:t>1</a:t>
            </a:r>
            <a:r>
              <a:rPr lang="en-US" sz="2800" dirty="0" smtClean="0">
                <a:solidFill>
                  <a:srgbClr val="77062D"/>
                </a:solidFill>
              </a:rPr>
              <a:t> </a:t>
            </a:r>
            <a:r>
              <a:rPr lang="en-US" sz="2800" dirty="0">
                <a:solidFill>
                  <a:srgbClr val="77062D"/>
                </a:solidFill>
              </a:rPr>
              <a:t>- Implementation</a:t>
            </a:r>
          </a:p>
        </p:txBody>
      </p:sp>
    </p:spTree>
    <p:extLst>
      <p:ext uri="{BB962C8B-B14F-4D97-AF65-F5344CB8AC3E}">
        <p14:creationId xmlns:p14="http://schemas.microsoft.com/office/powerpoint/2010/main" val="4013079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D27FCB3-D313-4F6A-9BC4-B97CF99CE647}" type="slidenum">
              <a:rPr lang="en-US" smtClean="0"/>
              <a:pPr/>
              <a:t>9</a:t>
            </a:fld>
            <a:endParaRPr lang="en-US" dirty="0"/>
          </a:p>
        </p:txBody>
      </p:sp>
      <p:sp>
        <p:nvSpPr>
          <p:cNvPr id="6" name="Rectangle 5"/>
          <p:cNvSpPr/>
          <p:nvPr/>
        </p:nvSpPr>
        <p:spPr>
          <a:xfrm>
            <a:off x="197644" y="1048682"/>
            <a:ext cx="11125200" cy="5170646"/>
          </a:xfrm>
          <a:prstGeom prst="rect">
            <a:avLst/>
          </a:prstGeom>
        </p:spPr>
        <p:txBody>
          <a:bodyPr wrap="square">
            <a:spAutoFit/>
          </a:bodyPr>
          <a:lstStyle/>
          <a:p>
            <a:pPr algn="just"/>
            <a:r>
              <a:rPr lang="en-US" sz="1600" u="sng" dirty="0" smtClean="0">
                <a:solidFill>
                  <a:srgbClr val="77062D"/>
                </a:solidFill>
              </a:rPr>
              <a:t>Web </a:t>
            </a:r>
            <a:r>
              <a:rPr lang="en-US" sz="1600" u="sng" dirty="0">
                <a:solidFill>
                  <a:srgbClr val="77062D"/>
                </a:solidFill>
              </a:rPr>
              <a:t>Portal </a:t>
            </a:r>
            <a:r>
              <a:rPr lang="en-US" sz="1600" u="sng" dirty="0" smtClean="0">
                <a:solidFill>
                  <a:srgbClr val="77062D"/>
                </a:solidFill>
              </a:rPr>
              <a:t>Administration </a:t>
            </a:r>
            <a:r>
              <a:rPr lang="en-US" sz="1600" u="sng" dirty="0" smtClean="0">
                <a:solidFill>
                  <a:srgbClr val="77062D"/>
                </a:solidFill>
              </a:rPr>
              <a:t>Functionalities : Support </a:t>
            </a:r>
            <a:r>
              <a:rPr lang="en-US" sz="1600" u="sng" dirty="0" smtClean="0">
                <a:solidFill>
                  <a:srgbClr val="77062D"/>
                </a:solidFill>
              </a:rPr>
              <a:t>(Phase </a:t>
            </a:r>
            <a:r>
              <a:rPr lang="en-US" sz="1600" u="sng" dirty="0">
                <a:solidFill>
                  <a:srgbClr val="77062D"/>
                </a:solidFill>
              </a:rPr>
              <a:t>1</a:t>
            </a:r>
            <a:r>
              <a:rPr lang="en-US" sz="1600" u="sng" dirty="0" smtClean="0">
                <a:solidFill>
                  <a:srgbClr val="77062D"/>
                </a:solidFill>
              </a:rPr>
              <a:t>):</a:t>
            </a:r>
            <a:endParaRPr lang="en-US" u="sng" dirty="0">
              <a:solidFill>
                <a:srgbClr val="77062D"/>
              </a:solidFill>
            </a:endParaRPr>
          </a:p>
          <a:p>
            <a:pPr marL="342900" indent="-342900">
              <a:buFont typeface="Arial" panose="020B0604020202020204" pitchFamily="34" charset="0"/>
              <a:buChar char="•"/>
            </a:pPr>
            <a:r>
              <a:rPr lang="en-US" sz="1400" dirty="0" smtClean="0"/>
              <a:t>Functions around user management including </a:t>
            </a:r>
            <a:r>
              <a:rPr lang="en-US" sz="1400" dirty="0"/>
              <a:t>authentication </a:t>
            </a:r>
            <a:r>
              <a:rPr lang="en-US" sz="1400" dirty="0" smtClean="0"/>
              <a:t>and entitlement for entire </a:t>
            </a:r>
            <a:r>
              <a:rPr lang="en-US" sz="1400" dirty="0"/>
              <a:t>platform</a:t>
            </a:r>
          </a:p>
          <a:p>
            <a:pPr marL="342900" indent="-342900">
              <a:buFont typeface="Arial" panose="020B0604020202020204" pitchFamily="34" charset="0"/>
              <a:buChar char="•"/>
            </a:pPr>
            <a:r>
              <a:rPr lang="en-US" sz="1400" dirty="0" smtClean="0"/>
              <a:t>Money </a:t>
            </a:r>
            <a:r>
              <a:rPr lang="en-US" sz="1400" dirty="0"/>
              <a:t>changer </a:t>
            </a:r>
            <a:r>
              <a:rPr lang="en-US" sz="1400" dirty="0" smtClean="0"/>
              <a:t>management </a:t>
            </a:r>
            <a:endParaRPr lang="en-US" sz="1400" dirty="0"/>
          </a:p>
          <a:p>
            <a:pPr marL="342900" indent="-342900">
              <a:buFont typeface="Arial" panose="020B0604020202020204" pitchFamily="34" charset="0"/>
              <a:buChar char="•"/>
            </a:pPr>
            <a:r>
              <a:rPr lang="en-US" sz="1400" dirty="0" smtClean="0"/>
              <a:t>Manage money changer profiles</a:t>
            </a:r>
          </a:p>
          <a:p>
            <a:pPr marL="342900" indent="-342900">
              <a:buFont typeface="Arial" panose="020B0604020202020204" pitchFamily="34" charset="0"/>
              <a:buChar char="•"/>
            </a:pPr>
            <a:r>
              <a:rPr lang="en-US" sz="1400" dirty="0" smtClean="0"/>
              <a:t>Ability to customize trading currency</a:t>
            </a:r>
            <a:endParaRPr lang="en-US" sz="1400" dirty="0"/>
          </a:p>
          <a:p>
            <a:pPr marL="342900" indent="-342900">
              <a:buFont typeface="Arial" panose="020B0604020202020204" pitchFamily="34" charset="0"/>
              <a:buChar char="•"/>
            </a:pPr>
            <a:r>
              <a:rPr lang="en-US" sz="1400" dirty="0" smtClean="0"/>
              <a:t>Manage money </a:t>
            </a:r>
            <a:r>
              <a:rPr lang="en-US" sz="1400" dirty="0"/>
              <a:t>changer’s </a:t>
            </a:r>
            <a:r>
              <a:rPr lang="en-US" sz="1400" dirty="0" smtClean="0"/>
              <a:t>threshold table for auto response </a:t>
            </a:r>
            <a:r>
              <a:rPr lang="en-US" sz="1400" dirty="0"/>
              <a:t>to </a:t>
            </a:r>
            <a:r>
              <a:rPr lang="en-US" sz="1400" dirty="0" smtClean="0"/>
              <a:t>consumer’s </a:t>
            </a:r>
            <a:r>
              <a:rPr lang="en-US" sz="1400" dirty="0"/>
              <a:t>RFQ</a:t>
            </a:r>
          </a:p>
          <a:p>
            <a:pPr marL="342900" indent="-342900" algn="just">
              <a:buFont typeface="Arial" panose="020B0604020202020204" pitchFamily="34" charset="0"/>
              <a:buChar char="•"/>
            </a:pPr>
            <a:r>
              <a:rPr lang="en-US" sz="1400" dirty="0" smtClean="0"/>
              <a:t>View </a:t>
            </a:r>
            <a:r>
              <a:rPr lang="en-US" sz="1400" dirty="0"/>
              <a:t>transaction history including quotations which are </a:t>
            </a:r>
            <a:r>
              <a:rPr lang="en-US" sz="1400" dirty="0" smtClean="0"/>
              <a:t>ignored, expired, missed </a:t>
            </a:r>
            <a:r>
              <a:rPr lang="en-US" sz="1400" dirty="0"/>
              <a:t>or cancelled </a:t>
            </a:r>
            <a:r>
              <a:rPr lang="en-US" sz="1400" dirty="0" smtClean="0"/>
              <a:t>and successful </a:t>
            </a:r>
            <a:r>
              <a:rPr lang="en-US" sz="1400" dirty="0"/>
              <a:t>transactions</a:t>
            </a:r>
          </a:p>
          <a:p>
            <a:pPr marL="342900" indent="-342900">
              <a:buFont typeface="Arial" panose="020B0604020202020204" pitchFamily="34" charset="0"/>
              <a:buChar char="•"/>
            </a:pPr>
            <a:r>
              <a:rPr lang="en-US" sz="1400" dirty="0" smtClean="0"/>
              <a:t>View </a:t>
            </a:r>
            <a:r>
              <a:rPr lang="en-US" sz="1400" dirty="0"/>
              <a:t>best </a:t>
            </a:r>
            <a:r>
              <a:rPr lang="en-US" sz="1400" dirty="0" smtClean="0"/>
              <a:t>buy, last buy </a:t>
            </a:r>
            <a:r>
              <a:rPr lang="en-US" sz="1400" dirty="0" smtClean="0"/>
              <a:t>and </a:t>
            </a:r>
            <a:r>
              <a:rPr lang="en-US" sz="1400" dirty="0"/>
              <a:t>sell for entire platform</a:t>
            </a:r>
          </a:p>
          <a:p>
            <a:pPr marL="342900" indent="-342900" algn="just">
              <a:buFont typeface="Arial" panose="020B0604020202020204" pitchFamily="34" charset="0"/>
              <a:buChar char="•"/>
            </a:pPr>
            <a:r>
              <a:rPr lang="en-US" sz="1400" dirty="0" smtClean="0"/>
              <a:t>Online </a:t>
            </a:r>
            <a:r>
              <a:rPr lang="en-US" sz="1400" dirty="0"/>
              <a:t>money changer on-boarding / </a:t>
            </a:r>
            <a:r>
              <a:rPr lang="en-US" sz="1400" dirty="0" smtClean="0"/>
              <a:t>registration</a:t>
            </a:r>
          </a:p>
          <a:p>
            <a:pPr marL="342900" indent="-342900" algn="just">
              <a:buFont typeface="Arial" panose="020B0604020202020204" pitchFamily="34" charset="0"/>
              <a:buChar char="•"/>
            </a:pPr>
            <a:r>
              <a:rPr lang="en-US" sz="1400" dirty="0" smtClean="0"/>
              <a:t>Audit logs of changes in board rates, cancelled/completed transactions, threshold settings, changes in Hard/Soft Limit</a:t>
            </a:r>
          </a:p>
          <a:p>
            <a:pPr marL="342900" indent="-342900" algn="just">
              <a:buFont typeface="Arial" panose="020B0604020202020204" pitchFamily="34" charset="0"/>
              <a:buChar char="•"/>
            </a:pPr>
            <a:r>
              <a:rPr lang="en-US" sz="1400" dirty="0" smtClean="0"/>
              <a:t>Upgrade moneychanger tiers  (Gold, silver, bronze).</a:t>
            </a:r>
          </a:p>
          <a:p>
            <a:pPr marL="342900" indent="-342900" algn="just">
              <a:buFont typeface="Arial" panose="020B0604020202020204" pitchFamily="34" charset="0"/>
              <a:buChar char="•"/>
            </a:pPr>
            <a:r>
              <a:rPr lang="en-US" sz="1400" dirty="0" smtClean="0"/>
              <a:t>Manage Money changer tiers based on functionality offered  (e.g.  online banking, delivery service, buy back,  duration – order forward)</a:t>
            </a:r>
          </a:p>
          <a:p>
            <a:pPr marL="342900" indent="-342900" algn="just">
              <a:buFont typeface="Arial" panose="020B0604020202020204" pitchFamily="34" charset="0"/>
              <a:buChar char="•"/>
            </a:pPr>
            <a:r>
              <a:rPr lang="en-US" sz="1400" dirty="0" smtClean="0"/>
              <a:t>Manage advertisements  (start date, end date, priority etc.)</a:t>
            </a:r>
          </a:p>
          <a:p>
            <a:pPr marL="342900" indent="-342900" algn="just">
              <a:buFont typeface="Arial" panose="020B0604020202020204" pitchFamily="34" charset="0"/>
              <a:buChar char="•"/>
            </a:pPr>
            <a:endParaRPr lang="en-US" sz="1400" dirty="0" smtClean="0"/>
          </a:p>
          <a:p>
            <a:pPr algn="just"/>
            <a:endParaRPr lang="en-US" sz="1600" dirty="0" smtClean="0"/>
          </a:p>
          <a:p>
            <a:pPr marL="342900" indent="-342900" algn="just">
              <a:buFont typeface="Arial" panose="020B0604020202020204" pitchFamily="34" charset="0"/>
              <a:buChar char="•"/>
            </a:pPr>
            <a:endParaRPr lang="en-US" sz="1400" dirty="0" smtClean="0"/>
          </a:p>
          <a:p>
            <a:pPr algn="just"/>
            <a:r>
              <a:rPr lang="en-US" sz="1600" u="sng" dirty="0">
                <a:solidFill>
                  <a:srgbClr val="77062D"/>
                </a:solidFill>
              </a:rPr>
              <a:t>Web </a:t>
            </a:r>
            <a:r>
              <a:rPr lang="en-US" sz="1600" u="sng" dirty="0" smtClean="0">
                <a:solidFill>
                  <a:srgbClr val="77062D"/>
                </a:solidFill>
              </a:rPr>
              <a:t>Portal Super Admin </a:t>
            </a:r>
            <a:r>
              <a:rPr lang="en-US" sz="1600" u="sng" dirty="0">
                <a:solidFill>
                  <a:srgbClr val="77062D"/>
                </a:solidFill>
              </a:rPr>
              <a:t>(Phase </a:t>
            </a:r>
            <a:r>
              <a:rPr lang="en-US" sz="1600" u="sng" dirty="0" smtClean="0">
                <a:solidFill>
                  <a:srgbClr val="77062D"/>
                </a:solidFill>
              </a:rPr>
              <a:t>2):</a:t>
            </a:r>
            <a:endParaRPr lang="en-US" sz="1400" dirty="0" smtClean="0"/>
          </a:p>
          <a:p>
            <a:pPr marL="342900" indent="-342900" algn="just">
              <a:buFont typeface="Arial" panose="020B0604020202020204" pitchFamily="34" charset="0"/>
              <a:buChar char="•"/>
            </a:pPr>
            <a:r>
              <a:rPr lang="en-US" sz="1400" dirty="0" smtClean="0"/>
              <a:t>View invoices by money changer</a:t>
            </a:r>
            <a:endParaRPr lang="en-US" sz="1400" dirty="0"/>
          </a:p>
          <a:p>
            <a:pPr marL="342900" indent="-342900" algn="just">
              <a:buFont typeface="Arial" panose="020B0604020202020204" pitchFamily="34" charset="0"/>
              <a:buChar char="•"/>
            </a:pPr>
            <a:r>
              <a:rPr lang="en-US" sz="1400" dirty="0" smtClean="0"/>
              <a:t>View Commissions earned by money changer</a:t>
            </a:r>
            <a:endParaRPr lang="en-US" sz="1400" dirty="0"/>
          </a:p>
          <a:p>
            <a:pPr marL="342900" indent="-342900" algn="just">
              <a:buFont typeface="Arial" panose="020B0604020202020204" pitchFamily="34" charset="0"/>
              <a:buChar char="•"/>
            </a:pPr>
            <a:r>
              <a:rPr lang="en-US" sz="1400" dirty="0" smtClean="0"/>
              <a:t>View debtors</a:t>
            </a:r>
          </a:p>
          <a:p>
            <a:pPr marL="342900" indent="-342900" algn="just">
              <a:buFont typeface="Arial" panose="020B0604020202020204" pitchFamily="34" charset="0"/>
              <a:buChar char="•"/>
            </a:pPr>
            <a:r>
              <a:rPr lang="en-US" sz="1400" dirty="0" smtClean="0"/>
              <a:t>Manage content  for messages, alerts and terms</a:t>
            </a:r>
          </a:p>
          <a:p>
            <a:pPr marL="342900" indent="-342900" algn="just">
              <a:buFont typeface="Arial" panose="020B0604020202020204" pitchFamily="34" charset="0"/>
              <a:buChar char="•"/>
            </a:pPr>
            <a:endParaRPr lang="en-US" sz="1400" dirty="0"/>
          </a:p>
          <a:p>
            <a:pPr marL="342900" indent="-342900" algn="just">
              <a:buFont typeface="Arial" panose="020B0604020202020204" pitchFamily="34" charset="0"/>
              <a:buChar char="•"/>
            </a:pPr>
            <a:endParaRPr lang="en-US" sz="1600" dirty="0"/>
          </a:p>
        </p:txBody>
      </p:sp>
      <p:sp>
        <p:nvSpPr>
          <p:cNvPr id="7" name="Title 1"/>
          <p:cNvSpPr txBox="1">
            <a:spLocks/>
          </p:cNvSpPr>
          <p:nvPr/>
        </p:nvSpPr>
        <p:spPr>
          <a:xfrm>
            <a:off x="273844" y="39687"/>
            <a:ext cx="10368439" cy="1080029"/>
          </a:xfrm>
          <a:prstGeom prst="rect">
            <a:avLst/>
          </a:prstGeom>
        </p:spPr>
        <p:txBody>
          <a:bodyPr vert="horz" lIns="91440" tIns="45720" rIns="91440" bIns="45720" rtlCol="0" anchor="ctr">
            <a:normAutofit/>
          </a:bodyPr>
          <a:lstStyle>
            <a:lvl1pPr algn="ctr" defTabSz="914420" rtl="0" eaLnBrk="1" latinLnBrk="0" hangingPunct="1">
              <a:spcBef>
                <a:spcPct val="0"/>
              </a:spcBef>
              <a:buNone/>
              <a:defRPr sz="4400" kern="1200">
                <a:solidFill>
                  <a:schemeClr val="tx1"/>
                </a:solidFill>
                <a:latin typeface="+mj-lt"/>
                <a:ea typeface="+mj-ea"/>
                <a:cs typeface="+mj-cs"/>
              </a:defRPr>
            </a:lvl1pPr>
          </a:lstStyle>
          <a:p>
            <a:pPr algn="l"/>
            <a:r>
              <a:rPr lang="en-US" sz="2800" dirty="0">
                <a:solidFill>
                  <a:srgbClr val="77062D"/>
                </a:solidFill>
              </a:rPr>
              <a:t>Phase </a:t>
            </a:r>
            <a:r>
              <a:rPr lang="en-US" sz="2800" dirty="0">
                <a:solidFill>
                  <a:srgbClr val="77062D"/>
                </a:solidFill>
              </a:rPr>
              <a:t>1</a:t>
            </a:r>
            <a:r>
              <a:rPr lang="en-US" sz="2800" dirty="0" smtClean="0">
                <a:solidFill>
                  <a:srgbClr val="77062D"/>
                </a:solidFill>
              </a:rPr>
              <a:t> </a:t>
            </a:r>
            <a:r>
              <a:rPr lang="en-US" sz="2800" dirty="0">
                <a:solidFill>
                  <a:srgbClr val="77062D"/>
                </a:solidFill>
              </a:rPr>
              <a:t>- Implementation</a:t>
            </a:r>
          </a:p>
        </p:txBody>
      </p:sp>
    </p:spTree>
    <p:extLst>
      <p:ext uri="{BB962C8B-B14F-4D97-AF65-F5344CB8AC3E}">
        <p14:creationId xmlns:p14="http://schemas.microsoft.com/office/powerpoint/2010/main" val="1638675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24766</TotalTime>
  <Words>1685</Words>
  <Application>Microsoft Office PowerPoint</Application>
  <PresentationFormat>Custom</PresentationFormat>
  <Paragraphs>282</Paragraphs>
  <Slides>16</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Arial</vt:lpstr>
      <vt:lpstr>Calibri</vt:lpstr>
      <vt:lpstr>Gill Sans MT</vt:lpstr>
      <vt:lpstr>Times New Roman</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Verbat</dc:creator>
  <cp:keywords/>
  <dc:description/>
  <cp:lastModifiedBy>Prashant Thomas</cp:lastModifiedBy>
  <cp:revision>2417</cp:revision>
  <cp:lastPrinted>2016-02-10T16:45:28Z</cp:lastPrinted>
  <dcterms:created xsi:type="dcterms:W3CDTF">2013-11-11T05:28:37Z</dcterms:created>
  <dcterms:modified xsi:type="dcterms:W3CDTF">2016-07-05T06:32:01Z</dcterms:modified>
  <cp:category/>
</cp:coreProperties>
</file>