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61" r:id="rId7"/>
    <p:sldId id="280" r:id="rId8"/>
    <p:sldId id="286" r:id="rId9"/>
    <p:sldId id="273" r:id="rId10"/>
    <p:sldId id="263" r:id="rId11"/>
    <p:sldId id="259" r:id="rId12"/>
    <p:sldId id="274" r:id="rId13"/>
    <p:sldId id="262" r:id="rId14"/>
    <p:sldId id="276" r:id="rId15"/>
    <p:sldId id="283" r:id="rId16"/>
    <p:sldId id="284" r:id="rId17"/>
    <p:sldId id="282" r:id="rId18"/>
    <p:sldId id="264" r:id="rId19"/>
    <p:sldId id="277" r:id="rId20"/>
    <p:sldId id="285" r:id="rId21"/>
    <p:sldId id="271" r:id="rId22"/>
    <p:sldId id="278" r:id="rId23"/>
    <p:sldId id="270" r:id="rId24"/>
    <p:sldId id="279" r:id="rId25"/>
    <p:sldId id="275"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94660"/>
  </p:normalViewPr>
  <p:slideViewPr>
    <p:cSldViewPr snapToGrid="0">
      <p:cViewPr varScale="1">
        <p:scale>
          <a:sx n="80" d="100"/>
          <a:sy n="80"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10-08-2016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Development of an Mobile Product </a:t>
            </a:r>
            <a:r>
              <a:rPr lang="en-IN" sz="2400" b="1" dirty="0" err="1">
                <a:solidFill>
                  <a:srgbClr val="1C1C1C"/>
                </a:solidFill>
              </a:rPr>
              <a:t>Cataloging</a:t>
            </a:r>
            <a:r>
              <a:rPr lang="en-IN" sz="2400" b="1" dirty="0">
                <a:solidFill>
                  <a:srgbClr val="1C1C1C"/>
                </a:solidFill>
              </a:rPr>
              <a:t> System </a:t>
            </a:r>
            <a:r>
              <a:rPr lang="en-US" sz="2400" b="1" dirty="0">
                <a:solidFill>
                  <a:srgbClr val="1C1C1C"/>
                </a:solidFill>
              </a:rPr>
              <a:t>for </a:t>
            </a:r>
            <a:br>
              <a:rPr lang="en-US" sz="2400" b="1" dirty="0">
                <a:solidFill>
                  <a:srgbClr val="1C1C1C"/>
                </a:solidFill>
              </a:rPr>
            </a:br>
            <a:r>
              <a:rPr lang="en-US" sz="2400" b="1" dirty="0">
                <a:solidFill>
                  <a:srgbClr val="1C1C1C"/>
                </a:solidFill>
              </a:rPr>
              <a:t>Fischer- UAE</a:t>
            </a:r>
          </a:p>
          <a:p>
            <a:pPr algn="r"/>
            <a:endParaRPr lang="en-US" sz="16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Application Functionality </a:t>
            </a:r>
          </a:p>
        </p:txBody>
      </p:sp>
      <p:sp>
        <p:nvSpPr>
          <p:cNvPr id="3" name="Rectangle 2"/>
          <p:cNvSpPr/>
          <p:nvPr/>
        </p:nvSpPr>
        <p:spPr>
          <a:xfrm>
            <a:off x="6754248" y="2873972"/>
            <a:ext cx="5079943" cy="1938992"/>
          </a:xfrm>
          <a:prstGeom prst="rect">
            <a:avLst/>
          </a:prstGeom>
        </p:spPr>
        <p:txBody>
          <a:bodyPr wrap="square">
            <a:spAutoFit/>
          </a:bodyPr>
          <a:lstStyle/>
          <a:p>
            <a:pPr marL="342900" indent="-342900">
              <a:lnSpc>
                <a:spcPts val="2400"/>
              </a:lnSpc>
              <a:buFont typeface="Wingdings" panose="05000000000000000000" pitchFamily="2" charset="2"/>
              <a:buChar char="§"/>
            </a:pPr>
            <a:r>
              <a:rPr lang="en-US" dirty="0"/>
              <a:t>Functionality for capturing  pictures</a:t>
            </a:r>
          </a:p>
          <a:p>
            <a:pPr marL="342900" indent="-342900">
              <a:lnSpc>
                <a:spcPts val="2400"/>
              </a:lnSpc>
              <a:buFont typeface="Wingdings" panose="05000000000000000000" pitchFamily="2" charset="2"/>
              <a:buChar char="§"/>
            </a:pPr>
            <a:r>
              <a:rPr lang="en-US" dirty="0"/>
              <a:t>Functionality to attach images/files to forms</a:t>
            </a:r>
          </a:p>
          <a:p>
            <a:pPr marL="342900" indent="-342900">
              <a:lnSpc>
                <a:spcPts val="2400"/>
              </a:lnSpc>
              <a:buFont typeface="Wingdings" panose="05000000000000000000" pitchFamily="2" charset="2"/>
              <a:buChar char="§"/>
            </a:pPr>
            <a:r>
              <a:rPr lang="en-US" dirty="0"/>
              <a:t>Functionality to create cover letter templates</a:t>
            </a:r>
          </a:p>
          <a:p>
            <a:pPr marL="342900" indent="-342900">
              <a:lnSpc>
                <a:spcPts val="2400"/>
              </a:lnSpc>
              <a:buFont typeface="Wingdings" panose="05000000000000000000" pitchFamily="2" charset="2"/>
              <a:buChar char="§"/>
            </a:pPr>
            <a:r>
              <a:rPr lang="en-US" dirty="0"/>
              <a:t>Functionality to create PDF documents</a:t>
            </a:r>
          </a:p>
          <a:p>
            <a:pPr marL="342900" indent="-342900">
              <a:lnSpc>
                <a:spcPts val="2400"/>
              </a:lnSpc>
              <a:buFont typeface="Wingdings" panose="05000000000000000000" pitchFamily="2" charset="2"/>
              <a:buChar char="§"/>
            </a:pPr>
            <a:r>
              <a:rPr lang="en-US" dirty="0"/>
              <a:t>Functionality to stitch PDF documents</a:t>
            </a:r>
          </a:p>
          <a:p>
            <a:pPr marL="342900" indent="-342900">
              <a:lnSpc>
                <a:spcPts val="2400"/>
              </a:lnSpc>
              <a:buFont typeface="Wingdings" panose="05000000000000000000" pitchFamily="2" charset="2"/>
              <a:buChar char="§"/>
            </a:pPr>
            <a:r>
              <a:rPr lang="en-US" dirty="0"/>
              <a:t>Functionality to track the application status</a:t>
            </a:r>
          </a:p>
        </p:txBody>
      </p:sp>
    </p:spTree>
    <p:extLst>
      <p:ext uri="{BB962C8B-B14F-4D97-AF65-F5344CB8AC3E}">
        <p14:creationId xmlns:p14="http://schemas.microsoft.com/office/powerpoint/2010/main" val="11499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8967" y="1683126"/>
            <a:ext cx="5783538" cy="4647426"/>
          </a:xfrm>
          <a:prstGeom prst="rect">
            <a:avLst/>
          </a:prstGeom>
          <a:noFill/>
        </p:spPr>
        <p:txBody>
          <a:bodyPr wrap="square" rtlCol="0">
            <a:spAutoFit/>
          </a:bodyPr>
          <a:lstStyle/>
          <a:p>
            <a:pPr lvl="0" algn="just"/>
            <a:r>
              <a:rPr lang="en-US" sz="2100" b="1" dirty="0">
                <a:solidFill>
                  <a:srgbClr val="800000"/>
                </a:solidFill>
              </a:rPr>
              <a:t>Functionality for System Admins</a:t>
            </a:r>
          </a:p>
          <a:p>
            <a:pPr lvl="0" algn="just"/>
            <a:endParaRPr lang="en-US" sz="2100" b="1" dirty="0">
              <a:solidFill>
                <a:srgbClr val="800000"/>
              </a:solidFill>
            </a:endParaRPr>
          </a:p>
          <a:p>
            <a:pPr marL="342900" indent="-342900">
              <a:buFont typeface="Wingdings" panose="05000000000000000000" pitchFamily="2" charset="2"/>
              <a:buChar char="§"/>
            </a:pPr>
            <a:r>
              <a:rPr lang="en-US" dirty="0"/>
              <a:t>Create application users, roles and privileges</a:t>
            </a:r>
          </a:p>
          <a:p>
            <a:pPr marL="342900" indent="-342900">
              <a:buFont typeface="Wingdings" panose="05000000000000000000" pitchFamily="2" charset="2"/>
              <a:buChar char="§"/>
            </a:pPr>
            <a:r>
              <a:rPr lang="en-US" dirty="0"/>
              <a:t>Create company product data</a:t>
            </a:r>
          </a:p>
          <a:p>
            <a:pPr marL="342900" indent="-342900">
              <a:buFont typeface="Wingdings" panose="05000000000000000000" pitchFamily="2" charset="2"/>
              <a:buChar char="§"/>
            </a:pPr>
            <a:r>
              <a:rPr lang="en-US" dirty="0"/>
              <a:t>Create master data such as Project types, companies, products, location, document types etc.</a:t>
            </a:r>
          </a:p>
          <a:p>
            <a:pPr algn="just"/>
            <a:endParaRPr lang="en-US" sz="1600" u="sng" dirty="0">
              <a:solidFill>
                <a:srgbClr val="77062D"/>
              </a:solidFill>
            </a:endParaRPr>
          </a:p>
          <a:p>
            <a:pPr algn="just"/>
            <a:r>
              <a:rPr lang="en-US" sz="2100" b="1" dirty="0">
                <a:solidFill>
                  <a:srgbClr val="800000"/>
                </a:solidFill>
              </a:rPr>
              <a:t>Functionality for Salesman</a:t>
            </a:r>
          </a:p>
          <a:p>
            <a:pPr algn="just"/>
            <a:endParaRPr lang="en-US" sz="2100" b="1" dirty="0">
              <a:solidFill>
                <a:srgbClr val="800000"/>
              </a:solidFill>
            </a:endParaRPr>
          </a:p>
          <a:p>
            <a:pPr marL="342900" indent="-342900">
              <a:buFont typeface="Wingdings" panose="05000000000000000000" pitchFamily="2" charset="2"/>
              <a:buChar char="§"/>
            </a:pPr>
            <a:r>
              <a:rPr lang="en-US" dirty="0"/>
              <a:t>Take product pictures.</a:t>
            </a:r>
          </a:p>
          <a:p>
            <a:pPr marL="342900" indent="-342900">
              <a:buFont typeface="Wingdings" panose="05000000000000000000" pitchFamily="2" charset="2"/>
              <a:buChar char="§"/>
            </a:pPr>
            <a:r>
              <a:rPr lang="en-US" dirty="0"/>
              <a:t>Search for products by project type, consultant, contractor, product name or application type.</a:t>
            </a:r>
          </a:p>
          <a:p>
            <a:pPr marL="342900" indent="-342900">
              <a:buFont typeface="Wingdings" panose="05000000000000000000" pitchFamily="2" charset="2"/>
              <a:buChar char="§"/>
            </a:pPr>
            <a:r>
              <a:rPr lang="en-US" dirty="0"/>
              <a:t>Create request for approvals</a:t>
            </a:r>
          </a:p>
          <a:p>
            <a:pPr marL="342900" indent="-342900">
              <a:buFont typeface="Wingdings" panose="05000000000000000000" pitchFamily="2" charset="2"/>
              <a:buChar char="§"/>
            </a:pPr>
            <a:r>
              <a:rPr lang="en-US" dirty="0"/>
              <a:t>Save draft copies of requests.</a:t>
            </a:r>
          </a:p>
          <a:p>
            <a:pPr marL="342900" indent="-342900">
              <a:buFont typeface="Wingdings" panose="05000000000000000000" pitchFamily="2" charset="2"/>
              <a:buChar char="§"/>
            </a:pPr>
            <a:r>
              <a:rPr lang="en-US" dirty="0"/>
              <a:t>Create product and company submittals</a:t>
            </a:r>
          </a:p>
          <a:p>
            <a:pPr algn="just"/>
            <a:endParaRPr lang="en-US" sz="1600" u="sng" dirty="0">
              <a:solidFill>
                <a:srgbClr val="77062D"/>
              </a:solidFill>
            </a:endParaRPr>
          </a:p>
        </p:txBody>
      </p:sp>
      <p:sp>
        <p:nvSpPr>
          <p:cNvPr id="3" name="Rectangle 2"/>
          <p:cNvSpPr/>
          <p:nvPr/>
        </p:nvSpPr>
        <p:spPr>
          <a:xfrm>
            <a:off x="6460390" y="1656471"/>
            <a:ext cx="5380382" cy="2982868"/>
          </a:xfrm>
          <a:prstGeom prst="rect">
            <a:avLst/>
          </a:prstGeom>
        </p:spPr>
        <p:txBody>
          <a:bodyPr wrap="square">
            <a:spAutoFit/>
          </a:bodyPr>
          <a:lstStyle/>
          <a:p>
            <a:pPr algn="just"/>
            <a:r>
              <a:rPr lang="en-US" sz="2100" b="1" dirty="0">
                <a:solidFill>
                  <a:srgbClr val="800000"/>
                </a:solidFill>
              </a:rPr>
              <a:t>Functionality for </a:t>
            </a:r>
            <a:r>
              <a:rPr lang="en-US" sz="2100" b="1">
                <a:solidFill>
                  <a:srgbClr val="800000"/>
                </a:solidFill>
              </a:rPr>
              <a:t>Approval Managers</a:t>
            </a:r>
            <a:endParaRPr lang="en-US" sz="2100" b="1" dirty="0">
              <a:solidFill>
                <a:srgbClr val="800000"/>
              </a:solidFill>
            </a:endParaRP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a:t>Approval managers can approve request submitted for creating approval copies.</a:t>
            </a:r>
          </a:p>
          <a:p>
            <a:pPr marL="342900" indent="-342900">
              <a:lnSpc>
                <a:spcPts val="2500"/>
              </a:lnSpc>
              <a:buFont typeface="Wingdings" panose="05000000000000000000" pitchFamily="2" charset="2"/>
              <a:buChar char="§"/>
            </a:pPr>
            <a:r>
              <a:rPr lang="en-US" dirty="0"/>
              <a:t>Can create product and company submittals</a:t>
            </a:r>
          </a:p>
          <a:p>
            <a:pPr marL="342900" indent="-342900">
              <a:lnSpc>
                <a:spcPts val="2500"/>
              </a:lnSpc>
              <a:buFont typeface="Wingdings" panose="05000000000000000000" pitchFamily="2" charset="2"/>
              <a:buChar char="§"/>
            </a:pPr>
            <a:r>
              <a:rPr lang="en-US" dirty="0"/>
              <a:t>Can manage company products</a:t>
            </a:r>
          </a:p>
          <a:p>
            <a:pPr marL="342900" indent="-342900">
              <a:lnSpc>
                <a:spcPts val="2500"/>
              </a:lnSpc>
              <a:buFont typeface="Wingdings" panose="05000000000000000000" pitchFamily="2" charset="2"/>
              <a:buChar char="§"/>
            </a:pPr>
            <a:r>
              <a:rPr lang="en-IN" dirty="0"/>
              <a:t>Can list approval copies and product submittals</a:t>
            </a:r>
          </a:p>
          <a:p>
            <a:pPr marL="342900" indent="-342900">
              <a:lnSpc>
                <a:spcPts val="2500"/>
              </a:lnSpc>
              <a:buFont typeface="Wingdings" panose="05000000000000000000" pitchFamily="2" charset="2"/>
              <a:buChar char="§"/>
            </a:pPr>
            <a:r>
              <a:rPr lang="en-IN" dirty="0"/>
              <a:t>Can search for approval copies, product/company submittals, company products.</a:t>
            </a:r>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5914831"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Individual Functionality</a:t>
            </a:r>
          </a:p>
        </p:txBody>
      </p:sp>
    </p:spTree>
    <p:extLst>
      <p:ext uri="{BB962C8B-B14F-4D97-AF65-F5344CB8AC3E}">
        <p14:creationId xmlns:p14="http://schemas.microsoft.com/office/powerpoint/2010/main" val="323680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Tree>
    <p:extLst>
      <p:ext uri="{BB962C8B-B14F-4D97-AF65-F5344CB8AC3E}">
        <p14:creationId xmlns:p14="http://schemas.microsoft.com/office/powerpoint/2010/main" val="285936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507650"/>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POC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Tree>
    <p:extLst>
      <p:ext uri="{BB962C8B-B14F-4D97-AF65-F5344CB8AC3E}">
        <p14:creationId xmlns:p14="http://schemas.microsoft.com/office/powerpoint/2010/main" val="230968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Tree>
    <p:extLst>
      <p:ext uri="{BB962C8B-B14F-4D97-AF65-F5344CB8AC3E}">
        <p14:creationId xmlns:p14="http://schemas.microsoft.com/office/powerpoint/2010/main" val="337402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366801"/>
            <a:ext cx="11581272" cy="4293483"/>
          </a:xfrm>
          <a:prstGeom prst="rect">
            <a:avLst/>
          </a:prstGeom>
          <a:noFill/>
        </p:spPr>
        <p:txBody>
          <a:bodyPr wrap="square" rtlCol="0">
            <a:spAutoFit/>
          </a:bodyPr>
          <a:lstStyle/>
          <a:p>
            <a:pPr>
              <a:lnSpc>
                <a:spcPct val="150000"/>
              </a:lnSpc>
            </a:pPr>
            <a:r>
              <a:rPr lang="en-US" dirty="0"/>
              <a:t>Application will be delivered in three phases.  All Phases will be started  upon the completion of signed copies of the Software Requirements. The deliverables for each phase is listed below.</a:t>
            </a:r>
          </a:p>
          <a:p>
            <a:pPr>
              <a:lnSpc>
                <a:spcPct val="150000"/>
              </a:lnSpc>
            </a:pPr>
            <a:endParaRPr lang="en-US" dirty="0"/>
          </a:p>
          <a:p>
            <a:pPr>
              <a:lnSpc>
                <a:spcPct val="150000"/>
              </a:lnSpc>
            </a:pPr>
            <a:r>
              <a:rPr lang="en-US" sz="2000" b="1" dirty="0"/>
              <a:t>Phase 1</a:t>
            </a:r>
          </a:p>
          <a:p>
            <a:pPr marL="285750" indent="-285750">
              <a:lnSpc>
                <a:spcPct val="150000"/>
              </a:lnSpc>
              <a:buFont typeface="Wingdings" panose="05000000000000000000" pitchFamily="2" charset="2"/>
              <a:buChar char="§"/>
            </a:pPr>
            <a:r>
              <a:rPr lang="en-US" dirty="0"/>
              <a:t>Includes general application framework that consist of modules like authentication and authorization, Logging, API integration, Master data Maintenance </a:t>
            </a:r>
            <a:r>
              <a:rPr lang="en-US" dirty="0" smtClean="0"/>
              <a:t>, Splash Screen</a:t>
            </a:r>
            <a:endParaRPr lang="en-US" dirty="0"/>
          </a:p>
          <a:p>
            <a:pPr marL="285750" indent="-285750">
              <a:lnSpc>
                <a:spcPct val="150000"/>
              </a:lnSpc>
              <a:buFont typeface="Wingdings" panose="05000000000000000000" pitchFamily="2" charset="2"/>
              <a:buChar char="§"/>
            </a:pPr>
            <a:r>
              <a:rPr lang="en-US" dirty="0"/>
              <a:t>Initiate approval workflow</a:t>
            </a:r>
          </a:p>
          <a:p>
            <a:pPr marL="285750" indent="-285750">
              <a:lnSpc>
                <a:spcPct val="150000"/>
              </a:lnSpc>
              <a:buFont typeface="Wingdings" panose="05000000000000000000" pitchFamily="2" charset="2"/>
              <a:buChar char="§"/>
            </a:pPr>
            <a:r>
              <a:rPr lang="en-US" dirty="0"/>
              <a:t>Create request for approvals (draft and final)</a:t>
            </a:r>
          </a:p>
          <a:p>
            <a:pPr marL="285750" indent="-285750">
              <a:lnSpc>
                <a:spcPct val="150000"/>
              </a:lnSpc>
              <a:buFont typeface="Wingdings" panose="05000000000000000000" pitchFamily="2" charset="2"/>
              <a:buChar char="§"/>
            </a:pPr>
            <a:r>
              <a:rPr lang="en-US" dirty="0"/>
              <a:t>Theme development for mobile devices and web</a:t>
            </a:r>
          </a:p>
          <a:p>
            <a:pPr marL="285750" indent="-285750">
              <a:lnSpc>
                <a:spcPct val="150000"/>
              </a:lnSpc>
              <a:buFont typeface="Wingdings" panose="05000000000000000000" pitchFamily="2" charset="2"/>
              <a:buChar char="§"/>
            </a:pPr>
            <a:r>
              <a:rPr lang="en-US" dirty="0"/>
              <a:t>Database design and </a:t>
            </a:r>
            <a:r>
              <a:rPr lang="en-US" dirty="0" smtClean="0"/>
              <a:t>development</a:t>
            </a:r>
          </a:p>
        </p:txBody>
      </p:sp>
    </p:spTree>
    <p:extLst>
      <p:ext uri="{BB962C8B-B14F-4D97-AF65-F5344CB8AC3E}">
        <p14:creationId xmlns:p14="http://schemas.microsoft.com/office/powerpoint/2010/main" val="291100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Product Delivery (Contd.)</a:t>
            </a:r>
          </a:p>
        </p:txBody>
      </p:sp>
      <p:sp>
        <p:nvSpPr>
          <p:cNvPr id="5" name="TextBox 4"/>
          <p:cNvSpPr txBox="1"/>
          <p:nvPr/>
        </p:nvSpPr>
        <p:spPr>
          <a:xfrm>
            <a:off x="305928" y="1366801"/>
            <a:ext cx="11581272" cy="3924151"/>
          </a:xfrm>
          <a:prstGeom prst="rect">
            <a:avLst/>
          </a:prstGeom>
          <a:noFill/>
        </p:spPr>
        <p:txBody>
          <a:bodyPr wrap="square" rtlCol="0">
            <a:spAutoFit/>
          </a:bodyPr>
          <a:lstStyle/>
          <a:p>
            <a:pPr>
              <a:lnSpc>
                <a:spcPct val="150000"/>
              </a:lnSpc>
            </a:pPr>
            <a:r>
              <a:rPr lang="en-US" sz="2000" b="1" dirty="0"/>
              <a:t>Phase 2</a:t>
            </a:r>
          </a:p>
          <a:p>
            <a:pPr marL="285750" indent="-285750">
              <a:lnSpc>
                <a:spcPct val="150000"/>
              </a:lnSpc>
              <a:buFont typeface="Wingdings" panose="05000000000000000000" pitchFamily="2" charset="2"/>
              <a:buChar char="§"/>
            </a:pPr>
            <a:r>
              <a:rPr lang="en-US" dirty="0"/>
              <a:t>Approval workflow to approve request</a:t>
            </a:r>
          </a:p>
          <a:p>
            <a:pPr marL="285750" indent="-285750">
              <a:lnSpc>
                <a:spcPct val="150000"/>
              </a:lnSpc>
              <a:buFont typeface="Wingdings" panose="05000000000000000000" pitchFamily="2" charset="2"/>
              <a:buChar char="§"/>
            </a:pPr>
            <a:r>
              <a:rPr lang="en-US" dirty="0"/>
              <a:t>Complete the approval copies (with additional information and attachments)</a:t>
            </a:r>
          </a:p>
          <a:p>
            <a:pPr marL="285750" indent="-285750">
              <a:lnSpc>
                <a:spcPct val="150000"/>
              </a:lnSpc>
              <a:buFont typeface="Wingdings" panose="05000000000000000000" pitchFamily="2" charset="2"/>
              <a:buChar char="§"/>
            </a:pPr>
            <a:r>
              <a:rPr lang="en-US" dirty="0"/>
              <a:t>Create PDF documents</a:t>
            </a:r>
          </a:p>
          <a:p>
            <a:pPr marL="285750" indent="-285750">
              <a:lnSpc>
                <a:spcPct val="150000"/>
              </a:lnSpc>
              <a:buFont typeface="Wingdings" panose="05000000000000000000" pitchFamily="2" charset="2"/>
              <a:buChar char="§"/>
            </a:pPr>
            <a:r>
              <a:rPr lang="en-US" dirty="0"/>
              <a:t>Complete product data features  and relate it with approval copies and submittal forms so that they can be searchable</a:t>
            </a:r>
          </a:p>
          <a:p>
            <a:pPr>
              <a:lnSpc>
                <a:spcPct val="150000"/>
              </a:lnSpc>
            </a:pPr>
            <a:r>
              <a:rPr lang="en-US" sz="2000" b="1" dirty="0"/>
              <a:t>Phase 3</a:t>
            </a:r>
          </a:p>
          <a:p>
            <a:pPr marL="285750" indent="-285750">
              <a:lnSpc>
                <a:spcPct val="150000"/>
              </a:lnSpc>
              <a:buFont typeface="Wingdings" panose="05000000000000000000" pitchFamily="2" charset="2"/>
              <a:buChar char="§"/>
            </a:pPr>
            <a:r>
              <a:rPr lang="en-US" dirty="0"/>
              <a:t>Completion of the Product and company submittals</a:t>
            </a:r>
          </a:p>
          <a:p>
            <a:pPr marL="285750" indent="-285750">
              <a:lnSpc>
                <a:spcPct val="150000"/>
              </a:lnSpc>
              <a:buFont typeface="Wingdings" panose="05000000000000000000" pitchFamily="2" charset="2"/>
              <a:buChar char="§"/>
            </a:pPr>
            <a:r>
              <a:rPr lang="en-US" dirty="0"/>
              <a:t>Convert attachments to PDF documents</a:t>
            </a:r>
          </a:p>
          <a:p>
            <a:pPr marL="285750" indent="-285750">
              <a:lnSpc>
                <a:spcPct val="150000"/>
              </a:lnSpc>
              <a:buFont typeface="Wingdings" panose="05000000000000000000" pitchFamily="2" charset="2"/>
              <a:buChar char="§"/>
            </a:pPr>
            <a:r>
              <a:rPr lang="en-US" dirty="0"/>
              <a:t>Stitch cover letter and attachments to create a PDF document</a:t>
            </a:r>
          </a:p>
        </p:txBody>
      </p:sp>
    </p:spTree>
    <p:extLst>
      <p:ext uri="{BB962C8B-B14F-4D97-AF65-F5344CB8AC3E}">
        <p14:creationId xmlns:p14="http://schemas.microsoft.com/office/powerpoint/2010/main" val="174070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Tree>
    <p:extLst>
      <p:ext uri="{BB962C8B-B14F-4D97-AF65-F5344CB8AC3E}">
        <p14:creationId xmlns:p14="http://schemas.microsoft.com/office/powerpoint/2010/main" val="52089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5" name="Content Placeholder 2"/>
          <p:cNvSpPr>
            <a:spLocks noGrp="1"/>
          </p:cNvSpPr>
          <p:nvPr>
            <p:ph idx="1"/>
          </p:nvPr>
        </p:nvSpPr>
        <p:spPr>
          <a:xfrm>
            <a:off x="8327596" y="1936311"/>
            <a:ext cx="3671899" cy="4058652"/>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a:t>ASP.Net 4.5</a:t>
            </a:r>
            <a:endParaRPr lang="sk-SK" sz="1700" dirty="0"/>
          </a:p>
          <a:p>
            <a:pPr lvl="1" defTabSz="914400">
              <a:lnSpc>
                <a:spcPct val="70000"/>
              </a:lnSpc>
              <a:buFont typeface="Arial" panose="020B0604020202020204" pitchFamily="34" charset="0"/>
              <a:buChar char="•"/>
            </a:pPr>
            <a:r>
              <a:rPr lang="sk-SK" sz="1700" dirty="0"/>
              <a:t>Database – </a:t>
            </a:r>
            <a:r>
              <a:rPr lang="en-US" sz="1700" dirty="0"/>
              <a:t>MS SQL 2012 Enterprise Edition</a:t>
            </a:r>
            <a:endParaRPr lang="sk-SK" sz="1700" dirty="0"/>
          </a:p>
          <a:p>
            <a:pPr lvl="1" defTabSz="914400">
              <a:lnSpc>
                <a:spcPct val="70000"/>
              </a:lnSpc>
              <a:buFont typeface="Arial" panose="020B0604020202020204" pitchFamily="34" charset="0"/>
              <a:buChar char="•"/>
            </a:pPr>
            <a:r>
              <a:rPr lang="sk-SK" sz="1700" dirty="0"/>
              <a:t>Server – </a:t>
            </a:r>
            <a:r>
              <a:rPr lang="en-IN" sz="1700" dirty="0"/>
              <a:t>IIS 7.5</a:t>
            </a:r>
            <a:endParaRPr lang="sk-SK" sz="1700" dirty="0"/>
          </a:p>
          <a:p>
            <a:pPr lvl="1" defTabSz="914400">
              <a:lnSpc>
                <a:spcPct val="70000"/>
              </a:lnSpc>
              <a:buFont typeface="Arial" panose="020B0604020202020204" pitchFamily="34" charset="0"/>
              <a:buChar char="•"/>
            </a:pPr>
            <a:r>
              <a:rPr lang="sk-SK" sz="1700" dirty="0"/>
              <a:t>Operating System – </a:t>
            </a:r>
            <a:r>
              <a:rPr lang="en-US" sz="1700" dirty="0"/>
              <a:t>Windows</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Dedicated Server</a:t>
            </a:r>
          </a:p>
          <a:p>
            <a:pPr lvl="1">
              <a:lnSpc>
                <a:spcPct val="70000"/>
              </a:lnSpc>
            </a:pPr>
            <a:r>
              <a:rPr lang="en-US" sz="1700" dirty="0"/>
              <a:t>Memory – 8 GB with 2 Core CPU</a:t>
            </a:r>
          </a:p>
          <a:p>
            <a:pPr lvl="1">
              <a:lnSpc>
                <a:spcPct val="70000"/>
              </a:lnSpc>
            </a:pPr>
            <a:r>
              <a:rPr lang="en-US" sz="1700" dirty="0"/>
              <a:t>HDD Quota – 500 GB</a:t>
            </a:r>
          </a:p>
          <a:p>
            <a:pPr lvl="1">
              <a:lnSpc>
                <a:spcPct val="70000"/>
              </a:lnSpc>
            </a:pPr>
            <a:r>
              <a:rPr lang="en-US" sz="1700" dirty="0"/>
              <a:t>SSL</a:t>
            </a:r>
          </a:p>
          <a:p>
            <a:pPr marL="457200" lvl="1" indent="0" algn="just" defTabSz="914400">
              <a:buNone/>
            </a:pPr>
            <a:endParaRPr lang="en-US" sz="2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732547"/>
            <a:ext cx="7882066" cy="4629150"/>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Tree>
    <p:extLst>
      <p:ext uri="{BB962C8B-B14F-4D97-AF65-F5344CB8AC3E}">
        <p14:creationId xmlns:p14="http://schemas.microsoft.com/office/powerpoint/2010/main" val="289200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grpSp>
        <p:nvGrpSpPr>
          <p:cNvPr id="25" name="Group 24"/>
          <p:cNvGrpSpPr/>
          <p:nvPr/>
        </p:nvGrpSpPr>
        <p:grpSpPr>
          <a:xfrm>
            <a:off x="1860652" y="1556293"/>
            <a:ext cx="7299389" cy="4507623"/>
            <a:chOff x="2357958" y="1716714"/>
            <a:chExt cx="6526973" cy="3558751"/>
          </a:xfrm>
        </p:grpSpPr>
        <p:sp>
          <p:nvSpPr>
            <p:cNvPr id="5" name="AutoShape 6"/>
            <p:cNvSpPr>
              <a:spLocks noChangeArrowheads="1"/>
            </p:cNvSpPr>
            <p:nvPr/>
          </p:nvSpPr>
          <p:spPr bwMode="auto">
            <a:xfrm>
              <a:off x="3079053" y="1716714"/>
              <a:ext cx="5805878" cy="31370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3079053" y="2152938"/>
              <a:ext cx="5805878" cy="306616"/>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3079053" y="261146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3079053" y="306861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3079053" y="351974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Specifications</a:t>
              </a:r>
            </a:p>
          </p:txBody>
        </p:sp>
        <p:sp>
          <p:nvSpPr>
            <p:cNvPr id="10" name="AutoShape 6"/>
            <p:cNvSpPr>
              <a:spLocks noChangeArrowheads="1"/>
            </p:cNvSpPr>
            <p:nvPr/>
          </p:nvSpPr>
          <p:spPr bwMode="auto">
            <a:xfrm>
              <a:off x="3079053" y="399175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Timelines &amp; Commercials</a:t>
              </a:r>
            </a:p>
          </p:txBody>
        </p:sp>
        <p:sp>
          <p:nvSpPr>
            <p:cNvPr id="12" name="AutoShape 6"/>
            <p:cNvSpPr>
              <a:spLocks noChangeArrowheads="1"/>
            </p:cNvSpPr>
            <p:nvPr/>
          </p:nvSpPr>
          <p:spPr bwMode="auto">
            <a:xfrm>
              <a:off x="3079053" y="4479946"/>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2357958" y="174176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2357958" y="2198027"/>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2357958" y="26849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2357958" y="312597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2357958" y="3579492"/>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2357958" y="4039023"/>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2357958" y="4502134"/>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3079053" y="494685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4" name="Rectangle 23"/>
            <p:cNvSpPr>
              <a:spLocks noChangeArrowheads="1"/>
            </p:cNvSpPr>
            <p:nvPr/>
          </p:nvSpPr>
          <p:spPr bwMode="auto">
            <a:xfrm>
              <a:off x="2357958" y="49801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gr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58431465"/>
              </p:ext>
            </p:extLst>
          </p:nvPr>
        </p:nvGraphicFramePr>
        <p:xfrm>
          <a:off x="380316" y="1752802"/>
          <a:ext cx="6571472" cy="4696124"/>
        </p:xfrm>
        <a:graphic>
          <a:graphicData uri="http://schemas.openxmlformats.org/drawingml/2006/table">
            <a:tbl>
              <a:tblPr firstRow="1" firstCol="1" bandRow="1">
                <a:tableStyleId>{37CE84F3-28C3-443E-9E96-99CF82512B78}</a:tableStyleId>
              </a:tblPr>
              <a:tblGrid>
                <a:gridCol w="4487018">
                  <a:extLst>
                    <a:ext uri="{9D8B030D-6E8A-4147-A177-3AD203B41FA5}">
                      <a16:colId xmlns="" xmlns:a16="http://schemas.microsoft.com/office/drawing/2014/main" val="3302362225"/>
                    </a:ext>
                  </a:extLst>
                </a:gridCol>
                <a:gridCol w="2084454">
                  <a:extLst>
                    <a:ext uri="{9D8B030D-6E8A-4147-A177-3AD203B41FA5}">
                      <a16:colId xmlns="" xmlns:a16="http://schemas.microsoft.com/office/drawing/2014/main" val="1810571735"/>
                    </a:ext>
                  </a:extLst>
                </a:gridCol>
              </a:tblGrid>
              <a:tr h="472728">
                <a:tc>
                  <a:txBody>
                    <a:bodyPr/>
                    <a:lstStyle/>
                    <a:p>
                      <a:pPr algn="just">
                        <a:lnSpc>
                          <a:spcPct val="150000"/>
                        </a:lnSpc>
                        <a:spcAft>
                          <a:spcPts val="600"/>
                        </a:spcAft>
                      </a:pPr>
                      <a:r>
                        <a:rPr lang="en-AU" sz="1600" b="0" kern="1200" dirty="0">
                          <a:solidFill>
                            <a:schemeClr val="bg1"/>
                          </a:solidFill>
                          <a:effectLst/>
                          <a:latin typeface="+mn-lt"/>
                          <a:ea typeface="+mn-ea"/>
                          <a:cs typeface="+mn-cs"/>
                        </a:rPr>
                        <a:t>Activity</a:t>
                      </a:r>
                      <a:endParaRPr lang="en-IN" sz="1600" b="0" kern="1200" dirty="0">
                        <a:solidFill>
                          <a:schemeClr val="bg1"/>
                        </a:solidFill>
                        <a:effectLst/>
                        <a:latin typeface="+mn-lt"/>
                        <a:ea typeface="+mn-ea"/>
                        <a:cs typeface="+mn-cs"/>
                      </a:endParaRPr>
                    </a:p>
                  </a:txBody>
                  <a:tcPr marL="68580" marR="68580" marT="0" marB="0">
                    <a:solidFill>
                      <a:srgbClr val="740026"/>
                    </a:solidFill>
                  </a:tcPr>
                </a:tc>
                <a:tc>
                  <a:txBody>
                    <a:bodyPr/>
                    <a:lstStyle/>
                    <a:p>
                      <a:pPr algn="r">
                        <a:lnSpc>
                          <a:spcPct val="150000"/>
                        </a:lnSpc>
                        <a:spcAft>
                          <a:spcPts val="600"/>
                        </a:spcAft>
                        <a:tabLst>
                          <a:tab pos="1137920" algn="l"/>
                        </a:tabLst>
                      </a:pPr>
                      <a:r>
                        <a:rPr lang="en-AU" sz="1600" b="0" kern="1200" dirty="0">
                          <a:solidFill>
                            <a:schemeClr val="bg1"/>
                          </a:solidFill>
                          <a:effectLst/>
                          <a:latin typeface="+mn-lt"/>
                          <a:ea typeface="+mn-ea"/>
                          <a:cs typeface="+mn-cs"/>
                        </a:rPr>
                        <a:t>Timeline (Days)</a:t>
                      </a:r>
                      <a:endParaRPr lang="en-IN" sz="1600" b="0" kern="1200" dirty="0">
                        <a:solidFill>
                          <a:schemeClr val="bg1"/>
                        </a:solidFill>
                        <a:effectLst/>
                        <a:latin typeface="+mn-lt"/>
                        <a:ea typeface="+mn-ea"/>
                        <a:cs typeface="+mn-cs"/>
                      </a:endParaRPr>
                    </a:p>
                  </a:txBody>
                  <a:tcPr marL="68580" marR="68580" marT="0" marB="0">
                    <a:solidFill>
                      <a:srgbClr val="740026"/>
                    </a:solidFill>
                  </a:tcPr>
                </a:tc>
                <a:extLst>
                  <a:ext uri="{0D108BD9-81ED-4DB2-BD59-A6C34878D82A}">
                    <a16:rowId xmlns="" xmlns:a16="http://schemas.microsoft.com/office/drawing/2014/main" val="2007264945"/>
                  </a:ext>
                </a:extLst>
              </a:tr>
              <a:tr h="349199">
                <a:tc>
                  <a:txBody>
                    <a:bodyPr/>
                    <a:lstStyle/>
                    <a:p>
                      <a:pPr algn="l">
                        <a:lnSpc>
                          <a:spcPct val="115000"/>
                        </a:lnSpc>
                        <a:spcAft>
                          <a:spcPts val="600"/>
                        </a:spcAft>
                      </a:pPr>
                      <a:r>
                        <a:rPr lang="en-IN" sz="1600" b="0" kern="1200" dirty="0">
                          <a:solidFill>
                            <a:schemeClr val="tx1"/>
                          </a:solidFill>
                          <a:effectLst/>
                          <a:latin typeface="+mn-lt"/>
                          <a:ea typeface="+mn-ea"/>
                          <a:cs typeface="+mn-cs"/>
                        </a:rPr>
                        <a:t>Requirement Gathering Complete and Sign-Off(T0)</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56298204"/>
                  </a:ext>
                </a:extLst>
              </a:tr>
              <a:tr h="422849">
                <a:tc>
                  <a:txBody>
                    <a:bodyPr/>
                    <a:lstStyle/>
                    <a:p>
                      <a:pPr algn="l">
                        <a:lnSpc>
                          <a:spcPct val="115000"/>
                        </a:lnSpc>
                        <a:spcAft>
                          <a:spcPts val="600"/>
                        </a:spcAft>
                      </a:pPr>
                      <a:r>
                        <a:rPr lang="en-IN" sz="1600" b="0" kern="1200" dirty="0">
                          <a:solidFill>
                            <a:schemeClr val="tx1"/>
                          </a:solidFill>
                          <a:effectLst/>
                          <a:latin typeface="+mn-lt"/>
                          <a:ea typeface="+mn-ea"/>
                          <a:cs typeface="+mn-cs"/>
                        </a:rPr>
                        <a:t>Software</a:t>
                      </a:r>
                      <a:r>
                        <a:rPr lang="en-IN" sz="1600" b="0" kern="1200" baseline="0" dirty="0">
                          <a:solidFill>
                            <a:schemeClr val="tx1"/>
                          </a:solidFill>
                          <a:effectLst/>
                          <a:latin typeface="+mn-lt"/>
                          <a:ea typeface="+mn-ea"/>
                          <a:cs typeface="+mn-cs"/>
                        </a:rPr>
                        <a:t> requirement Specification</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rgbClr val="FDF3ED"/>
                    </a:solidFill>
                  </a:tcPr>
                </a:tc>
                <a:extLst>
                  <a:ext uri="{0D108BD9-81ED-4DB2-BD59-A6C34878D82A}">
                    <a16:rowId xmlns="" xmlns:a16="http://schemas.microsoft.com/office/drawing/2014/main" val="2507006805"/>
                  </a:ext>
                </a:extLst>
              </a:tr>
              <a:tr h="329351">
                <a:tc>
                  <a:txBody>
                    <a:bodyPr/>
                    <a:lstStyle/>
                    <a:p>
                      <a:pPr>
                        <a:spcAft>
                          <a:spcPts val="0"/>
                        </a:spcAft>
                      </a:pPr>
                      <a:r>
                        <a:rPr lang="en-IN" sz="1600" b="0" kern="1200" dirty="0">
                          <a:solidFill>
                            <a:schemeClr val="tx1"/>
                          </a:solidFill>
                          <a:effectLst/>
                          <a:latin typeface="+mn-lt"/>
                          <a:ea typeface="+mn-ea"/>
                          <a:cs typeface="+mn-cs"/>
                        </a:rPr>
                        <a:t>Theme Selection &amp; Application Prototype</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858029503"/>
                  </a:ext>
                </a:extLst>
              </a:tr>
              <a:tr h="358781">
                <a:tc>
                  <a:txBody>
                    <a:bodyPr/>
                    <a:lstStyle/>
                    <a:p>
                      <a:pPr>
                        <a:spcAft>
                          <a:spcPts val="0"/>
                        </a:spcAft>
                      </a:pPr>
                      <a:r>
                        <a:rPr lang="en-IN" sz="1600" b="0" kern="1200" dirty="0">
                          <a:solidFill>
                            <a:schemeClr val="tx1"/>
                          </a:solidFill>
                          <a:effectLst/>
                          <a:latin typeface="+mn-lt"/>
                          <a:ea typeface="+mn-ea"/>
                          <a:cs typeface="+mn-cs"/>
                        </a:rPr>
                        <a:t>Prototype Approval</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T1</a:t>
                      </a:r>
                    </a:p>
                  </a:txBody>
                  <a:tcPr marL="68580" marR="68580" marT="0" marB="0" anchor="ctr">
                    <a:solidFill>
                      <a:srgbClr val="FDF3ED"/>
                    </a:solidFill>
                  </a:tcPr>
                </a:tc>
                <a:extLst>
                  <a:ext uri="{0D108BD9-81ED-4DB2-BD59-A6C34878D82A}">
                    <a16:rowId xmlns="" xmlns:a16="http://schemas.microsoft.com/office/drawing/2014/main" val="3220231555"/>
                  </a:ext>
                </a:extLst>
              </a:tr>
              <a:tr h="373062">
                <a:tc>
                  <a:txBody>
                    <a:bodyPr/>
                    <a:lstStyle/>
                    <a:p>
                      <a:pPr>
                        <a:spcAft>
                          <a:spcPts val="0"/>
                        </a:spcAft>
                      </a:pPr>
                      <a:r>
                        <a:rPr lang="en-IN" sz="1600" b="0" kern="1200" dirty="0">
                          <a:solidFill>
                            <a:schemeClr val="tx1"/>
                          </a:solidFill>
                          <a:effectLst/>
                          <a:latin typeface="+mn-lt"/>
                          <a:ea typeface="+mn-ea"/>
                          <a:cs typeface="+mn-cs"/>
                        </a:rPr>
                        <a:t>Functional</a:t>
                      </a:r>
                      <a:r>
                        <a:rPr lang="en-IN" sz="1600" b="0" kern="1200" baseline="0" dirty="0">
                          <a:solidFill>
                            <a:schemeClr val="tx1"/>
                          </a:solidFill>
                          <a:effectLst/>
                          <a:latin typeface="+mn-lt"/>
                          <a:ea typeface="+mn-ea"/>
                          <a:cs typeface="+mn-cs"/>
                        </a:rPr>
                        <a:t> Specification Document</a:t>
                      </a:r>
                      <a:endParaRPr lang="en-IN" sz="16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T1+1</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560038273"/>
                  </a:ext>
                </a:extLst>
              </a:tr>
              <a:tr h="373062">
                <a:tc>
                  <a:txBody>
                    <a:bodyPr/>
                    <a:lstStyle/>
                    <a:p>
                      <a:pPr>
                        <a:spcAft>
                          <a:spcPts val="0"/>
                        </a:spcAft>
                      </a:pPr>
                      <a:r>
                        <a:rPr lang="en-IN" sz="1600" b="0" kern="1200" dirty="0">
                          <a:solidFill>
                            <a:schemeClr val="tx1"/>
                          </a:solidFill>
                          <a:effectLst/>
                          <a:latin typeface="+mn-lt"/>
                          <a:ea typeface="+mn-ea"/>
                          <a:cs typeface="+mn-cs"/>
                        </a:rPr>
                        <a:t>Development Start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a:t>
                      </a:r>
                    </a:p>
                  </a:txBody>
                  <a:tcPr marL="68580" marR="68580" marT="0" marB="0" anchor="ctr">
                    <a:solidFill>
                      <a:srgbClr val="FDF3ED"/>
                    </a:solidFill>
                  </a:tcPr>
                </a:tc>
                <a:extLst>
                  <a:ext uri="{0D108BD9-81ED-4DB2-BD59-A6C34878D82A}">
                    <a16:rowId xmlns="" xmlns:a16="http://schemas.microsoft.com/office/drawing/2014/main" val="600787897"/>
                  </a:ext>
                </a:extLst>
              </a:tr>
              <a:tr h="373062">
                <a:tc>
                  <a:txBody>
                    <a:bodyPr/>
                    <a:lstStyle/>
                    <a:p>
                      <a:pPr>
                        <a:spcAft>
                          <a:spcPts val="0"/>
                        </a:spcAft>
                      </a:pPr>
                      <a:r>
                        <a:rPr lang="en-IN" sz="1600" b="0" kern="1200" dirty="0">
                          <a:solidFill>
                            <a:schemeClr val="tx1"/>
                          </a:solidFill>
                          <a:effectLst/>
                          <a:latin typeface="+mn-lt"/>
                          <a:ea typeface="+mn-ea"/>
                          <a:cs typeface="+mn-cs"/>
                        </a:rPr>
                        <a:t>Development Phase 1</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+ 9</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2857238168"/>
                  </a:ext>
                </a:extLst>
              </a:tr>
              <a:tr h="328806">
                <a:tc>
                  <a:txBody>
                    <a:bodyPr/>
                    <a:lstStyle/>
                    <a:p>
                      <a:pPr>
                        <a:spcAft>
                          <a:spcPts val="0"/>
                        </a:spcAft>
                      </a:pPr>
                      <a:r>
                        <a:rPr lang="en-IN" sz="1600" b="0" kern="1200" dirty="0" smtClean="0">
                          <a:solidFill>
                            <a:schemeClr val="tx1"/>
                          </a:solidFill>
                          <a:effectLst/>
                          <a:latin typeface="+mn-lt"/>
                          <a:ea typeface="+mn-ea"/>
                          <a:cs typeface="+mn-cs"/>
                        </a:rPr>
                        <a:t>Development Phase 2</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T2 + 8</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600" b="0" kern="1200" dirty="0" smtClean="0">
                          <a:solidFill>
                            <a:schemeClr val="tx1"/>
                          </a:solidFill>
                          <a:effectLst/>
                          <a:latin typeface="+mn-lt"/>
                          <a:ea typeface="+mn-ea"/>
                          <a:cs typeface="+mn-cs"/>
                        </a:rPr>
                        <a:t>Development Phase 3</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T2 + 7</a:t>
                      </a: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Quality Assurance</a:t>
                      </a: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T3</a:t>
                      </a:r>
                      <a:r>
                        <a:rPr lang="en-IN" sz="1600" b="0" kern="1200" baseline="0" dirty="0" smtClean="0">
                          <a:solidFill>
                            <a:schemeClr val="tx1"/>
                          </a:solidFill>
                          <a:effectLst/>
                          <a:latin typeface="+mn-lt"/>
                          <a:ea typeface="+mn-ea"/>
                          <a:cs typeface="+mn-cs"/>
                        </a:rPr>
                        <a:t> + 4*</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UAT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T4 </a:t>
                      </a: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Go Live</a:t>
                      </a: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T4 + 1</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bl>
          </a:graphicData>
        </a:graphic>
      </p:graphicFrame>
      <p:sp>
        <p:nvSpPr>
          <p:cNvPr id="4" name="Rectangle 3"/>
          <p:cNvSpPr/>
          <p:nvPr/>
        </p:nvSpPr>
        <p:spPr>
          <a:xfrm>
            <a:off x="207674" y="1291137"/>
            <a:ext cx="9507826" cy="461665"/>
          </a:xfrm>
          <a:prstGeom prst="rect">
            <a:avLst/>
          </a:prstGeom>
        </p:spPr>
        <p:txBody>
          <a:bodyPr wrap="square">
            <a:spAutoFit/>
          </a:bodyPr>
          <a:lstStyle/>
          <a:p>
            <a:r>
              <a:rPr lang="en-AU" sz="2400" dirty="0"/>
              <a:t>The time estimated for delivering the Phase 1 is </a:t>
            </a:r>
            <a:r>
              <a:rPr lang="en-AU" sz="2400" b="1" dirty="0"/>
              <a:t>16 working man days</a:t>
            </a:r>
            <a:endParaRPr lang="en-IN" sz="2400" b="1" dirty="0"/>
          </a:p>
        </p:txBody>
      </p:sp>
      <p:sp>
        <p:nvSpPr>
          <p:cNvPr id="5" name="Rectangle 4"/>
          <p:cNvSpPr/>
          <p:nvPr/>
        </p:nvSpPr>
        <p:spPr>
          <a:xfrm>
            <a:off x="7568647" y="201836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326478" y="2065417"/>
            <a:ext cx="0" cy="40639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68647" y="2549503"/>
            <a:ext cx="4545496" cy="4093428"/>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(SRS)</a:t>
            </a:r>
          </a:p>
          <a:p>
            <a:pPr marL="360000" lvl="1" indent="-342900">
              <a:lnSpc>
                <a:spcPts val="2600"/>
              </a:lnSpc>
              <a:buFont typeface="Wingdings" panose="05000000000000000000" pitchFamily="2" charset="2"/>
              <a:buChar char="§"/>
            </a:pPr>
            <a:r>
              <a:rPr lang="en-IN" dirty="0"/>
              <a:t>High level technical design</a:t>
            </a:r>
          </a:p>
          <a:p>
            <a:pPr marL="360000" lvl="1" indent="-342900">
              <a:lnSpc>
                <a:spcPts val="2600"/>
              </a:lnSpc>
              <a:buFont typeface="Wingdings" panose="05000000000000000000" pitchFamily="2" charset="2"/>
              <a:buChar char="§"/>
            </a:pPr>
            <a:r>
              <a:rPr lang="en-IN" dirty="0"/>
              <a:t>Wireframes for the key screens</a:t>
            </a:r>
          </a:p>
          <a:p>
            <a:pPr marL="360000" lvl="1" indent="-342900">
              <a:lnSpc>
                <a:spcPts val="2600"/>
              </a:lnSpc>
              <a:buFont typeface="Wingdings" panose="05000000000000000000" pitchFamily="2" charset="2"/>
              <a:buChar char="§"/>
            </a:pPr>
            <a:r>
              <a:rPr lang="en-IN" dirty="0"/>
              <a:t>UI/UX Theme</a:t>
            </a:r>
          </a:p>
          <a:p>
            <a:pPr marL="360000" lvl="1" indent="-342900">
              <a:lnSpc>
                <a:spcPts val="2600"/>
              </a:lnSpc>
              <a:buFont typeface="Wingdings" panose="05000000000000000000" pitchFamily="2" charset="2"/>
              <a:buChar char="§"/>
            </a:pPr>
            <a:r>
              <a:rPr lang="en-US" dirty="0"/>
              <a:t>Functional Specification Document (FS)</a:t>
            </a:r>
          </a:p>
          <a:p>
            <a:pPr marL="360000" lvl="1" indent="-342900">
              <a:lnSpc>
                <a:spcPts val="2600"/>
              </a:lnSpc>
              <a:buFont typeface="Wingdings" panose="05000000000000000000" pitchFamily="2" charset="2"/>
              <a:buChar char="§"/>
            </a:pPr>
            <a:r>
              <a:rPr lang="en-US" dirty="0"/>
              <a:t>Test plans &amp; Test cases</a:t>
            </a:r>
          </a:p>
          <a:p>
            <a:pPr marL="360000" lvl="1" indent="-342900">
              <a:lnSpc>
                <a:spcPts val="2600"/>
              </a:lnSpc>
              <a:buFont typeface="Wingdings" panose="05000000000000000000" pitchFamily="2" charset="2"/>
              <a:buChar char="§"/>
            </a:pPr>
            <a:r>
              <a:rPr lang="en-US" dirty="0"/>
              <a:t>User Manual (English)</a:t>
            </a:r>
          </a:p>
          <a:p>
            <a:pPr marL="360000" lvl="1" indent="-342900">
              <a:lnSpc>
                <a:spcPts val="2600"/>
              </a:lnSpc>
              <a:buFont typeface="Wingdings" panose="05000000000000000000" pitchFamily="2" charset="2"/>
              <a:buChar char="§"/>
            </a:pPr>
            <a:r>
              <a:rPr lang="en-US" dirty="0"/>
              <a:t>Fully developed and tested application for deployment (Phase 1</a:t>
            </a:r>
            <a:r>
              <a:rPr lang="en-US" dirty="0" smtClean="0"/>
              <a:t>)</a:t>
            </a:r>
          </a:p>
          <a:p>
            <a:pPr marL="17100" lvl="1">
              <a:lnSpc>
                <a:spcPts val="2600"/>
              </a:lnSpc>
            </a:pPr>
            <a:endParaRPr lang="en-US" dirty="0" smtClean="0"/>
          </a:p>
          <a:p>
            <a:pPr marL="17100" lvl="1">
              <a:lnSpc>
                <a:spcPts val="2600"/>
              </a:lnSpc>
            </a:pPr>
            <a:r>
              <a:rPr lang="en-US" dirty="0" smtClean="0"/>
              <a:t>Additional 2 days needed for regression   testing*</a:t>
            </a:r>
            <a:endParaRPr lang="en-US" dirty="0"/>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 line &amp; Deliverables</a:t>
            </a:r>
          </a:p>
        </p:txBody>
      </p:sp>
    </p:spTree>
    <p:extLst>
      <p:ext uri="{BB962C8B-B14F-4D97-AF65-F5344CB8AC3E}">
        <p14:creationId xmlns:p14="http://schemas.microsoft.com/office/powerpoint/2010/main" val="323327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2126550499"/>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dirty="0">
                          <a:latin typeface="Gill Sans MT" panose="020B0502020104020203" pitchFamily="34" charset="0"/>
                        </a:rPr>
                        <a:t/>
                      </a:r>
                      <a:br>
                        <a:rPr lang="en-IN" sz="2000" b="0" dirty="0">
                          <a:latin typeface="Gill Sans MT" panose="020B0502020104020203" pitchFamily="34" charset="0"/>
                        </a:rPr>
                      </a:br>
                      <a:r>
                        <a:rPr lang="en-IN" sz="2000" b="0" dirty="0">
                          <a:latin typeface="Gill Sans MT" panose="020B0502020104020203" pitchFamily="34" charset="0"/>
                        </a:rPr>
                        <a:t>01.</a:t>
                      </a:r>
                    </a:p>
                    <a:p>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r>
                        <a:rPr lang="en-IN" sz="2000" b="0" dirty="0">
                          <a:solidFill>
                            <a:srgbClr val="1C1C1C"/>
                          </a:solidFill>
                        </a:rPr>
                        <a:t>Development of an Mobile Product Cataloguing System </a:t>
                      </a:r>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pPr algn="r"/>
                      <a:r>
                        <a:rPr lang="en-US" sz="2000" b="0" baseline="0" dirty="0">
                          <a:latin typeface="Gill Sans MT" panose="020B0502020104020203" pitchFamily="34" charset="0"/>
                        </a:rPr>
                        <a:t>USD 00,000</a:t>
                      </a:r>
                      <a:endParaRPr lang="en-US" sz="2000" b="0" dirty="0">
                        <a:latin typeface="Gill Sans MT" panose="020B0502020104020203" pitchFamily="34" charset="0"/>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Tree>
    <p:extLst>
      <p:ext uri="{BB962C8B-B14F-4D97-AF65-F5344CB8AC3E}">
        <p14:creationId xmlns:p14="http://schemas.microsoft.com/office/powerpoint/2010/main" val="160565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Tree>
    <p:extLst>
      <p:ext uri="{BB962C8B-B14F-4D97-AF65-F5344CB8AC3E}">
        <p14:creationId xmlns:p14="http://schemas.microsoft.com/office/powerpoint/2010/main" val="408351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32426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Web Hosting &amp; SSL</a:t>
            </a:r>
          </a:p>
          <a:p>
            <a:pPr marL="285750" indent="-285750">
              <a:lnSpc>
                <a:spcPts val="3000"/>
              </a:lnSpc>
              <a:buFont typeface="Arial" panose="020B0604020202020204" pitchFamily="34" charset="0"/>
              <a:buChar char="•"/>
            </a:pPr>
            <a:r>
              <a:rPr lang="en-US" sz="2400" dirty="0"/>
              <a:t>Backup solution and Disaster recovery</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Tree>
    <p:extLst>
      <p:ext uri="{BB962C8B-B14F-4D97-AF65-F5344CB8AC3E}">
        <p14:creationId xmlns:p14="http://schemas.microsoft.com/office/powerpoint/2010/main" val="68260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090496"/>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dirty="0"/>
              <a:t>Acceptance criteria will be based on the clauses which were mutually discussed between Verbat and client at the Requirement Analysis phase and the same will be documented and approved by both parties through official emails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Tree>
    <p:extLst>
      <p:ext uri="{BB962C8B-B14F-4D97-AF65-F5344CB8AC3E}">
        <p14:creationId xmlns:p14="http://schemas.microsoft.com/office/powerpoint/2010/main" val="2759154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Tree>
    <p:extLst>
      <p:ext uri="{BB962C8B-B14F-4D97-AF65-F5344CB8AC3E}">
        <p14:creationId xmlns:p14="http://schemas.microsoft.com/office/powerpoint/2010/main" val="663346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440660"/>
            <a:ext cx="11595132" cy="4893647"/>
          </a:xfrm>
          <a:prstGeom prst="rect">
            <a:avLst/>
          </a:prstGeom>
          <a:noFill/>
        </p:spPr>
        <p:txBody>
          <a:bodyPr wrap="square" rtlCol="0">
            <a:spAutoFit/>
          </a:bodyPr>
          <a:lstStyle/>
          <a:p>
            <a:pPr>
              <a:lnSpc>
                <a:spcPct val="150000"/>
              </a:lnSpc>
            </a:pPr>
            <a:r>
              <a:rPr lang="en-IN" sz="2000" dirty="0"/>
              <a:t>Fischer is one of the world’s largest fixings manufacturers. Spanning 50 years of research and development, each product is created using a wealth of experience from the industry. </a:t>
            </a:r>
            <a:r>
              <a:rPr lang="en-US" sz="2000" dirty="0"/>
              <a:t>Fischer’s largest division is the Fixing Systems with more than 14,000 articles. Fischer’s strength is in their capability to provide the right product in a technically-perfect design for a wide range of customers, from DIY fans through to skilled trade workers.</a:t>
            </a:r>
          </a:p>
          <a:p>
            <a:pPr>
              <a:lnSpc>
                <a:spcPct val="150000"/>
              </a:lnSpc>
            </a:pPr>
            <a:endParaRPr lang="en-US" sz="2000" dirty="0"/>
          </a:p>
          <a:p>
            <a:pPr>
              <a:lnSpc>
                <a:spcPct val="150000"/>
              </a:lnSpc>
            </a:pPr>
            <a:r>
              <a:rPr lang="en-US" sz="2800" b="1" dirty="0">
                <a:solidFill>
                  <a:srgbClr val="740026"/>
                </a:solidFill>
              </a:rPr>
              <a:t>Scope</a:t>
            </a:r>
          </a:p>
          <a:p>
            <a:pPr>
              <a:lnSpc>
                <a:spcPct val="150000"/>
              </a:lnSpc>
            </a:pPr>
            <a:r>
              <a:rPr lang="en-IN" sz="2000" dirty="0"/>
              <a:t>Fischer intends to </a:t>
            </a:r>
            <a:r>
              <a:rPr lang="en-US" sz="2000" dirty="0"/>
              <a:t>catalog it’s products along with example implementation of its products to be made available for the companies sales associates. A product catalog along with sample implementations will amplify the companies sales by  providing associates the opportunity to demonstrate its product line while on the field.</a:t>
            </a:r>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305928" y="1366801"/>
            <a:ext cx="11700542" cy="4969053"/>
          </a:xfrm>
          <a:prstGeom prst="rect">
            <a:avLst/>
          </a:prstGeom>
          <a:noFill/>
        </p:spPr>
        <p:txBody>
          <a:bodyPr wrap="square" rtlCol="0">
            <a:spAutoFit/>
          </a:bodyPr>
          <a:lstStyle/>
          <a:p>
            <a:pPr marL="285750" indent="-285750">
              <a:buFont typeface="Wingdings" panose="05000000000000000000" pitchFamily="2" charset="2"/>
              <a:buChar char="§"/>
            </a:pPr>
            <a:r>
              <a:rPr lang="en-US" sz="2000" dirty="0"/>
              <a:t>Fischer has contacted Verbat to develop an application with the following features:</a:t>
            </a:r>
          </a:p>
          <a:p>
            <a:pPr lvl="1">
              <a:lnSpc>
                <a:spcPct val="150000"/>
              </a:lnSpc>
            </a:pPr>
            <a:r>
              <a:rPr lang="en-US" sz="2000" b="1" dirty="0"/>
              <a:t>Approval Copies</a:t>
            </a:r>
          </a:p>
          <a:p>
            <a:pPr marL="1200150" lvl="2" indent="-285750">
              <a:lnSpc>
                <a:spcPct val="150000"/>
              </a:lnSpc>
              <a:buFont typeface="Wingdings" panose="05000000000000000000" pitchFamily="2" charset="2"/>
              <a:buChar char="§"/>
            </a:pPr>
            <a:r>
              <a:rPr lang="en-US" sz="2000" dirty="0"/>
              <a:t>A mobile device (Phone or Tablet) application that can take pictures of products</a:t>
            </a:r>
          </a:p>
          <a:p>
            <a:pPr marL="1200150" lvl="2" indent="-285750">
              <a:lnSpc>
                <a:spcPct val="150000"/>
              </a:lnSpc>
              <a:buFont typeface="Wingdings" panose="05000000000000000000" pitchFamily="2" charset="2"/>
              <a:buChar char="§"/>
            </a:pPr>
            <a:r>
              <a:rPr lang="en-US" sz="2000" dirty="0"/>
              <a:t>Ability to associate the product with a project, contractors, consultants, clients etc.</a:t>
            </a:r>
          </a:p>
          <a:p>
            <a:pPr lvl="1">
              <a:lnSpc>
                <a:spcPct val="150000"/>
              </a:lnSpc>
            </a:pPr>
            <a:r>
              <a:rPr lang="en-US" sz="2000" b="1" dirty="0"/>
              <a:t>Approval Form</a:t>
            </a:r>
          </a:p>
          <a:p>
            <a:pPr marL="1200150" lvl="2" indent="-285750">
              <a:lnSpc>
                <a:spcPct val="150000"/>
              </a:lnSpc>
              <a:buFont typeface="Wingdings" panose="05000000000000000000" pitchFamily="2" charset="2"/>
              <a:buChar char="§"/>
            </a:pPr>
            <a:r>
              <a:rPr lang="en-US" sz="2000" dirty="0"/>
              <a:t>Create an approval form (option for draft and final) that can be send to approval managers for approval.</a:t>
            </a:r>
          </a:p>
          <a:p>
            <a:pPr marL="1200150" lvl="2" indent="-285750">
              <a:lnSpc>
                <a:spcPct val="150000"/>
              </a:lnSpc>
              <a:buFont typeface="Wingdings" panose="05000000000000000000" pitchFamily="2" charset="2"/>
              <a:buChar char="§"/>
            </a:pPr>
            <a:r>
              <a:rPr lang="en-US" sz="2000" dirty="0"/>
              <a:t>Approval copies once approved can be further enhanced with additional information</a:t>
            </a:r>
          </a:p>
          <a:p>
            <a:pPr lvl="1">
              <a:lnSpc>
                <a:spcPct val="150000"/>
              </a:lnSpc>
            </a:pPr>
            <a:r>
              <a:rPr lang="en-US" sz="2000" b="1" dirty="0"/>
              <a:t>Product Catalog</a:t>
            </a:r>
          </a:p>
          <a:p>
            <a:pPr marL="1200150" lvl="2" indent="-285750">
              <a:lnSpc>
                <a:spcPct val="150000"/>
              </a:lnSpc>
              <a:buFont typeface="Wingdings" panose="05000000000000000000" pitchFamily="2" charset="2"/>
              <a:buChar char="§"/>
            </a:pPr>
            <a:r>
              <a:rPr lang="en-US" sz="2000" dirty="0"/>
              <a:t>Create a product catalog with various product details</a:t>
            </a:r>
          </a:p>
          <a:p>
            <a:pPr marL="1200150" lvl="2" indent="-285750">
              <a:lnSpc>
                <a:spcPct val="150000"/>
              </a:lnSpc>
              <a:buFont typeface="Wingdings" panose="05000000000000000000" pitchFamily="2" charset="2"/>
              <a:buChar char="§"/>
            </a:pPr>
            <a:r>
              <a:rPr lang="en-US" sz="2000" dirty="0"/>
              <a:t>Be able to attach documents from emails, scanned images or from the device storage.</a:t>
            </a:r>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(Continued)</a:t>
            </a:r>
          </a:p>
        </p:txBody>
      </p:sp>
      <p:sp>
        <p:nvSpPr>
          <p:cNvPr id="5" name="TextBox 4"/>
          <p:cNvSpPr txBox="1"/>
          <p:nvPr/>
        </p:nvSpPr>
        <p:spPr>
          <a:xfrm>
            <a:off x="305928" y="1366801"/>
            <a:ext cx="11581272" cy="4755148"/>
          </a:xfrm>
          <a:prstGeom prst="rect">
            <a:avLst/>
          </a:prstGeom>
          <a:noFill/>
        </p:spPr>
        <p:txBody>
          <a:bodyPr wrap="square" rtlCol="0">
            <a:spAutoFit/>
          </a:bodyPr>
          <a:lstStyle/>
          <a:p>
            <a:pPr>
              <a:lnSpc>
                <a:spcPct val="150000"/>
              </a:lnSpc>
            </a:pPr>
            <a:r>
              <a:rPr lang="en-US" sz="2000" b="1" dirty="0"/>
              <a:t>Submittal Forms</a:t>
            </a:r>
          </a:p>
          <a:p>
            <a:pPr marL="742950" lvl="1" indent="-285750">
              <a:lnSpc>
                <a:spcPct val="150000"/>
              </a:lnSpc>
              <a:buFont typeface="Wingdings" panose="05000000000000000000" pitchFamily="2" charset="2"/>
              <a:buChar char="§"/>
            </a:pPr>
            <a:r>
              <a:rPr lang="en-US" dirty="0"/>
              <a:t>Create product or company submittal forms </a:t>
            </a:r>
          </a:p>
          <a:p>
            <a:pPr marL="742950" lvl="1" indent="-285750">
              <a:lnSpc>
                <a:spcPct val="150000"/>
              </a:lnSpc>
              <a:buFont typeface="Wingdings" panose="05000000000000000000" pitchFamily="2" charset="2"/>
              <a:buChar char="§"/>
            </a:pPr>
            <a:r>
              <a:rPr lang="en-US" dirty="0"/>
              <a:t>Create cover page</a:t>
            </a:r>
          </a:p>
          <a:p>
            <a:pPr marL="742950" lvl="1" indent="-285750">
              <a:lnSpc>
                <a:spcPct val="150000"/>
              </a:lnSpc>
              <a:buFont typeface="Wingdings" panose="05000000000000000000" pitchFamily="2" charset="2"/>
              <a:buChar char="§"/>
            </a:pPr>
            <a:r>
              <a:rPr lang="en-US" dirty="0"/>
              <a:t>Be able to add additional attachments via email, pics or device storage</a:t>
            </a:r>
          </a:p>
          <a:p>
            <a:pPr marL="742950" lvl="1" indent="-285750">
              <a:lnSpc>
                <a:spcPct val="150000"/>
              </a:lnSpc>
              <a:buFont typeface="Wingdings" panose="05000000000000000000" pitchFamily="2" charset="2"/>
              <a:buChar char="§"/>
            </a:pPr>
            <a:r>
              <a:rPr lang="en-US" dirty="0"/>
              <a:t>Ability to combine all documents &amp; attachments to be collated as a single PDF document</a:t>
            </a:r>
          </a:p>
          <a:p>
            <a:pPr lvl="1">
              <a:lnSpc>
                <a:spcPct val="150000"/>
              </a:lnSpc>
            </a:pPr>
            <a:r>
              <a:rPr lang="en-US" dirty="0"/>
              <a:t> </a:t>
            </a:r>
          </a:p>
          <a:p>
            <a:pPr>
              <a:lnSpc>
                <a:spcPct val="150000"/>
              </a:lnSpc>
            </a:pPr>
            <a:r>
              <a:rPr lang="en-US" sz="2000" b="1" dirty="0"/>
              <a:t>Application Platforms</a:t>
            </a:r>
          </a:p>
          <a:p>
            <a:pPr marL="742950" lvl="1" indent="-285750">
              <a:lnSpc>
                <a:spcPct val="150000"/>
              </a:lnSpc>
              <a:buFont typeface="Wingdings" panose="05000000000000000000" pitchFamily="2" charset="2"/>
              <a:buChar char="§"/>
            </a:pPr>
            <a:r>
              <a:rPr lang="en-US" dirty="0"/>
              <a:t>System will be deployed on desktop as well as mobile devices</a:t>
            </a:r>
          </a:p>
          <a:p>
            <a:pPr marL="742950" lvl="1" indent="-285750">
              <a:lnSpc>
                <a:spcPct val="150000"/>
              </a:lnSpc>
              <a:buFont typeface="Wingdings" panose="05000000000000000000" pitchFamily="2" charset="2"/>
              <a:buChar char="§"/>
            </a:pPr>
            <a:r>
              <a:rPr lang="en-US" dirty="0"/>
              <a:t>Administrative features will be implemented on the desktop version</a:t>
            </a:r>
          </a:p>
          <a:p>
            <a:pPr marL="742950" lvl="1" indent="-285750">
              <a:lnSpc>
                <a:spcPct val="150000"/>
              </a:lnSpc>
              <a:buFont typeface="Wingdings" panose="05000000000000000000" pitchFamily="2" charset="2"/>
              <a:buChar char="§"/>
            </a:pPr>
            <a:r>
              <a:rPr lang="en-US" dirty="0"/>
              <a:t>All other features will be available on the mobile devices</a:t>
            </a:r>
          </a:p>
          <a:p>
            <a:pPr marL="742950" lvl="1" indent="-285750">
              <a:lnSpc>
                <a:spcPct val="150000"/>
              </a:lnSpc>
              <a:buFont typeface="Wingdings" panose="05000000000000000000" pitchFamily="2" charset="2"/>
              <a:buChar char="§"/>
            </a:pPr>
            <a:r>
              <a:rPr lang="en-US" dirty="0"/>
              <a:t>System will be available on both IOS and Android devices</a:t>
            </a:r>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Rectangle: Rounded Corners 6"/>
          <p:cNvSpPr/>
          <p:nvPr/>
        </p:nvSpPr>
        <p:spPr>
          <a:xfrm>
            <a:off x="5862180" y="1614607"/>
            <a:ext cx="5851447" cy="4802235"/>
          </a:xfrm>
          <a:prstGeom prst="roundRect">
            <a:avLst>
              <a:gd name="adj" fmla="val 3081"/>
            </a:avLst>
          </a:prstGeom>
          <a:solidFill>
            <a:schemeClr val="accent2">
              <a:lumMod val="20000"/>
              <a:lumOff val="80000"/>
            </a:schemeClr>
          </a:solidFill>
          <a:ln>
            <a:solidFill>
              <a:srgbClr val="7400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pPr>
            <a:r>
              <a:rPr lang="en-US" sz="1400" dirty="0">
                <a:solidFill>
                  <a:srgbClr val="1C1C1C"/>
                </a:solidFill>
              </a:rPr>
              <a:t>The main components of the application are</a:t>
            </a:r>
          </a:p>
          <a:p>
            <a:pPr marL="342900" indent="-342900">
              <a:lnSpc>
                <a:spcPts val="1900"/>
              </a:lnSpc>
              <a:buFont typeface="+mj-lt"/>
              <a:buAutoNum type="arabicPeriod"/>
            </a:pPr>
            <a:r>
              <a:rPr lang="en-US" sz="1400" dirty="0">
                <a:solidFill>
                  <a:srgbClr val="1C1C1C"/>
                </a:solidFill>
              </a:rPr>
              <a:t>Authentication, authorization to distinguish the logged in user,  auditing to track the progress of the workflow (Created, Submitted, Approved, etc.)</a:t>
            </a:r>
          </a:p>
          <a:p>
            <a:pPr marL="342900" indent="-342900">
              <a:lnSpc>
                <a:spcPts val="1900"/>
              </a:lnSpc>
              <a:buFont typeface="+mj-lt"/>
              <a:buAutoNum type="arabicPeriod"/>
            </a:pPr>
            <a:r>
              <a:rPr lang="en-US" sz="1400" dirty="0">
                <a:solidFill>
                  <a:srgbClr val="1C1C1C"/>
                </a:solidFill>
              </a:rPr>
              <a:t>The system consist of three distinct workflows</a:t>
            </a:r>
          </a:p>
          <a:p>
            <a:pPr marL="800100" lvl="1" indent="-342900">
              <a:lnSpc>
                <a:spcPts val="1900"/>
              </a:lnSpc>
              <a:buFont typeface="Arial" panose="020B0604020202020204" pitchFamily="34" charset="0"/>
              <a:buChar char="•"/>
            </a:pPr>
            <a:r>
              <a:rPr lang="en-IN" sz="1400" dirty="0">
                <a:solidFill>
                  <a:srgbClr val="1C1C1C"/>
                </a:solidFill>
              </a:rPr>
              <a:t>An Approval copy workflow</a:t>
            </a:r>
          </a:p>
          <a:p>
            <a:pPr marL="800100" lvl="1" indent="-342900">
              <a:lnSpc>
                <a:spcPts val="1900"/>
              </a:lnSpc>
              <a:buFont typeface="Arial" panose="020B0604020202020204" pitchFamily="34" charset="0"/>
              <a:buChar char="•"/>
            </a:pPr>
            <a:r>
              <a:rPr lang="en-US" sz="1400" dirty="0">
                <a:solidFill>
                  <a:srgbClr val="1C1C1C"/>
                </a:solidFill>
              </a:rPr>
              <a:t>A Submittal form workflow</a:t>
            </a:r>
          </a:p>
          <a:p>
            <a:pPr marL="800100" lvl="1" indent="-342900">
              <a:lnSpc>
                <a:spcPts val="1900"/>
              </a:lnSpc>
              <a:buFont typeface="Arial" panose="020B0604020202020204" pitchFamily="34" charset="0"/>
              <a:buChar char="•"/>
            </a:pPr>
            <a:r>
              <a:rPr lang="en-US" sz="1400" dirty="0">
                <a:solidFill>
                  <a:srgbClr val="1C1C1C"/>
                </a:solidFill>
              </a:rPr>
              <a:t>A Web application workflow to manage approvals and users</a:t>
            </a:r>
          </a:p>
          <a:p>
            <a:pPr marL="342900" indent="-342900">
              <a:lnSpc>
                <a:spcPts val="1900"/>
              </a:lnSpc>
              <a:buFont typeface="+mj-lt"/>
              <a:buAutoNum type="arabicPeriod"/>
            </a:pPr>
            <a:r>
              <a:rPr lang="en-US" sz="1400" dirty="0">
                <a:solidFill>
                  <a:srgbClr val="1C1C1C"/>
                </a:solidFill>
              </a:rPr>
              <a:t>The above workflows are built on a common framework</a:t>
            </a:r>
          </a:p>
          <a:p>
            <a:pPr marL="342900" indent="-342900">
              <a:lnSpc>
                <a:spcPts val="1900"/>
              </a:lnSpc>
              <a:buFont typeface="+mj-lt"/>
              <a:buAutoNum type="arabicPeriod"/>
            </a:pPr>
            <a:r>
              <a:rPr lang="en-US" sz="1400" dirty="0">
                <a:solidFill>
                  <a:srgbClr val="1C1C1C"/>
                </a:solidFill>
              </a:rPr>
              <a:t>Admin will create users as well as manage/maintain products</a:t>
            </a:r>
          </a:p>
          <a:p>
            <a:pPr marL="342900" indent="-342900">
              <a:lnSpc>
                <a:spcPts val="1900"/>
              </a:lnSpc>
              <a:buFont typeface="+mj-lt"/>
              <a:buAutoNum type="arabicPeriod"/>
            </a:pPr>
            <a:r>
              <a:rPr lang="en-US" sz="1400" dirty="0">
                <a:solidFill>
                  <a:srgbClr val="1C1C1C"/>
                </a:solidFill>
              </a:rPr>
              <a:t>Salesman will create request for approval</a:t>
            </a:r>
          </a:p>
          <a:p>
            <a:pPr marL="342900" indent="-342900">
              <a:lnSpc>
                <a:spcPts val="1900"/>
              </a:lnSpc>
              <a:buFont typeface="+mj-lt"/>
              <a:buAutoNum type="arabicPeriod"/>
            </a:pPr>
            <a:r>
              <a:rPr lang="en-US" sz="1400" dirty="0">
                <a:solidFill>
                  <a:srgbClr val="1C1C1C"/>
                </a:solidFill>
              </a:rPr>
              <a:t>Approval managers approve the request and make the approval copy available to other users</a:t>
            </a:r>
          </a:p>
          <a:p>
            <a:pPr marL="342900" indent="-342900">
              <a:lnSpc>
                <a:spcPts val="1900"/>
              </a:lnSpc>
              <a:buFont typeface="+mj-lt"/>
              <a:buAutoNum type="arabicPeriod"/>
            </a:pPr>
            <a:r>
              <a:rPr lang="en-US" sz="1400" dirty="0">
                <a:solidFill>
                  <a:srgbClr val="1C1C1C"/>
                </a:solidFill>
              </a:rPr>
              <a:t>Managers  and sales personal can create product and company submittals.</a:t>
            </a:r>
          </a:p>
          <a:p>
            <a:pPr marL="342900" indent="-342900">
              <a:lnSpc>
                <a:spcPts val="1900"/>
              </a:lnSpc>
              <a:buFont typeface="+mj-lt"/>
              <a:buAutoNum type="arabicPeriod"/>
            </a:pPr>
            <a:r>
              <a:rPr lang="en-US" sz="1400" dirty="0">
                <a:solidFill>
                  <a:srgbClr val="1C1C1C"/>
                </a:solidFill>
              </a:rPr>
              <a:t>Submittals can be generated as PDF files along with associated attachments.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8" y="1375052"/>
            <a:ext cx="5401056" cy="5281343"/>
          </a:xfrm>
          <a:prstGeom prst="rect">
            <a:avLst/>
          </a:prstGeom>
        </p:spPr>
      </p:pic>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Detailed Process Flow</a:t>
            </a:r>
            <a:endParaRPr lang="en-IN" sz="3200" dirty="0">
              <a:solidFill>
                <a:schemeClr val="bg1"/>
              </a:solidFill>
            </a:endParaRPr>
          </a:p>
        </p:txBody>
      </p:sp>
      <p:sp>
        <p:nvSpPr>
          <p:cNvPr id="6" name="Flowchart: Terminator 5"/>
          <p:cNvSpPr/>
          <p:nvPr/>
        </p:nvSpPr>
        <p:spPr>
          <a:xfrm>
            <a:off x="962464" y="1462703"/>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Start</a:t>
            </a:r>
            <a:endParaRPr lang="en-US" sz="1400" b="1" dirty="0"/>
          </a:p>
        </p:txBody>
      </p:sp>
      <p:sp>
        <p:nvSpPr>
          <p:cNvPr id="9" name="Rounded Rectangle 8"/>
          <p:cNvSpPr/>
          <p:nvPr/>
        </p:nvSpPr>
        <p:spPr>
          <a:xfrm>
            <a:off x="962464" y="209005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Takes pictures of the Product</a:t>
            </a:r>
            <a:endParaRPr lang="en-US" sz="1000" dirty="0">
              <a:solidFill>
                <a:schemeClr val="tx1"/>
              </a:solidFill>
            </a:endParaRPr>
          </a:p>
        </p:txBody>
      </p:sp>
      <p:sp>
        <p:nvSpPr>
          <p:cNvPr id="10" name="Rounded Rectangle 9"/>
          <p:cNvSpPr/>
          <p:nvPr/>
        </p:nvSpPr>
        <p:spPr>
          <a:xfrm>
            <a:off x="954529" y="322446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adds additional details for the request</a:t>
            </a:r>
            <a:endParaRPr lang="en-US" sz="1000" dirty="0">
              <a:solidFill>
                <a:schemeClr val="tx1"/>
              </a:solidFill>
            </a:endParaRPr>
          </a:p>
        </p:txBody>
      </p:sp>
      <p:sp>
        <p:nvSpPr>
          <p:cNvPr id="11" name="Rounded Rectangle 10"/>
          <p:cNvSpPr/>
          <p:nvPr/>
        </p:nvSpPr>
        <p:spPr>
          <a:xfrm>
            <a:off x="2801984"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Submits request for approval</a:t>
            </a:r>
            <a:endParaRPr lang="en-US" sz="1000" dirty="0">
              <a:solidFill>
                <a:schemeClr val="tx1"/>
              </a:solidFill>
            </a:endParaRPr>
          </a:p>
        </p:txBody>
      </p:sp>
      <p:sp>
        <p:nvSpPr>
          <p:cNvPr id="12" name="Diamond 11"/>
          <p:cNvSpPr/>
          <p:nvPr/>
        </p:nvSpPr>
        <p:spPr>
          <a:xfrm>
            <a:off x="5190791" y="4076723"/>
            <a:ext cx="1849748" cy="1295400"/>
          </a:xfrm>
          <a:prstGeom prst="diamond">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2">
                    <a:lumMod val="10000"/>
                  </a:schemeClr>
                </a:solidFill>
              </a:rPr>
              <a:t>Check whether </a:t>
            </a:r>
            <a:r>
              <a:rPr lang="en-US" sz="1000" dirty="0" smtClean="0">
                <a:solidFill>
                  <a:schemeClr val="bg2">
                    <a:lumMod val="10000"/>
                  </a:schemeClr>
                </a:solidFill>
              </a:rPr>
              <a:t>request details are complete</a:t>
            </a:r>
            <a:endParaRPr lang="en-US" sz="1000" dirty="0">
              <a:solidFill>
                <a:schemeClr val="bg2">
                  <a:lumMod val="10000"/>
                </a:schemeClr>
              </a:solidFill>
            </a:endParaRPr>
          </a:p>
        </p:txBody>
      </p:sp>
      <p:sp>
        <p:nvSpPr>
          <p:cNvPr id="13" name="Rounded Rectangle 12"/>
          <p:cNvSpPr/>
          <p:nvPr/>
        </p:nvSpPr>
        <p:spPr>
          <a:xfrm>
            <a:off x="962464" y="4499538"/>
            <a:ext cx="1290074" cy="533445"/>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Save as Draft</a:t>
            </a:r>
            <a:endParaRPr lang="en-US" sz="1000" dirty="0">
              <a:solidFill>
                <a:schemeClr val="tx1"/>
              </a:solidFill>
            </a:endParaRPr>
          </a:p>
        </p:txBody>
      </p:sp>
      <p:cxnSp>
        <p:nvCxnSpPr>
          <p:cNvPr id="14" name="Straight Arrow Connector 13"/>
          <p:cNvCxnSpPr/>
          <p:nvPr/>
        </p:nvCxnSpPr>
        <p:spPr>
          <a:xfrm>
            <a:off x="1599566" y="1867722"/>
            <a:ext cx="7935" cy="24810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1607501" y="2852053"/>
            <a:ext cx="0" cy="37241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3" idx="0"/>
          </p:cNvCxnSpPr>
          <p:nvPr/>
        </p:nvCxnSpPr>
        <p:spPr>
          <a:xfrm>
            <a:off x="1599566" y="3986463"/>
            <a:ext cx="7935" cy="51307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49" idx="1"/>
          </p:cNvCxnSpPr>
          <p:nvPr/>
        </p:nvCxnSpPr>
        <p:spPr>
          <a:xfrm>
            <a:off x="7040539" y="4724423"/>
            <a:ext cx="539356"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4092058" y="4724423"/>
            <a:ext cx="1098733"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5" idx="0"/>
            <a:endCxn id="106" idx="2"/>
          </p:cNvCxnSpPr>
          <p:nvPr/>
        </p:nvCxnSpPr>
        <p:spPr>
          <a:xfrm flipH="1" flipV="1">
            <a:off x="9933434" y="3757886"/>
            <a:ext cx="23108" cy="6477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28208" y="3683499"/>
            <a:ext cx="727700" cy="276999"/>
          </a:xfrm>
          <a:prstGeom prst="rect">
            <a:avLst/>
          </a:prstGeom>
          <a:noFill/>
        </p:spPr>
        <p:txBody>
          <a:bodyPr wrap="square" rtlCol="0">
            <a:spAutoFit/>
          </a:bodyPr>
          <a:lstStyle/>
          <a:p>
            <a:r>
              <a:rPr lang="en-US" sz="1200" dirty="0" smtClean="0"/>
              <a:t>No</a:t>
            </a:r>
            <a:endParaRPr lang="en-US" sz="1200" dirty="0"/>
          </a:p>
        </p:txBody>
      </p:sp>
      <p:cxnSp>
        <p:nvCxnSpPr>
          <p:cNvPr id="43" name="Straight Arrow Connector 42"/>
          <p:cNvCxnSpPr/>
          <p:nvPr/>
        </p:nvCxnSpPr>
        <p:spPr>
          <a:xfrm>
            <a:off x="2224854" y="4776537"/>
            <a:ext cx="6066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67491" y="4714146"/>
            <a:ext cx="727700" cy="276999"/>
          </a:xfrm>
          <a:prstGeom prst="rect">
            <a:avLst/>
          </a:prstGeom>
          <a:noFill/>
        </p:spPr>
        <p:txBody>
          <a:bodyPr wrap="square" rtlCol="0">
            <a:spAutoFit/>
          </a:bodyPr>
          <a:lstStyle/>
          <a:p>
            <a:r>
              <a:rPr lang="en-US" sz="1200" dirty="0" smtClean="0"/>
              <a:t>Yes</a:t>
            </a:r>
            <a:endParaRPr lang="en-US" sz="1200" dirty="0"/>
          </a:p>
        </p:txBody>
      </p:sp>
      <p:sp>
        <p:nvSpPr>
          <p:cNvPr id="49" name="Rounded Rectangle 48"/>
          <p:cNvSpPr/>
          <p:nvPr/>
        </p:nvSpPr>
        <p:spPr>
          <a:xfrm>
            <a:off x="7579895" y="4457700"/>
            <a:ext cx="1290074" cy="53344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Request Approved</a:t>
            </a:r>
            <a:endParaRPr lang="en-US" sz="1000" dirty="0">
              <a:solidFill>
                <a:schemeClr val="tx1"/>
              </a:solidFill>
            </a:endParaRPr>
          </a:p>
        </p:txBody>
      </p:sp>
      <p:cxnSp>
        <p:nvCxnSpPr>
          <p:cNvPr id="51" name="Elbow Connector 50"/>
          <p:cNvCxnSpPr>
            <a:stCxn id="13" idx="1"/>
            <a:endCxn id="10" idx="1"/>
          </p:cNvCxnSpPr>
          <p:nvPr/>
        </p:nvCxnSpPr>
        <p:spPr>
          <a:xfrm rot="10800000">
            <a:off x="954530" y="3605463"/>
            <a:ext cx="7935" cy="1160798"/>
          </a:xfrm>
          <a:prstGeom prst="bentConnector3">
            <a:avLst>
              <a:gd name="adj1" fmla="val 2980907"/>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6200000" flipV="1">
            <a:off x="3944503" y="1915589"/>
            <a:ext cx="471260" cy="387106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9311505"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Prepare approval Copy</a:t>
            </a:r>
            <a:endParaRPr lang="en-US" sz="1000" dirty="0">
              <a:solidFill>
                <a:schemeClr val="tx1"/>
              </a:solidFill>
            </a:endParaRPr>
          </a:p>
        </p:txBody>
      </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1505" y="5372123"/>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741" y="5934311"/>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Box 87"/>
          <p:cNvSpPr txBox="1"/>
          <p:nvPr/>
        </p:nvSpPr>
        <p:spPr>
          <a:xfrm>
            <a:off x="9956542" y="5514717"/>
            <a:ext cx="1461777" cy="276999"/>
          </a:xfrm>
          <a:prstGeom prst="rect">
            <a:avLst/>
          </a:prstGeom>
          <a:noFill/>
        </p:spPr>
        <p:txBody>
          <a:bodyPr wrap="square" rtlCol="0">
            <a:spAutoFit/>
          </a:bodyPr>
          <a:lstStyle/>
          <a:p>
            <a:r>
              <a:rPr lang="en-US" sz="1200" dirty="0" smtClean="0"/>
              <a:t>Salesman </a:t>
            </a:r>
            <a:endParaRPr lang="en-US" sz="1200" dirty="0"/>
          </a:p>
        </p:txBody>
      </p:sp>
      <p:sp>
        <p:nvSpPr>
          <p:cNvPr id="89" name="TextBox 88"/>
          <p:cNvSpPr txBox="1"/>
          <p:nvPr/>
        </p:nvSpPr>
        <p:spPr>
          <a:xfrm>
            <a:off x="9870690" y="6047144"/>
            <a:ext cx="1461777" cy="276999"/>
          </a:xfrm>
          <a:prstGeom prst="rect">
            <a:avLst/>
          </a:prstGeom>
          <a:noFill/>
        </p:spPr>
        <p:txBody>
          <a:bodyPr wrap="square" rtlCol="0">
            <a:spAutoFit/>
          </a:bodyPr>
          <a:lstStyle/>
          <a:p>
            <a:r>
              <a:rPr lang="en-US" sz="1200" dirty="0" smtClean="0"/>
              <a:t>Approval Manager </a:t>
            </a:r>
            <a:endParaRPr lang="en-US" sz="1200" dirty="0"/>
          </a:p>
        </p:txBody>
      </p:sp>
      <p:pic>
        <p:nvPicPr>
          <p:cNvPr id="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6" y="2189959"/>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282" y="5372123"/>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2" name="Straight Arrow Connector 91"/>
          <p:cNvCxnSpPr>
            <a:stCxn id="91" idx="0"/>
            <a:endCxn id="49" idx="2"/>
          </p:cNvCxnSpPr>
          <p:nvPr/>
        </p:nvCxnSpPr>
        <p:spPr>
          <a:xfrm flipV="1">
            <a:off x="8224932" y="4991145"/>
            <a:ext cx="0" cy="38097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963" y="4457700"/>
            <a:ext cx="532284" cy="472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6" name="Straight Arrow Connector 95"/>
          <p:cNvCxnSpPr>
            <a:stCxn id="95" idx="1"/>
          </p:cNvCxnSpPr>
          <p:nvPr/>
        </p:nvCxnSpPr>
        <p:spPr>
          <a:xfrm flipH="1">
            <a:off x="10601579" y="4693967"/>
            <a:ext cx="590384" cy="184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85" idx="1"/>
          </p:cNvCxnSpPr>
          <p:nvPr/>
        </p:nvCxnSpPr>
        <p:spPr>
          <a:xfrm>
            <a:off x="8869969" y="4712391"/>
            <a:ext cx="441536" cy="1203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9048644" y="3305605"/>
            <a:ext cx="1769579" cy="452281"/>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Approval Copy  Converted to PDF and ready to be printed</a:t>
            </a:r>
            <a:endParaRPr lang="en-US" sz="1000" dirty="0">
              <a:solidFill>
                <a:schemeClr val="tx1"/>
              </a:solidFill>
            </a:endParaRPr>
          </a:p>
        </p:txBody>
      </p:sp>
      <p:sp>
        <p:nvSpPr>
          <p:cNvPr id="107" name="TextBox 106"/>
          <p:cNvSpPr txBox="1"/>
          <p:nvPr/>
        </p:nvSpPr>
        <p:spPr>
          <a:xfrm>
            <a:off x="10601578" y="4762156"/>
            <a:ext cx="929494" cy="646331"/>
          </a:xfrm>
          <a:prstGeom prst="rect">
            <a:avLst/>
          </a:prstGeom>
          <a:noFill/>
        </p:spPr>
        <p:txBody>
          <a:bodyPr wrap="square" rtlCol="0">
            <a:spAutoFit/>
          </a:bodyPr>
          <a:lstStyle/>
          <a:p>
            <a:r>
              <a:rPr lang="en-US" sz="1200" dirty="0" smtClean="0"/>
              <a:t>Reference materials attached</a:t>
            </a:r>
            <a:endParaRPr lang="en-US" sz="1200" dirty="0"/>
          </a:p>
        </p:txBody>
      </p:sp>
      <p:sp>
        <p:nvSpPr>
          <p:cNvPr id="108" name="Rounded Rectangle 107"/>
          <p:cNvSpPr/>
          <p:nvPr/>
        </p:nvSpPr>
        <p:spPr>
          <a:xfrm>
            <a:off x="2983918" y="1438049"/>
            <a:ext cx="1290074" cy="4629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or Search for product sheet</a:t>
            </a:r>
            <a:endParaRPr lang="en-US" sz="1000" dirty="0">
              <a:solidFill>
                <a:schemeClr val="tx1"/>
              </a:solidFill>
            </a:endParaRPr>
          </a:p>
        </p:txBody>
      </p:sp>
      <p:cxnSp>
        <p:nvCxnSpPr>
          <p:cNvPr id="109" name="Straight Arrow Connector 108"/>
          <p:cNvCxnSpPr>
            <a:stCxn id="6" idx="3"/>
            <a:endCxn id="108" idx="1"/>
          </p:cNvCxnSpPr>
          <p:nvPr/>
        </p:nvCxnSpPr>
        <p:spPr>
          <a:xfrm flipV="1">
            <a:off x="2253977" y="1669522"/>
            <a:ext cx="729941" cy="286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4954314" y="1768642"/>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Submittal </a:t>
            </a:r>
          </a:p>
          <a:p>
            <a:pPr algn="ctr"/>
            <a:r>
              <a:rPr lang="en-US" sz="1000" dirty="0" smtClean="0">
                <a:solidFill>
                  <a:schemeClr val="tx1"/>
                </a:solidFill>
              </a:rPr>
              <a:t>form</a:t>
            </a:r>
            <a:endParaRPr lang="en-US" sz="1000" dirty="0">
              <a:solidFill>
                <a:schemeClr val="tx1"/>
              </a:solidFill>
            </a:endParaRPr>
          </a:p>
        </p:txBody>
      </p:sp>
      <p:cxnSp>
        <p:nvCxnSpPr>
          <p:cNvPr id="115" name="Elbow Connector 114"/>
          <p:cNvCxnSpPr>
            <a:stCxn id="108" idx="3"/>
            <a:endCxn id="114" idx="1"/>
          </p:cNvCxnSpPr>
          <p:nvPr/>
        </p:nvCxnSpPr>
        <p:spPr>
          <a:xfrm>
            <a:off x="4273992" y="1669522"/>
            <a:ext cx="680322" cy="454835"/>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06" idx="1"/>
            <a:endCxn id="114" idx="2"/>
          </p:cNvCxnSpPr>
          <p:nvPr/>
        </p:nvCxnSpPr>
        <p:spPr>
          <a:xfrm rot="10800000">
            <a:off x="5605368" y="2480072"/>
            <a:ext cx="3443276" cy="1051675"/>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676" y="1984738"/>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2" name="Rounded Rectangle 131"/>
          <p:cNvSpPr/>
          <p:nvPr/>
        </p:nvSpPr>
        <p:spPr>
          <a:xfrm>
            <a:off x="6659163" y="146458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Cover </a:t>
            </a:r>
          </a:p>
          <a:p>
            <a:pPr algn="ctr"/>
            <a:r>
              <a:rPr lang="en-US" sz="1000" dirty="0" smtClean="0">
                <a:solidFill>
                  <a:schemeClr val="tx1"/>
                </a:solidFill>
              </a:rPr>
              <a:t>letter</a:t>
            </a:r>
            <a:endParaRPr lang="en-US" sz="1000" dirty="0">
              <a:solidFill>
                <a:schemeClr val="tx1"/>
              </a:solidFill>
            </a:endParaRPr>
          </a:p>
        </p:txBody>
      </p:sp>
      <p:cxnSp>
        <p:nvCxnSpPr>
          <p:cNvPr id="133" name="Elbow Connector 132"/>
          <p:cNvCxnSpPr>
            <a:stCxn id="114" idx="3"/>
            <a:endCxn id="132" idx="1"/>
          </p:cNvCxnSpPr>
          <p:nvPr/>
        </p:nvCxnSpPr>
        <p:spPr>
          <a:xfrm flipV="1">
            <a:off x="6256421" y="1712251"/>
            <a:ext cx="402742" cy="412106"/>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a:xfrm>
            <a:off x="6679051" y="223240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Attach additional </a:t>
            </a:r>
          </a:p>
          <a:p>
            <a:pPr algn="ctr"/>
            <a:r>
              <a:rPr lang="en-US" sz="1000" dirty="0" smtClean="0">
                <a:solidFill>
                  <a:schemeClr val="tx1"/>
                </a:solidFill>
              </a:rPr>
              <a:t>Reference materials</a:t>
            </a:r>
            <a:endParaRPr lang="en-US" sz="1000" dirty="0">
              <a:solidFill>
                <a:schemeClr val="tx1"/>
              </a:solidFill>
            </a:endParaRPr>
          </a:p>
        </p:txBody>
      </p:sp>
      <p:cxnSp>
        <p:nvCxnSpPr>
          <p:cNvPr id="138" name="Elbow Connector 137"/>
          <p:cNvCxnSpPr>
            <a:stCxn id="114" idx="3"/>
            <a:endCxn id="137" idx="1"/>
          </p:cNvCxnSpPr>
          <p:nvPr/>
        </p:nvCxnSpPr>
        <p:spPr>
          <a:xfrm>
            <a:off x="6256421" y="2124357"/>
            <a:ext cx="422630" cy="355714"/>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1" name="Rounded Rectangle 140"/>
          <p:cNvSpPr/>
          <p:nvPr/>
        </p:nvSpPr>
        <p:spPr>
          <a:xfrm>
            <a:off x="8439683" y="1734338"/>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Collate &amp; stitch to create PDF</a:t>
            </a:r>
            <a:endParaRPr lang="en-US" sz="1000" dirty="0">
              <a:solidFill>
                <a:schemeClr val="tx1"/>
              </a:solidFill>
            </a:endParaRPr>
          </a:p>
        </p:txBody>
      </p:sp>
      <p:cxnSp>
        <p:nvCxnSpPr>
          <p:cNvPr id="142" name="Elbow Connector 141"/>
          <p:cNvCxnSpPr>
            <a:stCxn id="132" idx="3"/>
            <a:endCxn id="141" idx="1"/>
          </p:cNvCxnSpPr>
          <p:nvPr/>
        </p:nvCxnSpPr>
        <p:spPr>
          <a:xfrm>
            <a:off x="7961270" y="1712251"/>
            <a:ext cx="478413" cy="377802"/>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141" idx="1"/>
          </p:cNvCxnSpPr>
          <p:nvPr/>
        </p:nvCxnSpPr>
        <p:spPr>
          <a:xfrm flipV="1">
            <a:off x="7977282" y="2090053"/>
            <a:ext cx="462401" cy="372850"/>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Flowchart: Terminator 147"/>
          <p:cNvSpPr/>
          <p:nvPr/>
        </p:nvSpPr>
        <p:spPr>
          <a:xfrm>
            <a:off x="10049944" y="1857105"/>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End</a:t>
            </a:r>
            <a:endParaRPr lang="en-US" sz="1400" b="1" dirty="0"/>
          </a:p>
        </p:txBody>
      </p:sp>
      <p:cxnSp>
        <p:nvCxnSpPr>
          <p:cNvPr id="149" name="Straight Arrow Connector 148"/>
          <p:cNvCxnSpPr>
            <a:stCxn id="141" idx="3"/>
            <a:endCxn id="148" idx="1"/>
          </p:cNvCxnSpPr>
          <p:nvPr/>
        </p:nvCxnSpPr>
        <p:spPr>
          <a:xfrm flipV="1">
            <a:off x="9741790" y="2066792"/>
            <a:ext cx="308154" cy="2326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4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Tree>
    <p:extLst>
      <p:ext uri="{BB962C8B-B14F-4D97-AF65-F5344CB8AC3E}">
        <p14:creationId xmlns:p14="http://schemas.microsoft.com/office/powerpoint/2010/main" val="48519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1411</Words>
  <Application>Microsoft Office PowerPoint</Application>
  <PresentationFormat>Widescreen</PresentationFormat>
  <Paragraphs>246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267</cp:revision>
  <dcterms:created xsi:type="dcterms:W3CDTF">2016-07-20T04:54:31Z</dcterms:created>
  <dcterms:modified xsi:type="dcterms:W3CDTF">2016-08-10T12:31:39Z</dcterms:modified>
</cp:coreProperties>
</file>