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81" r:id="rId6"/>
    <p:sldId id="261" r:id="rId7"/>
    <p:sldId id="280" r:id="rId8"/>
    <p:sldId id="287" r:id="rId9"/>
    <p:sldId id="288" r:id="rId10"/>
    <p:sldId id="273" r:id="rId11"/>
    <p:sldId id="263" r:id="rId12"/>
    <p:sldId id="259" r:id="rId13"/>
    <p:sldId id="274" r:id="rId14"/>
    <p:sldId id="262" r:id="rId15"/>
    <p:sldId id="276" r:id="rId16"/>
    <p:sldId id="283" r:id="rId17"/>
    <p:sldId id="284" r:id="rId18"/>
    <p:sldId id="282" r:id="rId19"/>
    <p:sldId id="264" r:id="rId20"/>
    <p:sldId id="277" r:id="rId21"/>
    <p:sldId id="285" r:id="rId22"/>
    <p:sldId id="271" r:id="rId23"/>
    <p:sldId id="278" r:id="rId24"/>
    <p:sldId id="270" r:id="rId25"/>
    <p:sldId id="279" r:id="rId26"/>
    <p:sldId id="275" r:id="rId27"/>
    <p:sldId id="268"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26"/>
    <a:srgbClr val="1C1C1C"/>
    <a:srgbClr val="5DE1AF"/>
    <a:srgbClr val="39ACB6"/>
    <a:srgbClr val="C5EBFF"/>
    <a:srgbClr val="F9B2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711" autoAdjust="0"/>
    <p:restoredTop sz="94660"/>
  </p:normalViewPr>
  <p:slideViewPr>
    <p:cSldViewPr snapToGrid="0">
      <p:cViewPr varScale="1">
        <p:scale>
          <a:sx n="50" d="100"/>
          <a:sy n="50" d="100"/>
        </p:scale>
        <p:origin x="54"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16-08-2016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96187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16-08-2016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2509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16-08-2016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421205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16-08-2016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90137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C814F9-C904-425D-8CBC-EC70944AAAB1}" type="datetimeFigureOut">
              <a:rPr lang="en-IN" smtClean="0"/>
              <a:t>16-08-2016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31687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AC814F9-C904-425D-8CBC-EC70944AAAB1}" type="datetimeFigureOut">
              <a:rPr lang="en-IN" smtClean="0"/>
              <a:t>16-08-2016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92760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AC814F9-C904-425D-8CBC-EC70944AAAB1}" type="datetimeFigureOut">
              <a:rPr lang="en-IN" smtClean="0"/>
              <a:t>16-08-2016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77403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AC814F9-C904-425D-8CBC-EC70944AAAB1}" type="datetimeFigureOut">
              <a:rPr lang="en-IN" smtClean="0"/>
              <a:t>16-08-2016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1548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814F9-C904-425D-8CBC-EC70944AAAB1}" type="datetimeFigureOut">
              <a:rPr lang="en-IN" smtClean="0"/>
              <a:t>16-08-2016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5639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16-08-2016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49561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16-08-2016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7428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814F9-C904-425D-8CBC-EC70944AAAB1}" type="datetimeFigureOut">
              <a:rPr lang="en-IN" smtClean="0"/>
              <a:t>16-08-2016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15061-5644-429E-BF16-92A800809465}" type="slidenum">
              <a:rPr lang="en-IN" smtClean="0"/>
              <a:t>‹#›</a:t>
            </a:fld>
            <a:endParaRPr lang="en-IN"/>
          </a:p>
        </p:txBody>
      </p:sp>
    </p:spTree>
    <p:extLst>
      <p:ext uri="{BB962C8B-B14F-4D97-AF65-F5344CB8AC3E}">
        <p14:creationId xmlns:p14="http://schemas.microsoft.com/office/powerpoint/2010/main" val="2934991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a:spLocks noGrp="1"/>
          </p:cNvSpPr>
          <p:nvPr>
            <p:ph type="subTitle" idx="1"/>
          </p:nvPr>
        </p:nvSpPr>
        <p:spPr>
          <a:xfrm>
            <a:off x="6255025" y="4127251"/>
            <a:ext cx="5836892" cy="431498"/>
          </a:xfrm>
        </p:spPr>
        <p:txBody>
          <a:bodyPr>
            <a:noAutofit/>
          </a:bodyPr>
          <a:lstStyle/>
          <a:p>
            <a:pPr algn="r"/>
            <a:r>
              <a:rPr lang="en-IN" sz="3200" b="1" dirty="0">
                <a:solidFill>
                  <a:srgbClr val="740027"/>
                </a:solidFill>
              </a:rPr>
              <a:t>We Engineer your Digital Success</a:t>
            </a:r>
          </a:p>
        </p:txBody>
      </p:sp>
      <p:sp>
        <p:nvSpPr>
          <p:cNvPr id="5" name="Subtitle 2"/>
          <p:cNvSpPr txBox="1">
            <a:spLocks/>
          </p:cNvSpPr>
          <p:nvPr/>
        </p:nvSpPr>
        <p:spPr>
          <a:xfrm>
            <a:off x="1796716" y="5205936"/>
            <a:ext cx="10327286" cy="1044830"/>
          </a:xfrm>
          <a:prstGeom prst="rect">
            <a:avLst/>
          </a:prstGeom>
        </p:spPr>
        <p:txBody>
          <a:bodyPr vert="horz" lIns="91440" tIns="45720" rIns="91440" bIns="45720" rtlCol="0">
            <a:noAutofit/>
          </a:bodyPr>
          <a:lstStyle>
            <a:lvl1pPr marL="0" indent="0" algn="ctr" defTabSz="755934" rtl="0" eaLnBrk="1" latinLnBrk="0" hangingPunct="1">
              <a:lnSpc>
                <a:spcPct val="90000"/>
              </a:lnSpc>
              <a:spcBef>
                <a:spcPts val="827"/>
              </a:spcBef>
              <a:buFont typeface="Arial" panose="020B0604020202020204" pitchFamily="34" charset="0"/>
              <a:buNone/>
              <a:defRPr sz="1984" kern="1200">
                <a:solidFill>
                  <a:schemeClr val="tx1"/>
                </a:solidFill>
                <a:latin typeface="+mn-lt"/>
                <a:ea typeface="+mn-ea"/>
                <a:cs typeface="+mn-cs"/>
              </a:defRPr>
            </a:lvl1pPr>
            <a:lvl2pPr marL="377967" indent="0" algn="ctr" defTabSz="755934" rtl="0" eaLnBrk="1" latinLnBrk="0" hangingPunct="1">
              <a:lnSpc>
                <a:spcPct val="90000"/>
              </a:lnSpc>
              <a:spcBef>
                <a:spcPts val="413"/>
              </a:spcBef>
              <a:buFont typeface="Arial" panose="020B0604020202020204" pitchFamily="34" charset="0"/>
              <a:buNone/>
              <a:defRPr sz="1653" kern="1200">
                <a:solidFill>
                  <a:schemeClr val="tx1"/>
                </a:solidFill>
                <a:latin typeface="+mn-lt"/>
                <a:ea typeface="+mn-ea"/>
                <a:cs typeface="+mn-cs"/>
              </a:defRPr>
            </a:lvl2pPr>
            <a:lvl3pPr marL="755934" indent="0" algn="ctr" defTabSz="755934" rtl="0" eaLnBrk="1" latinLnBrk="0" hangingPunct="1">
              <a:lnSpc>
                <a:spcPct val="90000"/>
              </a:lnSpc>
              <a:spcBef>
                <a:spcPts val="413"/>
              </a:spcBef>
              <a:buFont typeface="Arial" panose="020B0604020202020204" pitchFamily="34" charset="0"/>
              <a:buNone/>
              <a:defRPr sz="1488" kern="1200">
                <a:solidFill>
                  <a:schemeClr val="tx1"/>
                </a:solidFill>
                <a:latin typeface="+mn-lt"/>
                <a:ea typeface="+mn-ea"/>
                <a:cs typeface="+mn-cs"/>
              </a:defRPr>
            </a:lvl3pPr>
            <a:lvl4pPr marL="1133902"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4pPr>
            <a:lvl5pPr marL="1511869"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5pPr>
            <a:lvl6pPr marL="1889836"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6pPr>
            <a:lvl7pPr marL="2267803"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7pPr>
            <a:lvl8pPr marL="2645771"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8pPr>
            <a:lvl9pPr marL="3023738"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9pPr>
          </a:lstStyle>
          <a:p>
            <a:pPr algn="r"/>
            <a:r>
              <a:rPr lang="en-IN" sz="2400" b="1" dirty="0">
                <a:solidFill>
                  <a:srgbClr val="1C1C1C"/>
                </a:solidFill>
              </a:rPr>
              <a:t>Proposal for Development of an Mobile Product </a:t>
            </a:r>
            <a:r>
              <a:rPr lang="en-IN" sz="2400" b="1" dirty="0" smtClean="0">
                <a:solidFill>
                  <a:srgbClr val="1C1C1C"/>
                </a:solidFill>
              </a:rPr>
              <a:t>Cataloguing </a:t>
            </a:r>
            <a:r>
              <a:rPr lang="en-IN" sz="2400" b="1" dirty="0">
                <a:solidFill>
                  <a:srgbClr val="1C1C1C"/>
                </a:solidFill>
              </a:rPr>
              <a:t>System </a:t>
            </a:r>
            <a:r>
              <a:rPr lang="en-US" sz="2400" b="1" dirty="0">
                <a:solidFill>
                  <a:srgbClr val="1C1C1C"/>
                </a:solidFill>
              </a:rPr>
              <a:t>for </a:t>
            </a:r>
            <a:br>
              <a:rPr lang="en-US" sz="2400" b="1" dirty="0">
                <a:solidFill>
                  <a:srgbClr val="1C1C1C"/>
                </a:solidFill>
              </a:rPr>
            </a:br>
            <a:r>
              <a:rPr lang="en-US" sz="2400" b="1" dirty="0">
                <a:solidFill>
                  <a:srgbClr val="1C1C1C"/>
                </a:solidFill>
              </a:rPr>
              <a:t>Fischer- UAE</a:t>
            </a:r>
          </a:p>
          <a:p>
            <a:pPr algn="r"/>
            <a:endParaRPr lang="en-US" sz="1600" b="1" dirty="0">
              <a:solidFill>
                <a:srgbClr val="1C1C1C"/>
              </a:solidFill>
            </a:endParaRPr>
          </a:p>
          <a:p>
            <a:pPr algn="r"/>
            <a:r>
              <a:rPr lang="en-US" sz="1600" b="1" dirty="0">
                <a:solidFill>
                  <a:srgbClr val="1C1C1C"/>
                </a:solidFill>
              </a:rPr>
              <a:t>Aug 2016</a:t>
            </a:r>
            <a:endParaRPr lang="en-IN" sz="1600" b="1" dirty="0">
              <a:solidFill>
                <a:srgbClr val="1C1C1C"/>
              </a:solidFill>
            </a:endParaRPr>
          </a:p>
        </p:txBody>
      </p:sp>
      <p:sp>
        <p:nvSpPr>
          <p:cNvPr id="6" name="Rectangle 5"/>
          <p:cNvSpPr/>
          <p:nvPr/>
        </p:nvSpPr>
        <p:spPr>
          <a:xfrm>
            <a:off x="106017" y="6544342"/>
            <a:ext cx="2518012" cy="230832"/>
          </a:xfrm>
          <a:prstGeom prst="rect">
            <a:avLst/>
          </a:prstGeom>
        </p:spPr>
        <p:txBody>
          <a:bodyPr wrap="square">
            <a:spAutoFit/>
          </a:bodyPr>
          <a:lstStyle/>
          <a:p>
            <a:r>
              <a:rPr lang="en-IN" sz="900" dirty="0"/>
              <a:t>© 2016. All Rights  Reserved / www.verbat.com</a:t>
            </a:r>
            <a:endParaRPr lang="en-US" sz="900" dirty="0"/>
          </a:p>
        </p:txBody>
      </p:sp>
    </p:spTree>
    <p:extLst>
      <p:ext uri="{BB962C8B-B14F-4D97-AF65-F5344CB8AC3E}">
        <p14:creationId xmlns:p14="http://schemas.microsoft.com/office/powerpoint/2010/main" val="175147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Application Functionality</a:t>
            </a:r>
          </a:p>
        </p:txBody>
      </p:sp>
    </p:spTree>
    <p:extLst>
      <p:ext uri="{BB962C8B-B14F-4D97-AF65-F5344CB8AC3E}">
        <p14:creationId xmlns:p14="http://schemas.microsoft.com/office/powerpoint/2010/main" val="485199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smtClean="0">
                <a:solidFill>
                  <a:schemeClr val="bg1"/>
                </a:solidFill>
              </a:rPr>
              <a:t>General Application </a:t>
            </a:r>
            <a:r>
              <a:rPr lang="en-US" sz="3200" dirty="0">
                <a:solidFill>
                  <a:schemeClr val="bg1"/>
                </a:solidFill>
              </a:rPr>
              <a:t>Functionality </a:t>
            </a:r>
          </a:p>
        </p:txBody>
      </p:sp>
      <p:sp>
        <p:nvSpPr>
          <p:cNvPr id="3" name="Rectangle 2"/>
          <p:cNvSpPr/>
          <p:nvPr/>
        </p:nvSpPr>
        <p:spPr>
          <a:xfrm>
            <a:off x="6754248" y="2873972"/>
            <a:ext cx="5079943" cy="1938992"/>
          </a:xfrm>
          <a:prstGeom prst="rect">
            <a:avLst/>
          </a:prstGeom>
        </p:spPr>
        <p:txBody>
          <a:bodyPr wrap="square">
            <a:spAutoFit/>
          </a:bodyPr>
          <a:lstStyle/>
          <a:p>
            <a:pPr marL="342900" indent="-342900">
              <a:lnSpc>
                <a:spcPts val="2400"/>
              </a:lnSpc>
              <a:buFont typeface="Wingdings" panose="05000000000000000000" pitchFamily="2" charset="2"/>
              <a:buChar char="§"/>
            </a:pPr>
            <a:r>
              <a:rPr lang="en-US" dirty="0"/>
              <a:t>Functionality for capturing  pictures</a:t>
            </a:r>
          </a:p>
          <a:p>
            <a:pPr marL="342900" indent="-342900">
              <a:lnSpc>
                <a:spcPts val="2400"/>
              </a:lnSpc>
              <a:buFont typeface="Wingdings" panose="05000000000000000000" pitchFamily="2" charset="2"/>
              <a:buChar char="§"/>
            </a:pPr>
            <a:r>
              <a:rPr lang="en-US" dirty="0"/>
              <a:t>Functionality to attach images/files to forms</a:t>
            </a:r>
          </a:p>
          <a:p>
            <a:pPr marL="342900" indent="-342900">
              <a:lnSpc>
                <a:spcPts val="2400"/>
              </a:lnSpc>
              <a:buFont typeface="Wingdings" panose="05000000000000000000" pitchFamily="2" charset="2"/>
              <a:buChar char="§"/>
            </a:pPr>
            <a:r>
              <a:rPr lang="en-US" dirty="0"/>
              <a:t>Functionality to create cover letter templates</a:t>
            </a:r>
          </a:p>
          <a:p>
            <a:pPr marL="342900" indent="-342900">
              <a:lnSpc>
                <a:spcPts val="2400"/>
              </a:lnSpc>
              <a:buFont typeface="Wingdings" panose="05000000000000000000" pitchFamily="2" charset="2"/>
              <a:buChar char="§"/>
            </a:pPr>
            <a:r>
              <a:rPr lang="en-US" dirty="0"/>
              <a:t>Functionality to create PDF documents</a:t>
            </a:r>
          </a:p>
          <a:p>
            <a:pPr marL="342900" indent="-342900">
              <a:lnSpc>
                <a:spcPts val="2400"/>
              </a:lnSpc>
              <a:buFont typeface="Wingdings" panose="05000000000000000000" pitchFamily="2" charset="2"/>
              <a:buChar char="§"/>
            </a:pPr>
            <a:r>
              <a:rPr lang="en-US" dirty="0"/>
              <a:t>Functionality to stitch PDF documents</a:t>
            </a:r>
          </a:p>
          <a:p>
            <a:pPr marL="342900" indent="-342900">
              <a:lnSpc>
                <a:spcPts val="2400"/>
              </a:lnSpc>
              <a:buFont typeface="Wingdings" panose="05000000000000000000" pitchFamily="2" charset="2"/>
              <a:buChar char="§"/>
            </a:pPr>
            <a:r>
              <a:rPr lang="en-US" dirty="0"/>
              <a:t>Functionality to track the application status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186" y="980662"/>
            <a:ext cx="5691160" cy="5691160"/>
          </a:xfrm>
          <a:prstGeom prst="rect">
            <a:avLst/>
          </a:prstGeom>
        </p:spPr>
      </p:pic>
    </p:spTree>
    <p:extLst>
      <p:ext uri="{BB962C8B-B14F-4D97-AF65-F5344CB8AC3E}">
        <p14:creationId xmlns:p14="http://schemas.microsoft.com/office/powerpoint/2010/main" val="1149942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38967" y="1683126"/>
            <a:ext cx="5783538" cy="4647426"/>
          </a:xfrm>
          <a:prstGeom prst="rect">
            <a:avLst/>
          </a:prstGeom>
          <a:noFill/>
        </p:spPr>
        <p:txBody>
          <a:bodyPr wrap="square" rtlCol="0">
            <a:spAutoFit/>
          </a:bodyPr>
          <a:lstStyle/>
          <a:p>
            <a:pPr lvl="0" algn="just"/>
            <a:r>
              <a:rPr lang="en-US" sz="2100" b="1" dirty="0">
                <a:solidFill>
                  <a:srgbClr val="800000"/>
                </a:solidFill>
              </a:rPr>
              <a:t>Functionality for System Admins</a:t>
            </a:r>
          </a:p>
          <a:p>
            <a:pPr lvl="0" algn="just"/>
            <a:endParaRPr lang="en-US" sz="2100" b="1" dirty="0">
              <a:solidFill>
                <a:srgbClr val="800000"/>
              </a:solidFill>
            </a:endParaRPr>
          </a:p>
          <a:p>
            <a:pPr marL="342900" indent="-342900">
              <a:buFont typeface="Wingdings" panose="05000000000000000000" pitchFamily="2" charset="2"/>
              <a:buChar char="§"/>
            </a:pPr>
            <a:r>
              <a:rPr lang="en-US" dirty="0"/>
              <a:t>Create application users, roles and privileges</a:t>
            </a:r>
          </a:p>
          <a:p>
            <a:pPr marL="342900" indent="-342900">
              <a:buFont typeface="Wingdings" panose="05000000000000000000" pitchFamily="2" charset="2"/>
              <a:buChar char="§"/>
            </a:pPr>
            <a:r>
              <a:rPr lang="en-US" dirty="0"/>
              <a:t>Create company product data</a:t>
            </a:r>
          </a:p>
          <a:p>
            <a:pPr marL="342900" indent="-342900">
              <a:buFont typeface="Wingdings" panose="05000000000000000000" pitchFamily="2" charset="2"/>
              <a:buChar char="§"/>
            </a:pPr>
            <a:r>
              <a:rPr lang="en-US" dirty="0"/>
              <a:t>Create master data such as Project types, companies, products, location, document types etc.</a:t>
            </a:r>
          </a:p>
          <a:p>
            <a:pPr algn="just"/>
            <a:endParaRPr lang="en-US" sz="1600" u="sng" dirty="0">
              <a:solidFill>
                <a:srgbClr val="77062D"/>
              </a:solidFill>
            </a:endParaRPr>
          </a:p>
          <a:p>
            <a:pPr algn="just"/>
            <a:r>
              <a:rPr lang="en-US" sz="2100" b="1" dirty="0">
                <a:solidFill>
                  <a:srgbClr val="800000"/>
                </a:solidFill>
              </a:rPr>
              <a:t>Functionality for Salesman</a:t>
            </a:r>
          </a:p>
          <a:p>
            <a:pPr algn="just"/>
            <a:endParaRPr lang="en-US" sz="2100" b="1" dirty="0">
              <a:solidFill>
                <a:srgbClr val="800000"/>
              </a:solidFill>
            </a:endParaRPr>
          </a:p>
          <a:p>
            <a:pPr marL="342900" indent="-342900">
              <a:buFont typeface="Wingdings" panose="05000000000000000000" pitchFamily="2" charset="2"/>
              <a:buChar char="§"/>
            </a:pPr>
            <a:r>
              <a:rPr lang="en-US" dirty="0"/>
              <a:t>Take product pictures.</a:t>
            </a:r>
          </a:p>
          <a:p>
            <a:pPr marL="342900" indent="-342900">
              <a:buFont typeface="Wingdings" panose="05000000000000000000" pitchFamily="2" charset="2"/>
              <a:buChar char="§"/>
            </a:pPr>
            <a:r>
              <a:rPr lang="en-US" dirty="0"/>
              <a:t>Search for products by project type, consultant, contractor, product name or application type.</a:t>
            </a:r>
          </a:p>
          <a:p>
            <a:pPr marL="342900" indent="-342900">
              <a:buFont typeface="Wingdings" panose="05000000000000000000" pitchFamily="2" charset="2"/>
              <a:buChar char="§"/>
            </a:pPr>
            <a:r>
              <a:rPr lang="en-US" dirty="0"/>
              <a:t>Create request for approvals</a:t>
            </a:r>
          </a:p>
          <a:p>
            <a:pPr marL="342900" indent="-342900">
              <a:buFont typeface="Wingdings" panose="05000000000000000000" pitchFamily="2" charset="2"/>
              <a:buChar char="§"/>
            </a:pPr>
            <a:r>
              <a:rPr lang="en-US" dirty="0"/>
              <a:t>Save draft copies of requests.</a:t>
            </a:r>
          </a:p>
          <a:p>
            <a:pPr marL="342900" indent="-342900">
              <a:buFont typeface="Wingdings" panose="05000000000000000000" pitchFamily="2" charset="2"/>
              <a:buChar char="§"/>
            </a:pPr>
            <a:r>
              <a:rPr lang="en-US" dirty="0"/>
              <a:t>Create product and company submittals</a:t>
            </a:r>
          </a:p>
          <a:p>
            <a:pPr algn="just"/>
            <a:endParaRPr lang="en-US" sz="1600" u="sng" dirty="0">
              <a:solidFill>
                <a:srgbClr val="77062D"/>
              </a:solidFill>
            </a:endParaRPr>
          </a:p>
        </p:txBody>
      </p:sp>
      <p:sp>
        <p:nvSpPr>
          <p:cNvPr id="3" name="Rectangle 2"/>
          <p:cNvSpPr/>
          <p:nvPr/>
        </p:nvSpPr>
        <p:spPr>
          <a:xfrm>
            <a:off x="6460390" y="1656471"/>
            <a:ext cx="5380382" cy="2982868"/>
          </a:xfrm>
          <a:prstGeom prst="rect">
            <a:avLst/>
          </a:prstGeom>
        </p:spPr>
        <p:txBody>
          <a:bodyPr wrap="square">
            <a:spAutoFit/>
          </a:bodyPr>
          <a:lstStyle/>
          <a:p>
            <a:pPr algn="just"/>
            <a:r>
              <a:rPr lang="en-US" sz="2100" b="1" dirty="0">
                <a:solidFill>
                  <a:srgbClr val="800000"/>
                </a:solidFill>
              </a:rPr>
              <a:t>Functionality for Approval Managers</a:t>
            </a:r>
          </a:p>
          <a:p>
            <a:pPr algn="just"/>
            <a:endParaRPr lang="en-US" sz="2100" b="1" dirty="0">
              <a:solidFill>
                <a:srgbClr val="800000"/>
              </a:solidFill>
            </a:endParaRPr>
          </a:p>
          <a:p>
            <a:pPr marL="342900" indent="-342900">
              <a:lnSpc>
                <a:spcPts val="2500"/>
              </a:lnSpc>
              <a:buFont typeface="Wingdings" panose="05000000000000000000" pitchFamily="2" charset="2"/>
              <a:buChar char="§"/>
            </a:pPr>
            <a:r>
              <a:rPr lang="en-US" dirty="0"/>
              <a:t>Approval managers can approve request submitted for creating approval copies.</a:t>
            </a:r>
          </a:p>
          <a:p>
            <a:pPr marL="342900" indent="-342900">
              <a:lnSpc>
                <a:spcPts val="2500"/>
              </a:lnSpc>
              <a:buFont typeface="Wingdings" panose="05000000000000000000" pitchFamily="2" charset="2"/>
              <a:buChar char="§"/>
            </a:pPr>
            <a:r>
              <a:rPr lang="en-US" dirty="0"/>
              <a:t>Can create product and company submittals</a:t>
            </a:r>
          </a:p>
          <a:p>
            <a:pPr marL="342900" indent="-342900">
              <a:lnSpc>
                <a:spcPts val="2500"/>
              </a:lnSpc>
              <a:buFont typeface="Wingdings" panose="05000000000000000000" pitchFamily="2" charset="2"/>
              <a:buChar char="§"/>
            </a:pPr>
            <a:r>
              <a:rPr lang="en-US" dirty="0"/>
              <a:t>Can manage company products</a:t>
            </a:r>
          </a:p>
          <a:p>
            <a:pPr marL="342900" indent="-342900">
              <a:lnSpc>
                <a:spcPts val="2500"/>
              </a:lnSpc>
              <a:buFont typeface="Wingdings" panose="05000000000000000000" pitchFamily="2" charset="2"/>
              <a:buChar char="§"/>
            </a:pPr>
            <a:r>
              <a:rPr lang="en-IN" dirty="0"/>
              <a:t>Can list approval copies and product submittals</a:t>
            </a:r>
          </a:p>
          <a:p>
            <a:pPr marL="342900" indent="-342900">
              <a:lnSpc>
                <a:spcPts val="2500"/>
              </a:lnSpc>
              <a:buFont typeface="Wingdings" panose="05000000000000000000" pitchFamily="2" charset="2"/>
              <a:buChar char="§"/>
            </a:pPr>
            <a:r>
              <a:rPr lang="en-IN" dirty="0"/>
              <a:t>Can search for approval copies, product/company submittals, company products.</a:t>
            </a:r>
          </a:p>
        </p:txBody>
      </p:sp>
      <p:cxnSp>
        <p:nvCxnSpPr>
          <p:cNvPr id="5" name="Straight Connector 4"/>
          <p:cNvCxnSpPr/>
          <p:nvPr/>
        </p:nvCxnSpPr>
        <p:spPr>
          <a:xfrm>
            <a:off x="6089869" y="1656471"/>
            <a:ext cx="0" cy="4786853"/>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Subtitle 2"/>
          <p:cNvSpPr txBox="1">
            <a:spLocks/>
          </p:cNvSpPr>
          <p:nvPr/>
        </p:nvSpPr>
        <p:spPr>
          <a:xfrm>
            <a:off x="207674" y="260708"/>
            <a:ext cx="659016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chemeClr val="bg1"/>
                </a:solidFill>
              </a:rPr>
              <a:t>Individual Component </a:t>
            </a:r>
            <a:r>
              <a:rPr lang="en-IN" sz="3200" dirty="0">
                <a:solidFill>
                  <a:schemeClr val="bg1"/>
                </a:solidFill>
              </a:rPr>
              <a:t>Functionality</a:t>
            </a:r>
          </a:p>
        </p:txBody>
      </p:sp>
    </p:spTree>
    <p:extLst>
      <p:ext uri="{BB962C8B-B14F-4D97-AF65-F5344CB8AC3E}">
        <p14:creationId xmlns:p14="http://schemas.microsoft.com/office/powerpoint/2010/main" val="3236801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Discovery Phase</a:t>
            </a:r>
          </a:p>
        </p:txBody>
      </p:sp>
    </p:spTree>
    <p:extLst>
      <p:ext uri="{BB962C8B-B14F-4D97-AF65-F5344CB8AC3E}">
        <p14:creationId xmlns:p14="http://schemas.microsoft.com/office/powerpoint/2010/main" val="2859367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8194204"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Requirements Gathering</a:t>
            </a:r>
          </a:p>
        </p:txBody>
      </p:sp>
      <p:sp>
        <p:nvSpPr>
          <p:cNvPr id="7" name="TextBox 6"/>
          <p:cNvSpPr txBox="1"/>
          <p:nvPr/>
        </p:nvSpPr>
        <p:spPr>
          <a:xfrm>
            <a:off x="356669" y="1507650"/>
            <a:ext cx="11517279" cy="5298886"/>
          </a:xfrm>
          <a:prstGeom prst="rect">
            <a:avLst/>
          </a:prstGeom>
          <a:noFill/>
        </p:spPr>
        <p:txBody>
          <a:bodyPr wrap="square" rtlCol="0">
            <a:spAutoFit/>
          </a:bodyPr>
          <a:lstStyle/>
          <a:p>
            <a:pPr marL="285750" lvl="0" indent="-285750">
              <a:lnSpc>
                <a:spcPts val="2800"/>
              </a:lnSpc>
              <a:buFont typeface="Wingdings" panose="05000000000000000000" pitchFamily="2" charset="2"/>
              <a:buChar char="§"/>
            </a:pPr>
            <a:r>
              <a:rPr lang="en-US" sz="2100" dirty="0"/>
              <a:t>On signing the contract, Verbat will deploy a senior Business Analyst to discuss the business and technical requirements, define the solution approach, deliverables during each phases of execution,  documentation and sign-off</a:t>
            </a:r>
          </a:p>
          <a:p>
            <a:pPr lvl="0">
              <a:lnSpc>
                <a:spcPts val="2800"/>
              </a:lnSpc>
            </a:pPr>
            <a:r>
              <a:rPr lang="en-US" sz="2100" b="1" dirty="0">
                <a:solidFill>
                  <a:srgbClr val="800000"/>
                </a:solidFill>
              </a:rPr>
              <a:t/>
            </a:r>
            <a:br>
              <a:rPr lang="en-US" sz="2100" b="1" dirty="0">
                <a:solidFill>
                  <a:srgbClr val="800000"/>
                </a:solidFill>
              </a:rPr>
            </a:br>
            <a:r>
              <a:rPr lang="en-US" sz="2100" b="1" dirty="0">
                <a:solidFill>
                  <a:srgbClr val="800000"/>
                </a:solidFill>
              </a:rPr>
              <a:t>Deliverables</a:t>
            </a:r>
          </a:p>
          <a:p>
            <a:pPr marL="742950" lvl="1" indent="-285750">
              <a:lnSpc>
                <a:spcPts val="2800"/>
              </a:lnSpc>
              <a:buFont typeface="Arial" panose="020B0604020202020204" pitchFamily="34" charset="0"/>
              <a:buChar char="•"/>
            </a:pPr>
            <a:r>
              <a:rPr lang="en-US" sz="2100" dirty="0"/>
              <a:t>High level technical design</a:t>
            </a:r>
          </a:p>
          <a:p>
            <a:pPr marL="742950" lvl="1" indent="-285750">
              <a:lnSpc>
                <a:spcPts val="2800"/>
              </a:lnSpc>
              <a:buFont typeface="Arial" panose="020B0604020202020204" pitchFamily="34" charset="0"/>
              <a:buChar char="•"/>
            </a:pPr>
            <a:r>
              <a:rPr lang="en-US" sz="2100" dirty="0"/>
              <a:t>Detailed requirement specification document</a:t>
            </a:r>
          </a:p>
          <a:p>
            <a:pPr marL="742950" lvl="1" indent="-285750">
              <a:lnSpc>
                <a:spcPts val="2800"/>
              </a:lnSpc>
              <a:buFont typeface="Arial" panose="020B0604020202020204" pitchFamily="34" charset="0"/>
              <a:buChar char="•"/>
            </a:pPr>
            <a:r>
              <a:rPr lang="en-US" sz="2100" dirty="0"/>
              <a:t>Wireframes for the key screens for the proposed web application</a:t>
            </a:r>
            <a:br>
              <a:rPr lang="en-US" sz="2100" dirty="0"/>
            </a:br>
            <a:endParaRPr lang="en-US" sz="2100" dirty="0"/>
          </a:p>
          <a:p>
            <a:pPr>
              <a:lnSpc>
                <a:spcPts val="2800"/>
              </a:lnSpc>
            </a:pPr>
            <a:r>
              <a:rPr lang="en-US" sz="2100" b="1" dirty="0">
                <a:solidFill>
                  <a:srgbClr val="800000"/>
                </a:solidFill>
              </a:rPr>
              <a:t>Dependencies</a:t>
            </a:r>
          </a:p>
          <a:p>
            <a:pPr marL="742950" lvl="1" indent="-285750">
              <a:lnSpc>
                <a:spcPts val="2800"/>
              </a:lnSpc>
              <a:buFont typeface="Arial" panose="020B0604020202020204" pitchFamily="34" charset="0"/>
              <a:buChar char="•"/>
            </a:pPr>
            <a:r>
              <a:rPr lang="en-US" sz="2100" dirty="0"/>
              <a:t>The client to nominate a POC to coordinate with our team</a:t>
            </a:r>
          </a:p>
          <a:p>
            <a:pPr marL="742950" lvl="1" indent="-285750">
              <a:lnSpc>
                <a:spcPts val="2800"/>
              </a:lnSpc>
              <a:buFont typeface="Arial" panose="020B0604020202020204" pitchFamily="34" charset="0"/>
              <a:buChar char="•"/>
            </a:pPr>
            <a:r>
              <a:rPr lang="en-US" sz="2100" dirty="0"/>
              <a:t>Availability of key stakeholders for meetings to discuss requirements and validate findings and deliverables</a:t>
            </a:r>
          </a:p>
          <a:p>
            <a:pPr marL="742950" lvl="1" indent="-285750">
              <a:lnSpc>
                <a:spcPts val="2800"/>
              </a:lnSpc>
              <a:buFont typeface="Arial" panose="020B0604020202020204" pitchFamily="34" charset="0"/>
              <a:buChar char="•"/>
            </a:pPr>
            <a:r>
              <a:rPr lang="en-US" sz="2100" dirty="0"/>
              <a:t>Written sign-off on the deliverables prior to commencement of the development phase</a:t>
            </a:r>
          </a:p>
        </p:txBody>
      </p:sp>
    </p:spTree>
    <p:extLst>
      <p:ext uri="{BB962C8B-B14F-4D97-AF65-F5344CB8AC3E}">
        <p14:creationId xmlns:p14="http://schemas.microsoft.com/office/powerpoint/2010/main" val="2309683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Application Delivery</a:t>
            </a:r>
          </a:p>
        </p:txBody>
      </p:sp>
    </p:spTree>
    <p:extLst>
      <p:ext uri="{BB962C8B-B14F-4D97-AF65-F5344CB8AC3E}">
        <p14:creationId xmlns:p14="http://schemas.microsoft.com/office/powerpoint/2010/main" val="3374029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8194204"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Application Delivery</a:t>
            </a:r>
          </a:p>
        </p:txBody>
      </p:sp>
      <p:sp>
        <p:nvSpPr>
          <p:cNvPr id="4" name="TextBox 3"/>
          <p:cNvSpPr txBox="1"/>
          <p:nvPr/>
        </p:nvSpPr>
        <p:spPr>
          <a:xfrm>
            <a:off x="305928" y="1366801"/>
            <a:ext cx="11581272" cy="4293483"/>
          </a:xfrm>
          <a:prstGeom prst="rect">
            <a:avLst/>
          </a:prstGeom>
          <a:noFill/>
        </p:spPr>
        <p:txBody>
          <a:bodyPr wrap="square" rtlCol="0">
            <a:spAutoFit/>
          </a:bodyPr>
          <a:lstStyle/>
          <a:p>
            <a:pPr>
              <a:lnSpc>
                <a:spcPct val="150000"/>
              </a:lnSpc>
            </a:pPr>
            <a:r>
              <a:rPr lang="en-US" dirty="0"/>
              <a:t>Application will be delivered in three phases.  </a:t>
            </a:r>
            <a:r>
              <a:rPr lang="en-US" dirty="0" smtClean="0"/>
              <a:t>Development will start post approval and sign-off of the Software Requirements Specification (SRS) by the client. </a:t>
            </a:r>
            <a:r>
              <a:rPr lang="en-US" dirty="0"/>
              <a:t>The deliverables for each phase is listed below.</a:t>
            </a:r>
          </a:p>
          <a:p>
            <a:pPr>
              <a:lnSpc>
                <a:spcPct val="150000"/>
              </a:lnSpc>
            </a:pPr>
            <a:endParaRPr lang="en-US" dirty="0"/>
          </a:p>
          <a:p>
            <a:pPr>
              <a:lnSpc>
                <a:spcPct val="150000"/>
              </a:lnSpc>
            </a:pPr>
            <a:r>
              <a:rPr lang="en-US" sz="2000" b="1" dirty="0"/>
              <a:t>Phase </a:t>
            </a:r>
            <a:r>
              <a:rPr lang="en-US" sz="2000" b="1" dirty="0" smtClean="0"/>
              <a:t>1 Delivery</a:t>
            </a:r>
            <a:endParaRPr lang="en-US" sz="2000" b="1" dirty="0"/>
          </a:p>
          <a:p>
            <a:pPr marL="285750" indent="-285750">
              <a:lnSpc>
                <a:spcPct val="150000"/>
              </a:lnSpc>
              <a:buFont typeface="Wingdings" panose="05000000000000000000" pitchFamily="2" charset="2"/>
              <a:buChar char="§"/>
            </a:pPr>
            <a:r>
              <a:rPr lang="en-US" dirty="0"/>
              <a:t>Includes general application framework that consist of modules like authentication and authorization, Logging, API integration, Master data Maintenance , Splash Screen</a:t>
            </a:r>
          </a:p>
          <a:p>
            <a:pPr marL="285750" indent="-285750">
              <a:lnSpc>
                <a:spcPct val="150000"/>
              </a:lnSpc>
              <a:buFont typeface="Wingdings" panose="05000000000000000000" pitchFamily="2" charset="2"/>
              <a:buChar char="§"/>
            </a:pPr>
            <a:r>
              <a:rPr lang="en-US" dirty="0"/>
              <a:t>Initiate approval workflow</a:t>
            </a:r>
          </a:p>
          <a:p>
            <a:pPr marL="285750" indent="-285750">
              <a:lnSpc>
                <a:spcPct val="150000"/>
              </a:lnSpc>
              <a:buFont typeface="Wingdings" panose="05000000000000000000" pitchFamily="2" charset="2"/>
              <a:buChar char="§"/>
            </a:pPr>
            <a:r>
              <a:rPr lang="en-US" dirty="0"/>
              <a:t>Create request for approvals (draft and final)</a:t>
            </a:r>
          </a:p>
          <a:p>
            <a:pPr marL="285750" indent="-285750">
              <a:lnSpc>
                <a:spcPct val="150000"/>
              </a:lnSpc>
              <a:buFont typeface="Wingdings" panose="05000000000000000000" pitchFamily="2" charset="2"/>
              <a:buChar char="§"/>
            </a:pPr>
            <a:r>
              <a:rPr lang="en-US" dirty="0"/>
              <a:t>Theme development for mobile devices and web</a:t>
            </a:r>
          </a:p>
          <a:p>
            <a:pPr marL="285750" indent="-285750">
              <a:lnSpc>
                <a:spcPct val="150000"/>
              </a:lnSpc>
              <a:buFont typeface="Wingdings" panose="05000000000000000000" pitchFamily="2" charset="2"/>
              <a:buChar char="§"/>
            </a:pPr>
            <a:r>
              <a:rPr lang="en-US" dirty="0"/>
              <a:t>Database design and development</a:t>
            </a:r>
          </a:p>
        </p:txBody>
      </p:sp>
    </p:spTree>
    <p:extLst>
      <p:ext uri="{BB962C8B-B14F-4D97-AF65-F5344CB8AC3E}">
        <p14:creationId xmlns:p14="http://schemas.microsoft.com/office/powerpoint/2010/main" val="2911005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8194204"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chemeClr val="bg1"/>
                </a:solidFill>
              </a:rPr>
              <a:t>Application </a:t>
            </a:r>
            <a:r>
              <a:rPr lang="en-IN" sz="3200" dirty="0">
                <a:solidFill>
                  <a:schemeClr val="bg1"/>
                </a:solidFill>
              </a:rPr>
              <a:t>Delivery (Contd.)</a:t>
            </a:r>
          </a:p>
        </p:txBody>
      </p:sp>
      <p:sp>
        <p:nvSpPr>
          <p:cNvPr id="5" name="TextBox 4"/>
          <p:cNvSpPr txBox="1"/>
          <p:nvPr/>
        </p:nvSpPr>
        <p:spPr>
          <a:xfrm>
            <a:off x="305928" y="1366801"/>
            <a:ext cx="11581272" cy="3924151"/>
          </a:xfrm>
          <a:prstGeom prst="rect">
            <a:avLst/>
          </a:prstGeom>
          <a:noFill/>
        </p:spPr>
        <p:txBody>
          <a:bodyPr wrap="square" rtlCol="0">
            <a:spAutoFit/>
          </a:bodyPr>
          <a:lstStyle/>
          <a:p>
            <a:pPr>
              <a:lnSpc>
                <a:spcPct val="150000"/>
              </a:lnSpc>
            </a:pPr>
            <a:r>
              <a:rPr lang="en-US" sz="2000" b="1" dirty="0"/>
              <a:t>Phase </a:t>
            </a:r>
            <a:r>
              <a:rPr lang="en-US" sz="2000" b="1" dirty="0" smtClean="0"/>
              <a:t>2 Delivery</a:t>
            </a:r>
            <a:endParaRPr lang="en-US" sz="2000" b="1" dirty="0"/>
          </a:p>
          <a:p>
            <a:pPr marL="285750" indent="-285750">
              <a:lnSpc>
                <a:spcPct val="150000"/>
              </a:lnSpc>
              <a:buFont typeface="Wingdings" panose="05000000000000000000" pitchFamily="2" charset="2"/>
              <a:buChar char="§"/>
            </a:pPr>
            <a:r>
              <a:rPr lang="en-US" dirty="0"/>
              <a:t>Approval workflow to approve request</a:t>
            </a:r>
          </a:p>
          <a:p>
            <a:pPr marL="285750" indent="-285750">
              <a:lnSpc>
                <a:spcPct val="150000"/>
              </a:lnSpc>
              <a:buFont typeface="Wingdings" panose="05000000000000000000" pitchFamily="2" charset="2"/>
              <a:buChar char="§"/>
            </a:pPr>
            <a:r>
              <a:rPr lang="en-US" dirty="0"/>
              <a:t>Complete the approval copies (with additional information and attachments)</a:t>
            </a:r>
          </a:p>
          <a:p>
            <a:pPr marL="285750" indent="-285750">
              <a:lnSpc>
                <a:spcPct val="150000"/>
              </a:lnSpc>
              <a:buFont typeface="Wingdings" panose="05000000000000000000" pitchFamily="2" charset="2"/>
              <a:buChar char="§"/>
            </a:pPr>
            <a:r>
              <a:rPr lang="en-US" dirty="0"/>
              <a:t>Create PDF documents</a:t>
            </a:r>
          </a:p>
          <a:p>
            <a:pPr marL="285750" indent="-285750">
              <a:lnSpc>
                <a:spcPct val="150000"/>
              </a:lnSpc>
              <a:buFont typeface="Wingdings" panose="05000000000000000000" pitchFamily="2" charset="2"/>
              <a:buChar char="§"/>
            </a:pPr>
            <a:r>
              <a:rPr lang="en-US" dirty="0"/>
              <a:t>Complete product data features  and relate it with approval copies and submittal forms so that they can be searchable</a:t>
            </a:r>
          </a:p>
          <a:p>
            <a:pPr>
              <a:lnSpc>
                <a:spcPct val="150000"/>
              </a:lnSpc>
            </a:pPr>
            <a:r>
              <a:rPr lang="en-US" sz="2000" b="1" dirty="0"/>
              <a:t>Phase </a:t>
            </a:r>
            <a:r>
              <a:rPr lang="en-US" sz="2000" b="1" dirty="0" smtClean="0"/>
              <a:t>3 Delivery</a:t>
            </a:r>
            <a:endParaRPr lang="en-US" sz="2000" b="1" dirty="0"/>
          </a:p>
          <a:p>
            <a:pPr marL="285750" indent="-285750">
              <a:lnSpc>
                <a:spcPct val="150000"/>
              </a:lnSpc>
              <a:buFont typeface="Wingdings" panose="05000000000000000000" pitchFamily="2" charset="2"/>
              <a:buChar char="§"/>
            </a:pPr>
            <a:r>
              <a:rPr lang="en-US" dirty="0"/>
              <a:t>Completion of the </a:t>
            </a:r>
            <a:r>
              <a:rPr lang="en-US" dirty="0" smtClean="0"/>
              <a:t>application </a:t>
            </a:r>
            <a:r>
              <a:rPr lang="en-US" dirty="0"/>
              <a:t>and company submittals</a:t>
            </a:r>
          </a:p>
          <a:p>
            <a:pPr marL="285750" indent="-285750">
              <a:lnSpc>
                <a:spcPct val="150000"/>
              </a:lnSpc>
              <a:buFont typeface="Wingdings" panose="05000000000000000000" pitchFamily="2" charset="2"/>
              <a:buChar char="§"/>
            </a:pPr>
            <a:r>
              <a:rPr lang="en-US" dirty="0"/>
              <a:t>Convert attachments to PDF documents</a:t>
            </a:r>
          </a:p>
          <a:p>
            <a:pPr marL="285750" indent="-285750">
              <a:lnSpc>
                <a:spcPct val="150000"/>
              </a:lnSpc>
              <a:buFont typeface="Wingdings" panose="05000000000000000000" pitchFamily="2" charset="2"/>
              <a:buChar char="§"/>
            </a:pPr>
            <a:r>
              <a:rPr lang="en-US" dirty="0"/>
              <a:t>Stitch cover letter and attachments to create a PDF document</a:t>
            </a:r>
          </a:p>
        </p:txBody>
      </p:sp>
    </p:spTree>
    <p:extLst>
      <p:ext uri="{BB962C8B-B14F-4D97-AF65-F5344CB8AC3E}">
        <p14:creationId xmlns:p14="http://schemas.microsoft.com/office/powerpoint/2010/main" val="1740709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Technology Specification</a:t>
            </a:r>
          </a:p>
        </p:txBody>
      </p:sp>
    </p:spTree>
    <p:extLst>
      <p:ext uri="{BB962C8B-B14F-4D97-AF65-F5344CB8AC3E}">
        <p14:creationId xmlns:p14="http://schemas.microsoft.com/office/powerpoint/2010/main" val="520897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Technology Specifications</a:t>
            </a:r>
          </a:p>
        </p:txBody>
      </p:sp>
      <p:sp>
        <p:nvSpPr>
          <p:cNvPr id="5" name="Content Placeholder 2"/>
          <p:cNvSpPr>
            <a:spLocks noGrp="1"/>
          </p:cNvSpPr>
          <p:nvPr>
            <p:ph idx="1"/>
          </p:nvPr>
        </p:nvSpPr>
        <p:spPr>
          <a:xfrm>
            <a:off x="7214413" y="1752717"/>
            <a:ext cx="4487257" cy="4595073"/>
          </a:xfrm>
          <a:solidFill>
            <a:schemeClr val="accent2">
              <a:lumMod val="20000"/>
              <a:lumOff val="80000"/>
            </a:schemeClr>
          </a:solidFill>
          <a:ln>
            <a:solidFill>
              <a:schemeClr val="accent2">
                <a:lumMod val="75000"/>
              </a:schemeClr>
            </a:solidFill>
          </a:ln>
        </p:spPr>
        <p:txBody>
          <a:bodyPr>
            <a:normAutofit/>
          </a:bodyPr>
          <a:lstStyle/>
          <a:p>
            <a:pPr>
              <a:buFont typeface="Wingdings" panose="05000000000000000000" pitchFamily="2" charset="2"/>
              <a:buChar char="§"/>
            </a:pPr>
            <a:r>
              <a:rPr lang="en-US" sz="2100" b="1" dirty="0">
                <a:solidFill>
                  <a:srgbClr val="1C1C1C"/>
                </a:solidFill>
              </a:rPr>
              <a:t>Technology Stack</a:t>
            </a:r>
          </a:p>
          <a:p>
            <a:pPr marL="0" indent="0">
              <a:buNone/>
            </a:pPr>
            <a:endParaRPr lang="en-US" sz="2100" b="1" dirty="0">
              <a:solidFill>
                <a:srgbClr val="77062D"/>
              </a:solidFill>
            </a:endParaRPr>
          </a:p>
          <a:p>
            <a:pPr lvl="1" defTabSz="914400">
              <a:lnSpc>
                <a:spcPct val="70000"/>
              </a:lnSpc>
              <a:buFont typeface="Arial" panose="020B0604020202020204" pitchFamily="34" charset="0"/>
              <a:buChar char="•"/>
            </a:pPr>
            <a:r>
              <a:rPr lang="sk-SK" sz="1700" dirty="0"/>
              <a:t>Language – </a:t>
            </a:r>
            <a:r>
              <a:rPr lang="en-US" sz="1700" dirty="0" err="1"/>
              <a:t>ASP.Net</a:t>
            </a:r>
            <a:r>
              <a:rPr lang="en-US" sz="1700" dirty="0"/>
              <a:t> 4.5/PHP</a:t>
            </a:r>
            <a:endParaRPr lang="sk-SK" sz="1700" dirty="0"/>
          </a:p>
          <a:p>
            <a:pPr lvl="1" defTabSz="914400">
              <a:lnSpc>
                <a:spcPct val="70000"/>
              </a:lnSpc>
              <a:buFont typeface="Arial" panose="020B0604020202020204" pitchFamily="34" charset="0"/>
              <a:buChar char="•"/>
            </a:pPr>
            <a:r>
              <a:rPr lang="sk-SK" sz="1700" dirty="0"/>
              <a:t>Database – </a:t>
            </a:r>
            <a:r>
              <a:rPr lang="en-IN" sz="1700" dirty="0"/>
              <a:t>My SQL / </a:t>
            </a:r>
            <a:r>
              <a:rPr lang="en-US" sz="1700" dirty="0"/>
              <a:t>MS SQL </a:t>
            </a:r>
            <a:endParaRPr lang="sk-SK" sz="1700" dirty="0"/>
          </a:p>
          <a:p>
            <a:pPr lvl="1" defTabSz="914400">
              <a:lnSpc>
                <a:spcPct val="70000"/>
              </a:lnSpc>
              <a:buFont typeface="Arial" panose="020B0604020202020204" pitchFamily="34" charset="0"/>
              <a:buChar char="•"/>
            </a:pPr>
            <a:r>
              <a:rPr lang="sk-SK" sz="1700" dirty="0"/>
              <a:t>Server – </a:t>
            </a:r>
            <a:r>
              <a:rPr lang="en-IN" sz="1700" dirty="0"/>
              <a:t>IIS 7.5 / Apache</a:t>
            </a:r>
            <a:endParaRPr lang="sk-SK" sz="1700" dirty="0"/>
          </a:p>
          <a:p>
            <a:pPr lvl="1" defTabSz="914400">
              <a:lnSpc>
                <a:spcPct val="70000"/>
              </a:lnSpc>
              <a:buFont typeface="Arial" panose="020B0604020202020204" pitchFamily="34" charset="0"/>
              <a:buChar char="•"/>
            </a:pPr>
            <a:r>
              <a:rPr lang="sk-SK" sz="1700" dirty="0"/>
              <a:t>Operating System – </a:t>
            </a:r>
            <a:r>
              <a:rPr lang="en-US" sz="1700" dirty="0"/>
              <a:t>Windows/Linux</a:t>
            </a:r>
          </a:p>
          <a:p>
            <a:pPr lvl="1" defTabSz="914400">
              <a:lnSpc>
                <a:spcPct val="70000"/>
              </a:lnSpc>
              <a:buFont typeface="Arial" panose="020B0604020202020204" pitchFamily="34" charset="0"/>
              <a:buChar char="•"/>
            </a:pPr>
            <a:endParaRPr lang="en-US" sz="1700" dirty="0"/>
          </a:p>
          <a:p>
            <a:pPr marL="342900" lvl="1" indent="-342900">
              <a:buFont typeface="Wingdings" panose="05000000000000000000" pitchFamily="2" charset="2"/>
              <a:buChar char="§"/>
            </a:pPr>
            <a:r>
              <a:rPr lang="en-US" sz="2100" b="1" dirty="0">
                <a:solidFill>
                  <a:srgbClr val="1C1C1C"/>
                </a:solidFill>
              </a:rPr>
              <a:t>Server and Hosting</a:t>
            </a:r>
          </a:p>
          <a:p>
            <a:pPr lvl="1">
              <a:lnSpc>
                <a:spcPct val="70000"/>
              </a:lnSpc>
            </a:pPr>
            <a:endParaRPr lang="en-US" sz="1700" dirty="0"/>
          </a:p>
          <a:p>
            <a:pPr lvl="1">
              <a:lnSpc>
                <a:spcPct val="70000"/>
              </a:lnSpc>
            </a:pPr>
            <a:r>
              <a:rPr lang="en-US" sz="1700" dirty="0"/>
              <a:t>Dedicated Server</a:t>
            </a:r>
          </a:p>
          <a:p>
            <a:pPr lvl="1">
              <a:lnSpc>
                <a:spcPct val="70000"/>
              </a:lnSpc>
            </a:pPr>
            <a:r>
              <a:rPr lang="en-US" sz="1700" dirty="0"/>
              <a:t>Memory – 8 GB with 4 Core CPU</a:t>
            </a:r>
          </a:p>
          <a:p>
            <a:pPr lvl="1">
              <a:lnSpc>
                <a:spcPct val="70000"/>
              </a:lnSpc>
            </a:pPr>
            <a:r>
              <a:rPr lang="en-US" sz="1700" dirty="0"/>
              <a:t>HDD Quota – 1 TB Disk (Raid 1)</a:t>
            </a:r>
          </a:p>
          <a:p>
            <a:pPr lvl="1">
              <a:lnSpc>
                <a:spcPct val="70000"/>
              </a:lnSpc>
            </a:pPr>
            <a:r>
              <a:rPr lang="en-US" sz="1700" dirty="0"/>
              <a:t>20 TB Monthly Bandwidth</a:t>
            </a:r>
          </a:p>
          <a:p>
            <a:pPr lvl="1">
              <a:lnSpc>
                <a:spcPct val="70000"/>
              </a:lnSpc>
            </a:pPr>
            <a:r>
              <a:rPr lang="en-US" sz="1700" dirty="0"/>
              <a:t>SSL</a:t>
            </a:r>
          </a:p>
          <a:p>
            <a:pPr marL="457200" lvl="1" indent="0" algn="just" defTabSz="914400">
              <a:buNone/>
            </a:pPr>
            <a:endParaRPr lang="en-US" sz="21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626" y="1014413"/>
            <a:ext cx="5509591" cy="5509591"/>
          </a:xfrm>
          <a:prstGeom prst="rect">
            <a:avLst/>
          </a:prstGeom>
        </p:spPr>
      </p:pic>
    </p:spTree>
    <p:extLst>
      <p:ext uri="{BB962C8B-B14F-4D97-AF65-F5344CB8AC3E}">
        <p14:creationId xmlns:p14="http://schemas.microsoft.com/office/powerpoint/2010/main" val="4112041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txBox="1">
            <a:spLocks/>
          </p:cNvSpPr>
          <p:nvPr/>
        </p:nvSpPr>
        <p:spPr>
          <a:xfrm>
            <a:off x="220926" y="22095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Contents</a:t>
            </a:r>
          </a:p>
        </p:txBody>
      </p:sp>
      <p:sp>
        <p:nvSpPr>
          <p:cNvPr id="5" name="AutoShape 6"/>
          <p:cNvSpPr>
            <a:spLocks noChangeArrowheads="1"/>
          </p:cNvSpPr>
          <p:nvPr/>
        </p:nvSpPr>
        <p:spPr bwMode="auto">
          <a:xfrm>
            <a:off x="2667083" y="1158733"/>
            <a:ext cx="6492958" cy="39734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defRPr/>
            </a:pPr>
            <a:r>
              <a:rPr lang="en-US" sz="1400" dirty="0">
                <a:solidFill>
                  <a:schemeClr val="tx1">
                    <a:lumMod val="95000"/>
                    <a:lumOff val="5000"/>
                  </a:schemeClr>
                </a:solidFill>
                <a:latin typeface="Gill Sans MT" panose="020B0502020104020203" pitchFamily="34" charset="0"/>
                <a:cs typeface="Arial" pitchFamily="34" charset="0"/>
              </a:rPr>
              <a:t>Background &amp; Scope</a:t>
            </a:r>
          </a:p>
        </p:txBody>
      </p:sp>
      <p:sp>
        <p:nvSpPr>
          <p:cNvPr id="6" name="AutoShape 6"/>
          <p:cNvSpPr>
            <a:spLocks noChangeArrowheads="1"/>
          </p:cNvSpPr>
          <p:nvPr/>
        </p:nvSpPr>
        <p:spPr bwMode="auto">
          <a:xfrm>
            <a:off x="2667083" y="1645008"/>
            <a:ext cx="6492958" cy="388369"/>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Solution Overview</a:t>
            </a:r>
          </a:p>
        </p:txBody>
      </p:sp>
      <p:sp>
        <p:nvSpPr>
          <p:cNvPr id="7" name="AutoShape 6"/>
          <p:cNvSpPr>
            <a:spLocks noChangeArrowheads="1"/>
          </p:cNvSpPr>
          <p:nvPr/>
        </p:nvSpPr>
        <p:spPr bwMode="auto">
          <a:xfrm>
            <a:off x="2667083" y="2119770"/>
            <a:ext cx="6492958" cy="416231"/>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Application Functionality</a:t>
            </a:r>
          </a:p>
        </p:txBody>
      </p:sp>
      <p:sp>
        <p:nvSpPr>
          <p:cNvPr id="8" name="AutoShape 6"/>
          <p:cNvSpPr>
            <a:spLocks noChangeArrowheads="1"/>
          </p:cNvSpPr>
          <p:nvPr/>
        </p:nvSpPr>
        <p:spPr bwMode="auto">
          <a:xfrm>
            <a:off x="2667083" y="2619295"/>
            <a:ext cx="6492958" cy="416231"/>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Discovery Phase</a:t>
            </a:r>
          </a:p>
        </p:txBody>
      </p:sp>
      <p:sp>
        <p:nvSpPr>
          <p:cNvPr id="9" name="AutoShape 6"/>
          <p:cNvSpPr>
            <a:spLocks noChangeArrowheads="1"/>
          </p:cNvSpPr>
          <p:nvPr/>
        </p:nvSpPr>
        <p:spPr bwMode="auto">
          <a:xfrm>
            <a:off x="2667083" y="3124452"/>
            <a:ext cx="6492958" cy="416231"/>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Application Delivery</a:t>
            </a:r>
          </a:p>
        </p:txBody>
      </p:sp>
      <p:sp>
        <p:nvSpPr>
          <p:cNvPr id="10" name="AutoShape 6"/>
          <p:cNvSpPr>
            <a:spLocks noChangeArrowheads="1"/>
          </p:cNvSpPr>
          <p:nvPr/>
        </p:nvSpPr>
        <p:spPr bwMode="auto">
          <a:xfrm>
            <a:off x="2667083" y="3629551"/>
            <a:ext cx="6492958" cy="416231"/>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Technology Specification</a:t>
            </a:r>
          </a:p>
        </p:txBody>
      </p:sp>
      <p:sp>
        <p:nvSpPr>
          <p:cNvPr id="12" name="AutoShape 6"/>
          <p:cNvSpPr>
            <a:spLocks noChangeArrowheads="1"/>
          </p:cNvSpPr>
          <p:nvPr/>
        </p:nvSpPr>
        <p:spPr bwMode="auto">
          <a:xfrm>
            <a:off x="2667083" y="4128638"/>
            <a:ext cx="6492958" cy="416231"/>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Project Timeline</a:t>
            </a:r>
          </a:p>
        </p:txBody>
      </p:sp>
      <p:sp>
        <p:nvSpPr>
          <p:cNvPr id="13" name="Rectangle 12"/>
          <p:cNvSpPr>
            <a:spLocks noChangeArrowheads="1"/>
          </p:cNvSpPr>
          <p:nvPr/>
        </p:nvSpPr>
        <p:spPr bwMode="auto">
          <a:xfrm>
            <a:off x="1860652" y="1191514"/>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1</a:t>
            </a:r>
          </a:p>
        </p:txBody>
      </p:sp>
      <p:sp>
        <p:nvSpPr>
          <p:cNvPr id="14" name="Rectangle 13"/>
          <p:cNvSpPr>
            <a:spLocks noChangeArrowheads="1"/>
          </p:cNvSpPr>
          <p:nvPr/>
        </p:nvSpPr>
        <p:spPr bwMode="auto">
          <a:xfrm>
            <a:off x="1860652" y="1718778"/>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2</a:t>
            </a:r>
          </a:p>
        </p:txBody>
      </p:sp>
      <p:sp>
        <p:nvSpPr>
          <p:cNvPr id="15" name="Rectangle 14"/>
          <p:cNvSpPr>
            <a:spLocks noChangeArrowheads="1"/>
          </p:cNvSpPr>
          <p:nvPr/>
        </p:nvSpPr>
        <p:spPr bwMode="auto">
          <a:xfrm>
            <a:off x="1860652" y="2211301"/>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3</a:t>
            </a:r>
          </a:p>
        </p:txBody>
      </p:sp>
      <p:sp>
        <p:nvSpPr>
          <p:cNvPr id="16" name="Rectangle 15"/>
          <p:cNvSpPr>
            <a:spLocks noChangeArrowheads="1"/>
          </p:cNvSpPr>
          <p:nvPr/>
        </p:nvSpPr>
        <p:spPr bwMode="auto">
          <a:xfrm>
            <a:off x="1860652" y="2661520"/>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4</a:t>
            </a:r>
          </a:p>
        </p:txBody>
      </p:sp>
      <p:sp>
        <p:nvSpPr>
          <p:cNvPr id="17" name="Rectangle 16"/>
          <p:cNvSpPr>
            <a:spLocks noChangeArrowheads="1"/>
          </p:cNvSpPr>
          <p:nvPr/>
        </p:nvSpPr>
        <p:spPr bwMode="auto">
          <a:xfrm>
            <a:off x="1860652" y="3208904"/>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5</a:t>
            </a:r>
          </a:p>
        </p:txBody>
      </p:sp>
      <p:sp>
        <p:nvSpPr>
          <p:cNvPr id="18" name="Rectangle 17"/>
          <p:cNvSpPr>
            <a:spLocks noChangeArrowheads="1"/>
          </p:cNvSpPr>
          <p:nvPr/>
        </p:nvSpPr>
        <p:spPr bwMode="auto">
          <a:xfrm>
            <a:off x="1891513" y="3714003"/>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6</a:t>
            </a:r>
          </a:p>
        </p:txBody>
      </p:sp>
      <p:sp>
        <p:nvSpPr>
          <p:cNvPr id="20" name="Rectangle 19"/>
          <p:cNvSpPr>
            <a:spLocks noChangeArrowheads="1"/>
          </p:cNvSpPr>
          <p:nvPr/>
        </p:nvSpPr>
        <p:spPr bwMode="auto">
          <a:xfrm>
            <a:off x="1905956" y="4196859"/>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7</a:t>
            </a:r>
          </a:p>
        </p:txBody>
      </p:sp>
      <p:sp>
        <p:nvSpPr>
          <p:cNvPr id="23" name="AutoShape 6"/>
          <p:cNvSpPr>
            <a:spLocks noChangeArrowheads="1"/>
          </p:cNvSpPr>
          <p:nvPr/>
        </p:nvSpPr>
        <p:spPr bwMode="auto">
          <a:xfrm>
            <a:off x="2667083" y="4653774"/>
            <a:ext cx="6492958" cy="416231"/>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Deliverables</a:t>
            </a:r>
          </a:p>
        </p:txBody>
      </p:sp>
      <p:sp>
        <p:nvSpPr>
          <p:cNvPr id="24" name="Rectangle 23"/>
          <p:cNvSpPr>
            <a:spLocks noChangeArrowheads="1"/>
          </p:cNvSpPr>
          <p:nvPr/>
        </p:nvSpPr>
        <p:spPr bwMode="auto">
          <a:xfrm>
            <a:off x="1891513" y="4711606"/>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8</a:t>
            </a:r>
          </a:p>
        </p:txBody>
      </p:sp>
      <p:sp>
        <p:nvSpPr>
          <p:cNvPr id="21" name="AutoShape 6"/>
          <p:cNvSpPr>
            <a:spLocks noChangeArrowheads="1"/>
          </p:cNvSpPr>
          <p:nvPr/>
        </p:nvSpPr>
        <p:spPr bwMode="auto">
          <a:xfrm>
            <a:off x="2660456" y="5177233"/>
            <a:ext cx="6492958" cy="416231"/>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Commercials</a:t>
            </a:r>
          </a:p>
        </p:txBody>
      </p:sp>
      <p:sp>
        <p:nvSpPr>
          <p:cNvPr id="22" name="AutoShape 6"/>
          <p:cNvSpPr>
            <a:spLocks noChangeArrowheads="1"/>
          </p:cNvSpPr>
          <p:nvPr/>
        </p:nvSpPr>
        <p:spPr bwMode="auto">
          <a:xfrm>
            <a:off x="2660456" y="5700692"/>
            <a:ext cx="6492958" cy="416231"/>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Out of scope</a:t>
            </a:r>
          </a:p>
        </p:txBody>
      </p:sp>
      <p:sp>
        <p:nvSpPr>
          <p:cNvPr id="26" name="AutoShape 6"/>
          <p:cNvSpPr>
            <a:spLocks noChangeArrowheads="1"/>
          </p:cNvSpPr>
          <p:nvPr/>
        </p:nvSpPr>
        <p:spPr bwMode="auto">
          <a:xfrm>
            <a:off x="2660456" y="6213049"/>
            <a:ext cx="6492958" cy="416231"/>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27" name="Rectangle 26"/>
          <p:cNvSpPr>
            <a:spLocks noChangeArrowheads="1"/>
          </p:cNvSpPr>
          <p:nvPr/>
        </p:nvSpPr>
        <p:spPr bwMode="auto">
          <a:xfrm>
            <a:off x="1897037" y="5194900"/>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9</a:t>
            </a:r>
          </a:p>
        </p:txBody>
      </p:sp>
      <p:sp>
        <p:nvSpPr>
          <p:cNvPr id="28" name="Rectangle 27"/>
          <p:cNvSpPr>
            <a:spLocks noChangeArrowheads="1"/>
          </p:cNvSpPr>
          <p:nvPr/>
        </p:nvSpPr>
        <p:spPr bwMode="auto">
          <a:xfrm>
            <a:off x="1919208" y="5692405"/>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10</a:t>
            </a:r>
          </a:p>
        </p:txBody>
      </p:sp>
      <p:sp>
        <p:nvSpPr>
          <p:cNvPr id="29" name="Rectangle 28"/>
          <p:cNvSpPr>
            <a:spLocks noChangeArrowheads="1"/>
          </p:cNvSpPr>
          <p:nvPr/>
        </p:nvSpPr>
        <p:spPr bwMode="auto">
          <a:xfrm>
            <a:off x="1897037" y="6202170"/>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11</a:t>
            </a:r>
          </a:p>
        </p:txBody>
      </p:sp>
    </p:spTree>
    <p:extLst>
      <p:ext uri="{BB962C8B-B14F-4D97-AF65-F5344CB8AC3E}">
        <p14:creationId xmlns:p14="http://schemas.microsoft.com/office/powerpoint/2010/main" val="3126300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Project Timeline &amp; Commercials</a:t>
            </a:r>
          </a:p>
        </p:txBody>
      </p:sp>
    </p:spTree>
    <p:extLst>
      <p:ext uri="{BB962C8B-B14F-4D97-AF65-F5344CB8AC3E}">
        <p14:creationId xmlns:p14="http://schemas.microsoft.com/office/powerpoint/2010/main" val="2892009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8353559"/>
              </p:ext>
            </p:extLst>
          </p:nvPr>
        </p:nvGraphicFramePr>
        <p:xfrm>
          <a:off x="380316" y="1752802"/>
          <a:ext cx="6571472" cy="4696124"/>
        </p:xfrm>
        <a:graphic>
          <a:graphicData uri="http://schemas.openxmlformats.org/drawingml/2006/table">
            <a:tbl>
              <a:tblPr firstRow="1" firstCol="1" bandRow="1">
                <a:tableStyleId>{37CE84F3-28C3-443E-9E96-99CF82512B78}</a:tableStyleId>
              </a:tblPr>
              <a:tblGrid>
                <a:gridCol w="4487018">
                  <a:extLst>
                    <a:ext uri="{9D8B030D-6E8A-4147-A177-3AD203B41FA5}">
                      <a16:colId xmlns="" xmlns:a16="http://schemas.microsoft.com/office/drawing/2014/main" val="3302362225"/>
                    </a:ext>
                  </a:extLst>
                </a:gridCol>
                <a:gridCol w="2084454">
                  <a:extLst>
                    <a:ext uri="{9D8B030D-6E8A-4147-A177-3AD203B41FA5}">
                      <a16:colId xmlns="" xmlns:a16="http://schemas.microsoft.com/office/drawing/2014/main" val="1810571735"/>
                    </a:ext>
                  </a:extLst>
                </a:gridCol>
              </a:tblGrid>
              <a:tr h="472728">
                <a:tc>
                  <a:txBody>
                    <a:bodyPr/>
                    <a:lstStyle/>
                    <a:p>
                      <a:pPr algn="just">
                        <a:lnSpc>
                          <a:spcPct val="150000"/>
                        </a:lnSpc>
                        <a:spcAft>
                          <a:spcPts val="600"/>
                        </a:spcAft>
                      </a:pPr>
                      <a:r>
                        <a:rPr lang="en-AU" sz="1600" b="0" kern="1200" dirty="0">
                          <a:solidFill>
                            <a:schemeClr val="bg1"/>
                          </a:solidFill>
                          <a:effectLst/>
                          <a:latin typeface="+mn-lt"/>
                          <a:ea typeface="+mn-ea"/>
                          <a:cs typeface="+mn-cs"/>
                        </a:rPr>
                        <a:t>Activity</a:t>
                      </a:r>
                      <a:endParaRPr lang="en-IN" sz="1600" b="0" kern="1200" dirty="0">
                        <a:solidFill>
                          <a:schemeClr val="bg1"/>
                        </a:solidFill>
                        <a:effectLst/>
                        <a:latin typeface="+mn-lt"/>
                        <a:ea typeface="+mn-ea"/>
                        <a:cs typeface="+mn-cs"/>
                      </a:endParaRPr>
                    </a:p>
                  </a:txBody>
                  <a:tcPr marL="68580" marR="68580" marT="0" marB="0">
                    <a:solidFill>
                      <a:srgbClr val="740026"/>
                    </a:solidFill>
                  </a:tcPr>
                </a:tc>
                <a:tc>
                  <a:txBody>
                    <a:bodyPr/>
                    <a:lstStyle/>
                    <a:p>
                      <a:pPr algn="r">
                        <a:lnSpc>
                          <a:spcPct val="150000"/>
                        </a:lnSpc>
                        <a:spcAft>
                          <a:spcPts val="600"/>
                        </a:spcAft>
                        <a:tabLst>
                          <a:tab pos="1137920" algn="l"/>
                        </a:tabLst>
                      </a:pPr>
                      <a:r>
                        <a:rPr lang="en-AU" sz="1600" b="0" kern="1200" dirty="0">
                          <a:solidFill>
                            <a:schemeClr val="bg1"/>
                          </a:solidFill>
                          <a:effectLst/>
                          <a:latin typeface="+mn-lt"/>
                          <a:ea typeface="+mn-ea"/>
                          <a:cs typeface="+mn-cs"/>
                        </a:rPr>
                        <a:t>Timeline (Days)</a:t>
                      </a:r>
                      <a:endParaRPr lang="en-IN" sz="1600" b="0" kern="1200" dirty="0">
                        <a:solidFill>
                          <a:schemeClr val="bg1"/>
                        </a:solidFill>
                        <a:effectLst/>
                        <a:latin typeface="+mn-lt"/>
                        <a:ea typeface="+mn-ea"/>
                        <a:cs typeface="+mn-cs"/>
                      </a:endParaRPr>
                    </a:p>
                  </a:txBody>
                  <a:tcPr marL="68580" marR="68580" marT="0" marB="0">
                    <a:solidFill>
                      <a:srgbClr val="740026"/>
                    </a:solidFill>
                  </a:tcPr>
                </a:tc>
                <a:extLst>
                  <a:ext uri="{0D108BD9-81ED-4DB2-BD59-A6C34878D82A}">
                    <a16:rowId xmlns="" xmlns:a16="http://schemas.microsoft.com/office/drawing/2014/main" val="2007264945"/>
                  </a:ext>
                </a:extLst>
              </a:tr>
              <a:tr h="349199">
                <a:tc>
                  <a:txBody>
                    <a:bodyPr/>
                    <a:lstStyle/>
                    <a:p>
                      <a:pPr algn="l">
                        <a:lnSpc>
                          <a:spcPct val="115000"/>
                        </a:lnSpc>
                        <a:spcAft>
                          <a:spcPts val="600"/>
                        </a:spcAft>
                      </a:pPr>
                      <a:r>
                        <a:rPr lang="en-IN" sz="1600" b="0" kern="1200" dirty="0">
                          <a:solidFill>
                            <a:schemeClr val="tx1"/>
                          </a:solidFill>
                          <a:effectLst/>
                          <a:latin typeface="+mn-lt"/>
                          <a:ea typeface="+mn-ea"/>
                          <a:cs typeface="+mn-cs"/>
                        </a:rPr>
                        <a:t>Requirement Gathering Complete and Sign-Off(T0)</a:t>
                      </a:r>
                    </a:p>
                  </a:txBody>
                  <a:tcPr marL="68580" marR="68580" marT="0" marB="0" anchor="ctr">
                    <a:solidFill>
                      <a:schemeClr val="accent2">
                        <a:lumMod val="20000"/>
                        <a:lumOff val="80000"/>
                      </a:schemeClr>
                    </a:solidFill>
                  </a:tcPr>
                </a:tc>
                <a:tc>
                  <a:txBody>
                    <a:bodyPr/>
                    <a:lstStyle/>
                    <a:p>
                      <a:pPr algn="r">
                        <a:spcAft>
                          <a:spcPts val="0"/>
                        </a:spcAft>
                      </a:pPr>
                      <a:r>
                        <a:rPr lang="en-IN" sz="1600" b="0" kern="1200" dirty="0">
                          <a:solidFill>
                            <a:schemeClr val="tx1"/>
                          </a:solidFill>
                          <a:effectLst/>
                          <a:latin typeface="+mn-lt"/>
                          <a:ea typeface="+mn-ea"/>
                          <a:cs typeface="+mn-cs"/>
                        </a:rPr>
                        <a:t>T0</a:t>
                      </a:r>
                    </a:p>
                  </a:txBody>
                  <a:tcPr marL="68580" marR="68580" marT="0" marB="0" anchor="ctr">
                    <a:solidFill>
                      <a:schemeClr val="accent2">
                        <a:lumMod val="20000"/>
                        <a:lumOff val="80000"/>
                      </a:schemeClr>
                    </a:solidFill>
                  </a:tcPr>
                </a:tc>
                <a:extLst>
                  <a:ext uri="{0D108BD9-81ED-4DB2-BD59-A6C34878D82A}">
                    <a16:rowId xmlns="" xmlns:a16="http://schemas.microsoft.com/office/drawing/2014/main" val="1056298204"/>
                  </a:ext>
                </a:extLst>
              </a:tr>
              <a:tr h="422849">
                <a:tc>
                  <a:txBody>
                    <a:bodyPr/>
                    <a:lstStyle/>
                    <a:p>
                      <a:pPr algn="l">
                        <a:lnSpc>
                          <a:spcPct val="115000"/>
                        </a:lnSpc>
                        <a:spcAft>
                          <a:spcPts val="600"/>
                        </a:spcAft>
                      </a:pPr>
                      <a:r>
                        <a:rPr lang="en-IN" sz="1600" b="0" kern="1200" dirty="0">
                          <a:solidFill>
                            <a:schemeClr val="tx1"/>
                          </a:solidFill>
                          <a:effectLst/>
                          <a:latin typeface="+mn-lt"/>
                          <a:ea typeface="+mn-ea"/>
                          <a:cs typeface="+mn-cs"/>
                        </a:rPr>
                        <a:t>Software</a:t>
                      </a:r>
                      <a:r>
                        <a:rPr lang="en-IN" sz="1600" b="0" kern="1200" baseline="0" dirty="0">
                          <a:solidFill>
                            <a:schemeClr val="tx1"/>
                          </a:solidFill>
                          <a:effectLst/>
                          <a:latin typeface="+mn-lt"/>
                          <a:ea typeface="+mn-ea"/>
                          <a:cs typeface="+mn-cs"/>
                        </a:rPr>
                        <a:t> requirement Specification</a:t>
                      </a:r>
                      <a:endParaRPr lang="en-IN" sz="1600" b="0" kern="1200" dirty="0">
                        <a:solidFill>
                          <a:schemeClr val="tx1"/>
                        </a:solidFill>
                        <a:effectLst/>
                        <a:latin typeface="+mn-lt"/>
                        <a:ea typeface="+mn-ea"/>
                        <a:cs typeface="+mn-cs"/>
                      </a:endParaRPr>
                    </a:p>
                  </a:txBody>
                  <a:tcPr marL="68580" marR="68580" marT="0" marB="0" anchor="ctr">
                    <a:solidFill>
                      <a:srgbClr val="FDF3ED"/>
                    </a:solidFill>
                  </a:tcPr>
                </a:tc>
                <a:tc>
                  <a:txBody>
                    <a:bodyPr/>
                    <a:lstStyle/>
                    <a:p>
                      <a:pPr algn="r">
                        <a:spcAft>
                          <a:spcPts val="0"/>
                        </a:spcAft>
                      </a:pPr>
                      <a:r>
                        <a:rPr lang="en-IN" sz="1600" b="0" kern="1200" dirty="0">
                          <a:solidFill>
                            <a:schemeClr val="tx1"/>
                          </a:solidFill>
                          <a:effectLst/>
                          <a:latin typeface="+mn-lt"/>
                          <a:ea typeface="+mn-ea"/>
                          <a:cs typeface="+mn-cs"/>
                        </a:rPr>
                        <a:t>T0 + 1.5</a:t>
                      </a:r>
                    </a:p>
                  </a:txBody>
                  <a:tcPr marL="68580" marR="68580" marT="0" marB="0" anchor="ctr">
                    <a:solidFill>
                      <a:srgbClr val="FDF3ED"/>
                    </a:solidFill>
                  </a:tcPr>
                </a:tc>
                <a:extLst>
                  <a:ext uri="{0D108BD9-81ED-4DB2-BD59-A6C34878D82A}">
                    <a16:rowId xmlns="" xmlns:a16="http://schemas.microsoft.com/office/drawing/2014/main" val="2507006805"/>
                  </a:ext>
                </a:extLst>
              </a:tr>
              <a:tr h="329351">
                <a:tc>
                  <a:txBody>
                    <a:bodyPr/>
                    <a:lstStyle/>
                    <a:p>
                      <a:pPr>
                        <a:spcAft>
                          <a:spcPts val="0"/>
                        </a:spcAft>
                      </a:pPr>
                      <a:r>
                        <a:rPr lang="en-IN" sz="1600" b="0" kern="1200" dirty="0">
                          <a:solidFill>
                            <a:schemeClr val="tx1"/>
                          </a:solidFill>
                          <a:effectLst/>
                          <a:latin typeface="+mn-lt"/>
                          <a:ea typeface="+mn-ea"/>
                          <a:cs typeface="+mn-cs"/>
                        </a:rPr>
                        <a:t>Theme Selection &amp; Application Prototype</a:t>
                      </a:r>
                    </a:p>
                  </a:txBody>
                  <a:tcPr marL="68580" marR="68580" marT="0" marB="0" anchor="ctr">
                    <a:solidFill>
                      <a:schemeClr val="accent2">
                        <a:lumMod val="20000"/>
                        <a:lumOff val="80000"/>
                      </a:schemeClr>
                    </a:solidFill>
                  </a:tcPr>
                </a:tc>
                <a:tc>
                  <a:txBody>
                    <a:bodyPr/>
                    <a:lstStyle/>
                    <a:p>
                      <a:pPr algn="r">
                        <a:spcAft>
                          <a:spcPts val="0"/>
                        </a:spcAft>
                      </a:pPr>
                      <a:r>
                        <a:rPr lang="en-IN" sz="1600" b="0" kern="1200" dirty="0">
                          <a:solidFill>
                            <a:schemeClr val="tx1"/>
                          </a:solidFill>
                          <a:effectLst/>
                          <a:latin typeface="+mn-lt"/>
                          <a:ea typeface="+mn-ea"/>
                          <a:cs typeface="+mn-cs"/>
                        </a:rPr>
                        <a:t>T0 + 1.5</a:t>
                      </a:r>
                    </a:p>
                  </a:txBody>
                  <a:tcPr marL="68580" marR="68580" marT="0" marB="0" anchor="ctr">
                    <a:solidFill>
                      <a:schemeClr val="accent2">
                        <a:lumMod val="20000"/>
                        <a:lumOff val="80000"/>
                      </a:schemeClr>
                    </a:solidFill>
                  </a:tcPr>
                </a:tc>
                <a:extLst>
                  <a:ext uri="{0D108BD9-81ED-4DB2-BD59-A6C34878D82A}">
                    <a16:rowId xmlns="" xmlns:a16="http://schemas.microsoft.com/office/drawing/2014/main" val="1858029503"/>
                  </a:ext>
                </a:extLst>
              </a:tr>
              <a:tr h="358781">
                <a:tc>
                  <a:txBody>
                    <a:bodyPr/>
                    <a:lstStyle/>
                    <a:p>
                      <a:pPr>
                        <a:spcAft>
                          <a:spcPts val="0"/>
                        </a:spcAft>
                      </a:pPr>
                      <a:r>
                        <a:rPr lang="en-IN" sz="1600" b="0" kern="1200" dirty="0">
                          <a:solidFill>
                            <a:schemeClr val="tx1"/>
                          </a:solidFill>
                          <a:effectLst/>
                          <a:latin typeface="+mn-lt"/>
                          <a:ea typeface="+mn-ea"/>
                          <a:cs typeface="+mn-cs"/>
                        </a:rPr>
                        <a:t>Prototype Approval</a:t>
                      </a:r>
                    </a:p>
                  </a:txBody>
                  <a:tcPr marL="68580" marR="68580" marT="0" marB="0" anchor="ctr">
                    <a:solidFill>
                      <a:srgbClr val="FDF3ED"/>
                    </a:solidFill>
                  </a:tcPr>
                </a:tc>
                <a:tc>
                  <a:txBody>
                    <a:bodyPr/>
                    <a:lstStyle/>
                    <a:p>
                      <a:pPr algn="r">
                        <a:spcAft>
                          <a:spcPts val="0"/>
                        </a:spcAft>
                      </a:pPr>
                      <a:r>
                        <a:rPr lang="en-IN" sz="1600" b="0" kern="1200" dirty="0">
                          <a:solidFill>
                            <a:schemeClr val="tx1"/>
                          </a:solidFill>
                          <a:effectLst/>
                          <a:latin typeface="+mn-lt"/>
                          <a:ea typeface="+mn-ea"/>
                          <a:cs typeface="+mn-cs"/>
                        </a:rPr>
                        <a:t>T1</a:t>
                      </a:r>
                    </a:p>
                  </a:txBody>
                  <a:tcPr marL="68580" marR="68580" marT="0" marB="0" anchor="ctr">
                    <a:solidFill>
                      <a:srgbClr val="FDF3ED"/>
                    </a:solidFill>
                  </a:tcPr>
                </a:tc>
                <a:extLst>
                  <a:ext uri="{0D108BD9-81ED-4DB2-BD59-A6C34878D82A}">
                    <a16:rowId xmlns="" xmlns:a16="http://schemas.microsoft.com/office/drawing/2014/main" val="3220231555"/>
                  </a:ext>
                </a:extLst>
              </a:tr>
              <a:tr h="373062">
                <a:tc>
                  <a:txBody>
                    <a:bodyPr/>
                    <a:lstStyle/>
                    <a:p>
                      <a:pPr>
                        <a:spcAft>
                          <a:spcPts val="0"/>
                        </a:spcAft>
                      </a:pPr>
                      <a:r>
                        <a:rPr lang="en-IN" sz="1600" b="0" kern="1200" dirty="0">
                          <a:solidFill>
                            <a:schemeClr val="tx1"/>
                          </a:solidFill>
                          <a:effectLst/>
                          <a:latin typeface="+mn-lt"/>
                          <a:ea typeface="+mn-ea"/>
                          <a:cs typeface="+mn-cs"/>
                        </a:rPr>
                        <a:t>Functional</a:t>
                      </a:r>
                      <a:r>
                        <a:rPr lang="en-IN" sz="1600" b="0" kern="1200" baseline="0" dirty="0">
                          <a:solidFill>
                            <a:schemeClr val="tx1"/>
                          </a:solidFill>
                          <a:effectLst/>
                          <a:latin typeface="+mn-lt"/>
                          <a:ea typeface="+mn-ea"/>
                          <a:cs typeface="+mn-cs"/>
                        </a:rPr>
                        <a:t> Specification Document</a:t>
                      </a:r>
                      <a:endParaRPr lang="en-IN" sz="1600" b="0" kern="1200" dirty="0">
                        <a:solidFill>
                          <a:schemeClr val="tx1"/>
                        </a:solidFill>
                        <a:effectLst/>
                        <a:latin typeface="+mn-lt"/>
                        <a:ea typeface="+mn-ea"/>
                        <a:cs typeface="+mn-cs"/>
                      </a:endParaRPr>
                    </a:p>
                  </a:txBody>
                  <a:tcPr marL="68580" marR="68580" marT="0" marB="0" anchor="ctr">
                    <a:solidFill>
                      <a:schemeClr val="accent2">
                        <a:lumMod val="20000"/>
                        <a:lumOff val="80000"/>
                      </a:schemeClr>
                    </a:solidFill>
                  </a:tcPr>
                </a:tc>
                <a:tc>
                  <a:txBody>
                    <a:bodyPr/>
                    <a:lstStyle/>
                    <a:p>
                      <a:pPr algn="r">
                        <a:spcAft>
                          <a:spcPts val="0"/>
                        </a:spcAft>
                      </a:pPr>
                      <a:r>
                        <a:rPr lang="en-IN" sz="1600" b="0" kern="1200" dirty="0">
                          <a:solidFill>
                            <a:schemeClr val="tx1"/>
                          </a:solidFill>
                          <a:effectLst/>
                          <a:latin typeface="+mn-lt"/>
                          <a:ea typeface="+mn-ea"/>
                          <a:cs typeface="+mn-cs"/>
                        </a:rPr>
                        <a:t>T1+1</a:t>
                      </a:r>
                    </a:p>
                  </a:txBody>
                  <a:tcPr marL="68580" marR="68580" marT="0" marB="0" anchor="ctr">
                    <a:solidFill>
                      <a:schemeClr val="accent2">
                        <a:lumMod val="20000"/>
                        <a:lumOff val="80000"/>
                      </a:schemeClr>
                    </a:solidFill>
                  </a:tcPr>
                </a:tc>
                <a:extLst>
                  <a:ext uri="{0D108BD9-81ED-4DB2-BD59-A6C34878D82A}">
                    <a16:rowId xmlns="" xmlns:a16="http://schemas.microsoft.com/office/drawing/2014/main" val="560038273"/>
                  </a:ext>
                </a:extLst>
              </a:tr>
              <a:tr h="373062">
                <a:tc>
                  <a:txBody>
                    <a:bodyPr/>
                    <a:lstStyle/>
                    <a:p>
                      <a:pPr>
                        <a:spcAft>
                          <a:spcPts val="0"/>
                        </a:spcAft>
                      </a:pPr>
                      <a:r>
                        <a:rPr lang="en-IN" sz="1600" b="0" kern="1200" dirty="0">
                          <a:solidFill>
                            <a:schemeClr val="tx1"/>
                          </a:solidFill>
                          <a:effectLst/>
                          <a:latin typeface="+mn-lt"/>
                          <a:ea typeface="+mn-ea"/>
                          <a:cs typeface="+mn-cs"/>
                        </a:rPr>
                        <a:t>Development Start</a:t>
                      </a:r>
                    </a:p>
                  </a:txBody>
                  <a:tcPr marL="68580" marR="68580" marT="0" marB="0" anchor="ctr">
                    <a:solidFill>
                      <a:srgbClr val="FDF3ED"/>
                    </a:solidFill>
                  </a:tcPr>
                </a:tc>
                <a:tc>
                  <a:txBody>
                    <a:bodyPr/>
                    <a:lstStyle/>
                    <a:p>
                      <a:pPr algn="r">
                        <a:spcAft>
                          <a:spcPts val="0"/>
                        </a:spcAft>
                      </a:pPr>
                      <a:r>
                        <a:rPr lang="en-IN" sz="1600" b="0" kern="1200" dirty="0">
                          <a:solidFill>
                            <a:schemeClr val="tx1"/>
                          </a:solidFill>
                          <a:effectLst/>
                          <a:latin typeface="+mn-lt"/>
                          <a:ea typeface="+mn-ea"/>
                          <a:cs typeface="+mn-cs"/>
                        </a:rPr>
                        <a:t>T2 </a:t>
                      </a:r>
                    </a:p>
                  </a:txBody>
                  <a:tcPr marL="68580" marR="68580" marT="0" marB="0" anchor="ctr">
                    <a:solidFill>
                      <a:srgbClr val="FDF3ED"/>
                    </a:solidFill>
                  </a:tcPr>
                </a:tc>
                <a:extLst>
                  <a:ext uri="{0D108BD9-81ED-4DB2-BD59-A6C34878D82A}">
                    <a16:rowId xmlns="" xmlns:a16="http://schemas.microsoft.com/office/drawing/2014/main" val="600787897"/>
                  </a:ext>
                </a:extLst>
              </a:tr>
              <a:tr h="373062">
                <a:tc>
                  <a:txBody>
                    <a:bodyPr/>
                    <a:lstStyle/>
                    <a:p>
                      <a:pPr>
                        <a:spcAft>
                          <a:spcPts val="0"/>
                        </a:spcAft>
                      </a:pPr>
                      <a:r>
                        <a:rPr lang="en-IN" sz="1600" b="0" kern="1200" dirty="0">
                          <a:solidFill>
                            <a:schemeClr val="tx1"/>
                          </a:solidFill>
                          <a:effectLst/>
                          <a:latin typeface="+mn-lt"/>
                          <a:ea typeface="+mn-ea"/>
                          <a:cs typeface="+mn-cs"/>
                        </a:rPr>
                        <a:t>Development Phase 1</a:t>
                      </a:r>
                    </a:p>
                  </a:txBody>
                  <a:tcPr marL="68580" marR="68580" marT="0" marB="0" anchor="ctr">
                    <a:solidFill>
                      <a:schemeClr val="accent2">
                        <a:lumMod val="20000"/>
                        <a:lumOff val="80000"/>
                      </a:schemeClr>
                    </a:solidFill>
                  </a:tcPr>
                </a:tc>
                <a:tc>
                  <a:txBody>
                    <a:bodyPr/>
                    <a:lstStyle/>
                    <a:p>
                      <a:pPr algn="r">
                        <a:spcAft>
                          <a:spcPts val="0"/>
                        </a:spcAft>
                      </a:pPr>
                      <a:r>
                        <a:rPr lang="en-IN" sz="1600" b="0" kern="1200" dirty="0">
                          <a:solidFill>
                            <a:schemeClr val="tx1"/>
                          </a:solidFill>
                          <a:effectLst/>
                          <a:latin typeface="+mn-lt"/>
                          <a:ea typeface="+mn-ea"/>
                          <a:cs typeface="+mn-cs"/>
                        </a:rPr>
                        <a:t>T2 + 9</a:t>
                      </a:r>
                    </a:p>
                  </a:txBody>
                  <a:tcPr marL="68580" marR="68580" marT="0" marB="0" anchor="ctr">
                    <a:solidFill>
                      <a:schemeClr val="accent2">
                        <a:lumMod val="20000"/>
                        <a:lumOff val="80000"/>
                      </a:schemeClr>
                    </a:solidFill>
                  </a:tcPr>
                </a:tc>
                <a:extLst>
                  <a:ext uri="{0D108BD9-81ED-4DB2-BD59-A6C34878D82A}">
                    <a16:rowId xmlns="" xmlns:a16="http://schemas.microsoft.com/office/drawing/2014/main" val="2857238168"/>
                  </a:ext>
                </a:extLst>
              </a:tr>
              <a:tr h="328806">
                <a:tc>
                  <a:txBody>
                    <a:bodyPr/>
                    <a:lstStyle/>
                    <a:p>
                      <a:pPr>
                        <a:spcAft>
                          <a:spcPts val="0"/>
                        </a:spcAft>
                      </a:pPr>
                      <a:r>
                        <a:rPr lang="en-IN" sz="1600" b="0" kern="1200" dirty="0">
                          <a:solidFill>
                            <a:schemeClr val="tx1"/>
                          </a:solidFill>
                          <a:effectLst/>
                          <a:latin typeface="+mn-lt"/>
                          <a:ea typeface="+mn-ea"/>
                          <a:cs typeface="+mn-cs"/>
                        </a:rPr>
                        <a:t>Development Phase 2</a:t>
                      </a:r>
                    </a:p>
                  </a:txBody>
                  <a:tcPr marL="68580" marR="68580" marT="0" marB="0" anchor="ctr">
                    <a:solidFill>
                      <a:srgbClr val="FDF3ED"/>
                    </a:solidFill>
                  </a:tcPr>
                </a:tc>
                <a:tc>
                  <a:txBody>
                    <a:bodyPr/>
                    <a:lstStyle/>
                    <a:p>
                      <a:pPr algn="r">
                        <a:spcAft>
                          <a:spcPts val="0"/>
                        </a:spcAft>
                      </a:pPr>
                      <a:r>
                        <a:rPr lang="en-IN" sz="1600" b="0" kern="1200" dirty="0">
                          <a:solidFill>
                            <a:schemeClr val="tx1"/>
                          </a:solidFill>
                          <a:effectLst/>
                          <a:latin typeface="+mn-lt"/>
                          <a:ea typeface="+mn-ea"/>
                          <a:cs typeface="+mn-cs"/>
                        </a:rPr>
                        <a:t>T2 + 8</a:t>
                      </a:r>
                    </a:p>
                  </a:txBody>
                  <a:tcPr marL="68580" marR="68580" marT="0" marB="0" anchor="ctr">
                    <a:solidFill>
                      <a:srgbClr val="FDF3ED"/>
                    </a:solidFill>
                  </a:tcPr>
                </a:tc>
                <a:extLst>
                  <a:ext uri="{0D108BD9-81ED-4DB2-BD59-A6C34878D82A}">
                    <a16:rowId xmlns="" xmlns:a16="http://schemas.microsoft.com/office/drawing/2014/main" val="10008"/>
                  </a:ext>
                </a:extLst>
              </a:tr>
              <a:tr h="328806">
                <a:tc>
                  <a:txBody>
                    <a:bodyPr/>
                    <a:lstStyle/>
                    <a:p>
                      <a:pPr>
                        <a:spcAft>
                          <a:spcPts val="0"/>
                        </a:spcAft>
                      </a:pPr>
                      <a:r>
                        <a:rPr lang="en-IN" sz="1600" b="0" kern="1200" dirty="0">
                          <a:solidFill>
                            <a:schemeClr val="tx1"/>
                          </a:solidFill>
                          <a:effectLst/>
                          <a:latin typeface="+mn-lt"/>
                          <a:ea typeface="+mn-ea"/>
                          <a:cs typeface="+mn-cs"/>
                        </a:rPr>
                        <a:t>Development Phase 3</a:t>
                      </a:r>
                    </a:p>
                  </a:txBody>
                  <a:tcPr marL="68580" marR="68580" marT="0" marB="0" anchor="ctr">
                    <a:solidFill>
                      <a:schemeClr val="accent2">
                        <a:lumMod val="20000"/>
                        <a:lumOff val="80000"/>
                      </a:schemeClr>
                    </a:solidFill>
                  </a:tcPr>
                </a:tc>
                <a:tc>
                  <a:txBody>
                    <a:bodyPr/>
                    <a:lstStyle/>
                    <a:p>
                      <a:pPr algn="r">
                        <a:spcAft>
                          <a:spcPts val="0"/>
                        </a:spcAft>
                      </a:pPr>
                      <a:r>
                        <a:rPr lang="en-IN" sz="1600" b="0" kern="1200" dirty="0">
                          <a:solidFill>
                            <a:schemeClr val="tx1"/>
                          </a:solidFill>
                          <a:effectLst/>
                          <a:latin typeface="+mn-lt"/>
                          <a:ea typeface="+mn-ea"/>
                          <a:cs typeface="+mn-cs"/>
                        </a:rPr>
                        <a:t>T2 + 7</a:t>
                      </a:r>
                    </a:p>
                  </a:txBody>
                  <a:tcPr marL="68580" marR="68580" marT="0" marB="0" anchor="ctr">
                    <a:solidFill>
                      <a:schemeClr val="accent2">
                        <a:lumMod val="20000"/>
                        <a:lumOff val="80000"/>
                      </a:schemeClr>
                    </a:solidFill>
                  </a:tcPr>
                </a:tc>
                <a:extLst>
                  <a:ext uri="{0D108BD9-81ED-4DB2-BD59-A6C34878D82A}">
                    <a16:rowId xmlns="" xmlns:a16="http://schemas.microsoft.com/office/drawing/2014/main" val="10009"/>
                  </a:ext>
                </a:extLst>
              </a:tr>
              <a:tr h="328806">
                <a:tc>
                  <a:txBody>
                    <a:bodyPr/>
                    <a:lstStyle/>
                    <a:p>
                      <a:pPr>
                        <a:spcAft>
                          <a:spcPts val="0"/>
                        </a:spcAft>
                      </a:pPr>
                      <a:r>
                        <a:rPr lang="en-IN" sz="1600" b="0" kern="1200" dirty="0">
                          <a:solidFill>
                            <a:schemeClr val="tx1"/>
                          </a:solidFill>
                          <a:effectLst/>
                          <a:latin typeface="+mn-lt"/>
                          <a:ea typeface="+mn-ea"/>
                          <a:cs typeface="+mn-cs"/>
                        </a:rPr>
                        <a:t>Quality Assurance</a:t>
                      </a:r>
                    </a:p>
                  </a:txBody>
                  <a:tcPr marL="68580" marR="68580" marT="0" marB="0" anchor="ctr">
                    <a:solidFill>
                      <a:srgbClr val="FDF3ED"/>
                    </a:solidFill>
                  </a:tcPr>
                </a:tc>
                <a:tc>
                  <a:txBody>
                    <a:bodyPr/>
                    <a:lstStyle/>
                    <a:p>
                      <a:pPr algn="r">
                        <a:spcAft>
                          <a:spcPts val="0"/>
                        </a:spcAft>
                      </a:pPr>
                      <a:r>
                        <a:rPr lang="en-IN" sz="1600" b="0" kern="1200" dirty="0">
                          <a:solidFill>
                            <a:schemeClr val="tx1"/>
                          </a:solidFill>
                          <a:effectLst/>
                          <a:latin typeface="+mn-lt"/>
                          <a:ea typeface="+mn-ea"/>
                          <a:cs typeface="+mn-cs"/>
                        </a:rPr>
                        <a:t>T3</a:t>
                      </a:r>
                      <a:r>
                        <a:rPr lang="en-IN" sz="1600" b="0" kern="1200" baseline="0" dirty="0">
                          <a:solidFill>
                            <a:schemeClr val="tx1"/>
                          </a:solidFill>
                          <a:effectLst/>
                          <a:latin typeface="+mn-lt"/>
                          <a:ea typeface="+mn-ea"/>
                          <a:cs typeface="+mn-cs"/>
                        </a:rPr>
                        <a:t> + 4*</a:t>
                      </a:r>
                      <a:endParaRPr lang="en-IN" sz="1600" b="0" kern="1200" dirty="0">
                        <a:solidFill>
                          <a:schemeClr val="tx1"/>
                        </a:solidFill>
                        <a:effectLst/>
                        <a:latin typeface="+mn-lt"/>
                        <a:ea typeface="+mn-ea"/>
                        <a:cs typeface="+mn-cs"/>
                      </a:endParaRPr>
                    </a:p>
                  </a:txBody>
                  <a:tcPr marL="68580" marR="68580" marT="0" marB="0" anchor="ctr">
                    <a:solidFill>
                      <a:srgbClr val="FDF3ED"/>
                    </a:solidFill>
                  </a:tcPr>
                </a:tc>
                <a:extLst>
                  <a:ext uri="{0D108BD9-81ED-4DB2-BD59-A6C34878D82A}">
                    <a16:rowId xmlns="" xmlns:a16="http://schemas.microsoft.com/office/drawing/2014/main" val="10010"/>
                  </a:ext>
                </a:extLst>
              </a:tr>
              <a:tr h="328806">
                <a:tc>
                  <a:txBody>
                    <a:bodyPr/>
                    <a:lstStyle/>
                    <a:p>
                      <a:pPr>
                        <a:spcAft>
                          <a:spcPts val="0"/>
                        </a:spcAft>
                      </a:pPr>
                      <a:r>
                        <a:rPr lang="en-IN" sz="1600" b="0" kern="1200" dirty="0">
                          <a:solidFill>
                            <a:schemeClr val="tx1"/>
                          </a:solidFill>
                          <a:effectLst/>
                          <a:latin typeface="+mn-lt"/>
                          <a:ea typeface="+mn-ea"/>
                          <a:cs typeface="+mn-cs"/>
                        </a:rPr>
                        <a:t>UAT</a:t>
                      </a:r>
                    </a:p>
                  </a:txBody>
                  <a:tcPr marL="68580" marR="68580" marT="0" marB="0" anchor="ctr">
                    <a:solidFill>
                      <a:schemeClr val="accent2">
                        <a:lumMod val="20000"/>
                        <a:lumOff val="80000"/>
                      </a:schemeClr>
                    </a:solidFill>
                  </a:tcPr>
                </a:tc>
                <a:tc>
                  <a:txBody>
                    <a:bodyPr/>
                    <a:lstStyle/>
                    <a:p>
                      <a:pPr algn="r">
                        <a:spcAft>
                          <a:spcPts val="0"/>
                        </a:spcAft>
                      </a:pPr>
                      <a:r>
                        <a:rPr lang="en-IN" sz="1600" b="0" kern="1200" dirty="0">
                          <a:solidFill>
                            <a:schemeClr val="tx1"/>
                          </a:solidFill>
                          <a:effectLst/>
                          <a:latin typeface="+mn-lt"/>
                          <a:ea typeface="+mn-ea"/>
                          <a:cs typeface="+mn-cs"/>
                        </a:rPr>
                        <a:t>T4 </a:t>
                      </a:r>
                    </a:p>
                  </a:txBody>
                  <a:tcPr marL="68580" marR="68580" marT="0" marB="0" anchor="ctr">
                    <a:solidFill>
                      <a:schemeClr val="accent2">
                        <a:lumMod val="20000"/>
                        <a:lumOff val="80000"/>
                      </a:schemeClr>
                    </a:solidFill>
                  </a:tcPr>
                </a:tc>
                <a:extLst>
                  <a:ext uri="{0D108BD9-81ED-4DB2-BD59-A6C34878D82A}">
                    <a16:rowId xmlns="" xmlns:a16="http://schemas.microsoft.com/office/drawing/2014/main" val="10011"/>
                  </a:ext>
                </a:extLst>
              </a:tr>
              <a:tr h="328806">
                <a:tc>
                  <a:txBody>
                    <a:bodyPr/>
                    <a:lstStyle/>
                    <a:p>
                      <a:pPr>
                        <a:spcAft>
                          <a:spcPts val="0"/>
                        </a:spcAft>
                      </a:pPr>
                      <a:r>
                        <a:rPr lang="en-IN" sz="1600" b="0" kern="1200" dirty="0">
                          <a:solidFill>
                            <a:schemeClr val="tx1"/>
                          </a:solidFill>
                          <a:effectLst/>
                          <a:latin typeface="+mn-lt"/>
                          <a:ea typeface="+mn-ea"/>
                          <a:cs typeface="+mn-cs"/>
                        </a:rPr>
                        <a:t>Go Live</a:t>
                      </a:r>
                    </a:p>
                  </a:txBody>
                  <a:tcPr marL="68580" marR="68580" marT="0" marB="0" anchor="ctr">
                    <a:solidFill>
                      <a:srgbClr val="FDF3ED"/>
                    </a:solidFill>
                  </a:tcPr>
                </a:tc>
                <a:tc>
                  <a:txBody>
                    <a:bodyPr/>
                    <a:lstStyle/>
                    <a:p>
                      <a:pPr algn="r">
                        <a:spcAft>
                          <a:spcPts val="0"/>
                        </a:spcAft>
                      </a:pPr>
                      <a:r>
                        <a:rPr lang="en-IN" sz="1600" b="0" kern="1200" dirty="0">
                          <a:solidFill>
                            <a:schemeClr val="tx1"/>
                          </a:solidFill>
                          <a:effectLst/>
                          <a:latin typeface="+mn-lt"/>
                          <a:ea typeface="+mn-ea"/>
                          <a:cs typeface="+mn-cs"/>
                        </a:rPr>
                        <a:t>T4 + 1</a:t>
                      </a:r>
                    </a:p>
                  </a:txBody>
                  <a:tcPr marL="68580" marR="68580" marT="0" marB="0" anchor="ctr">
                    <a:solidFill>
                      <a:srgbClr val="FDF3ED"/>
                    </a:solidFill>
                  </a:tcPr>
                </a:tc>
                <a:extLst>
                  <a:ext uri="{0D108BD9-81ED-4DB2-BD59-A6C34878D82A}">
                    <a16:rowId xmlns="" xmlns:a16="http://schemas.microsoft.com/office/drawing/2014/main" val="10012"/>
                  </a:ext>
                </a:extLst>
              </a:tr>
            </a:tbl>
          </a:graphicData>
        </a:graphic>
      </p:graphicFrame>
      <p:sp>
        <p:nvSpPr>
          <p:cNvPr id="4" name="Rectangle 3"/>
          <p:cNvSpPr/>
          <p:nvPr/>
        </p:nvSpPr>
        <p:spPr>
          <a:xfrm>
            <a:off x="207674" y="1251381"/>
            <a:ext cx="9507826" cy="400110"/>
          </a:xfrm>
          <a:prstGeom prst="rect">
            <a:avLst/>
          </a:prstGeom>
        </p:spPr>
        <p:txBody>
          <a:bodyPr wrap="square">
            <a:spAutoFit/>
          </a:bodyPr>
          <a:lstStyle/>
          <a:p>
            <a:r>
              <a:rPr lang="en-AU" sz="2000" dirty="0"/>
              <a:t>The time estimated for delivering the application is </a:t>
            </a:r>
            <a:r>
              <a:rPr lang="en-AU" sz="2000" b="1" dirty="0"/>
              <a:t>33 working man days</a:t>
            </a:r>
            <a:endParaRPr lang="en-IN" sz="2000" b="1" dirty="0"/>
          </a:p>
        </p:txBody>
      </p:sp>
      <p:sp>
        <p:nvSpPr>
          <p:cNvPr id="5" name="Rectangle 4"/>
          <p:cNvSpPr/>
          <p:nvPr/>
        </p:nvSpPr>
        <p:spPr>
          <a:xfrm>
            <a:off x="7568647" y="1752802"/>
            <a:ext cx="2626511" cy="461665"/>
          </a:xfrm>
          <a:prstGeom prst="rect">
            <a:avLst/>
          </a:prstGeom>
        </p:spPr>
        <p:txBody>
          <a:bodyPr wrap="square">
            <a:spAutoFit/>
          </a:bodyPr>
          <a:lstStyle/>
          <a:p>
            <a:r>
              <a:rPr lang="en-US" sz="2400" b="1" dirty="0">
                <a:solidFill>
                  <a:srgbClr val="800000"/>
                </a:solidFill>
              </a:rPr>
              <a:t>Deliverables</a:t>
            </a:r>
            <a:endParaRPr lang="en-IN" sz="2400" dirty="0"/>
          </a:p>
        </p:txBody>
      </p:sp>
      <p:cxnSp>
        <p:nvCxnSpPr>
          <p:cNvPr id="7" name="Straight Connector 6"/>
          <p:cNvCxnSpPr/>
          <p:nvPr/>
        </p:nvCxnSpPr>
        <p:spPr>
          <a:xfrm>
            <a:off x="7326478" y="2065417"/>
            <a:ext cx="0" cy="4063921"/>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568647" y="2315778"/>
            <a:ext cx="4545496" cy="3760004"/>
          </a:xfrm>
          <a:prstGeom prst="rect">
            <a:avLst/>
          </a:prstGeom>
        </p:spPr>
        <p:txBody>
          <a:bodyPr wrap="square">
            <a:spAutoFit/>
          </a:bodyPr>
          <a:lstStyle/>
          <a:p>
            <a:pPr marL="360000" lvl="1" indent="-342900">
              <a:lnSpc>
                <a:spcPts val="2600"/>
              </a:lnSpc>
              <a:buFont typeface="Wingdings" panose="05000000000000000000" pitchFamily="2" charset="2"/>
              <a:buChar char="§"/>
            </a:pPr>
            <a:r>
              <a:rPr lang="en-US" dirty="0"/>
              <a:t>Software Requirement Specification (SRS)</a:t>
            </a:r>
          </a:p>
          <a:p>
            <a:pPr marL="360000" lvl="1" indent="-342900">
              <a:lnSpc>
                <a:spcPts val="2600"/>
              </a:lnSpc>
              <a:buFont typeface="Wingdings" panose="05000000000000000000" pitchFamily="2" charset="2"/>
              <a:buChar char="§"/>
            </a:pPr>
            <a:r>
              <a:rPr lang="en-IN" dirty="0"/>
              <a:t>High level technical design</a:t>
            </a:r>
          </a:p>
          <a:p>
            <a:pPr marL="360000" lvl="1" indent="-342900">
              <a:lnSpc>
                <a:spcPts val="2600"/>
              </a:lnSpc>
              <a:buFont typeface="Wingdings" panose="05000000000000000000" pitchFamily="2" charset="2"/>
              <a:buChar char="§"/>
            </a:pPr>
            <a:r>
              <a:rPr lang="en-IN" dirty="0"/>
              <a:t>Wireframes for the key screens</a:t>
            </a:r>
          </a:p>
          <a:p>
            <a:pPr marL="360000" lvl="1" indent="-342900">
              <a:lnSpc>
                <a:spcPts val="2600"/>
              </a:lnSpc>
              <a:buFont typeface="Wingdings" panose="05000000000000000000" pitchFamily="2" charset="2"/>
              <a:buChar char="§"/>
            </a:pPr>
            <a:r>
              <a:rPr lang="en-IN" dirty="0"/>
              <a:t>UI/UX Theme</a:t>
            </a:r>
          </a:p>
          <a:p>
            <a:pPr marL="360000" lvl="1" indent="-342900">
              <a:lnSpc>
                <a:spcPts val="2600"/>
              </a:lnSpc>
              <a:buFont typeface="Wingdings" panose="05000000000000000000" pitchFamily="2" charset="2"/>
              <a:buChar char="§"/>
            </a:pPr>
            <a:r>
              <a:rPr lang="en-US" dirty="0"/>
              <a:t>Functional Specification Document (FS)</a:t>
            </a:r>
          </a:p>
          <a:p>
            <a:pPr marL="360000" lvl="1" indent="-342900">
              <a:lnSpc>
                <a:spcPts val="2600"/>
              </a:lnSpc>
              <a:buFont typeface="Wingdings" panose="05000000000000000000" pitchFamily="2" charset="2"/>
              <a:buChar char="§"/>
            </a:pPr>
            <a:r>
              <a:rPr lang="en-US" dirty="0"/>
              <a:t>Test plans &amp; Test cases</a:t>
            </a:r>
          </a:p>
          <a:p>
            <a:pPr marL="360000" lvl="1" indent="-342900">
              <a:lnSpc>
                <a:spcPts val="2600"/>
              </a:lnSpc>
              <a:buFont typeface="Wingdings" panose="05000000000000000000" pitchFamily="2" charset="2"/>
              <a:buChar char="§"/>
            </a:pPr>
            <a:r>
              <a:rPr lang="en-US" dirty="0"/>
              <a:t>User Manual (English)</a:t>
            </a:r>
          </a:p>
          <a:p>
            <a:pPr marL="360000" lvl="1" indent="-342900">
              <a:lnSpc>
                <a:spcPts val="2600"/>
              </a:lnSpc>
              <a:buFont typeface="Wingdings" panose="05000000000000000000" pitchFamily="2" charset="2"/>
              <a:buChar char="§"/>
            </a:pPr>
            <a:r>
              <a:rPr lang="en-US" dirty="0"/>
              <a:t>Fully developed and tested application for deployment (Phase 1)</a:t>
            </a:r>
          </a:p>
          <a:p>
            <a:pPr marL="17100" lvl="1">
              <a:lnSpc>
                <a:spcPts val="2600"/>
              </a:lnSpc>
            </a:pPr>
            <a:endParaRPr lang="en-US" dirty="0"/>
          </a:p>
          <a:p>
            <a:pPr marL="17100" lvl="1">
              <a:lnSpc>
                <a:spcPts val="2600"/>
              </a:lnSpc>
            </a:pPr>
            <a:r>
              <a:rPr lang="en-US" sz="1600" dirty="0"/>
              <a:t>Additional 2 days needed for regression testing*</a:t>
            </a:r>
          </a:p>
        </p:txBody>
      </p:sp>
      <p:sp>
        <p:nvSpPr>
          <p:cNvPr id="9"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Project Time line &amp; Deliverables</a:t>
            </a:r>
          </a:p>
        </p:txBody>
      </p:sp>
    </p:spTree>
    <p:extLst>
      <p:ext uri="{BB962C8B-B14F-4D97-AF65-F5344CB8AC3E}">
        <p14:creationId xmlns:p14="http://schemas.microsoft.com/office/powerpoint/2010/main" val="3233275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3" y="260708"/>
            <a:ext cx="9160915"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Commercials</a:t>
            </a:r>
          </a:p>
        </p:txBody>
      </p:sp>
      <p:graphicFrame>
        <p:nvGraphicFramePr>
          <p:cNvPr id="5" name="Table 4"/>
          <p:cNvGraphicFramePr>
            <a:graphicFrameLocks noGrp="1"/>
          </p:cNvGraphicFramePr>
          <p:nvPr>
            <p:extLst>
              <p:ext uri="{D42A27DB-BD31-4B8C-83A1-F6EECF244321}">
                <p14:modId xmlns:p14="http://schemas.microsoft.com/office/powerpoint/2010/main" val="537109839"/>
              </p:ext>
            </p:extLst>
          </p:nvPr>
        </p:nvGraphicFramePr>
        <p:xfrm>
          <a:off x="344914" y="1695550"/>
          <a:ext cx="11272360" cy="1614320"/>
        </p:xfrm>
        <a:graphic>
          <a:graphicData uri="http://schemas.openxmlformats.org/drawingml/2006/table">
            <a:tbl>
              <a:tblPr firstRow="1" bandRow="1">
                <a:tableStyleId>{21E4AEA4-8DFA-4A89-87EB-49C32662AFE0}</a:tableStyleId>
              </a:tblPr>
              <a:tblGrid>
                <a:gridCol w="737027">
                  <a:extLst>
                    <a:ext uri="{9D8B030D-6E8A-4147-A177-3AD203B41FA5}">
                      <a16:colId xmlns="" xmlns:a16="http://schemas.microsoft.com/office/drawing/2014/main" val="3486086168"/>
                    </a:ext>
                  </a:extLst>
                </a:gridCol>
                <a:gridCol w="7631712">
                  <a:extLst>
                    <a:ext uri="{9D8B030D-6E8A-4147-A177-3AD203B41FA5}">
                      <a16:colId xmlns="" xmlns:a16="http://schemas.microsoft.com/office/drawing/2014/main" val="75094513"/>
                    </a:ext>
                  </a:extLst>
                </a:gridCol>
                <a:gridCol w="2903621">
                  <a:extLst>
                    <a:ext uri="{9D8B030D-6E8A-4147-A177-3AD203B41FA5}">
                      <a16:colId xmlns="" xmlns:a16="http://schemas.microsoft.com/office/drawing/2014/main" val="8521761"/>
                    </a:ext>
                  </a:extLst>
                </a:gridCol>
              </a:tblGrid>
              <a:tr h="608480">
                <a:tc>
                  <a:txBody>
                    <a:bodyPr/>
                    <a:lstStyle/>
                    <a:p>
                      <a:r>
                        <a:rPr lang="en-IN" sz="2000" b="0" dirty="0">
                          <a:latin typeface="Gill Sans MT" panose="020B0502020104020203" pitchFamily="34" charset="0"/>
                        </a:rPr>
                        <a:t>Sl.</a:t>
                      </a:r>
                      <a:endParaRPr lang="en-US" sz="2000" b="0" dirty="0">
                        <a:latin typeface="Gill Sans MT" panose="020B0502020104020203" pitchFamily="34" charset="0"/>
                      </a:endParaRPr>
                    </a:p>
                  </a:txBody>
                  <a:tcPr anchor="ctr">
                    <a:solidFill>
                      <a:srgbClr val="740026"/>
                    </a:solidFill>
                  </a:tcPr>
                </a:tc>
                <a:tc>
                  <a:txBody>
                    <a:bodyPr/>
                    <a:lstStyle/>
                    <a:p>
                      <a:r>
                        <a:rPr lang="en-IN" sz="2000" b="0" dirty="0">
                          <a:latin typeface="Gill Sans MT" panose="020B0502020104020203" pitchFamily="34" charset="0"/>
                        </a:rPr>
                        <a:t>Description</a:t>
                      </a:r>
                      <a:endParaRPr lang="en-US" sz="2000" b="0" dirty="0">
                        <a:latin typeface="Gill Sans MT" panose="020B0502020104020203" pitchFamily="34" charset="0"/>
                      </a:endParaRPr>
                    </a:p>
                  </a:txBody>
                  <a:tcPr anchor="ctr">
                    <a:solidFill>
                      <a:srgbClr val="740026"/>
                    </a:solidFill>
                  </a:tcPr>
                </a:tc>
                <a:tc>
                  <a:txBody>
                    <a:bodyPr/>
                    <a:lstStyle/>
                    <a:p>
                      <a:pPr algn="r"/>
                      <a:r>
                        <a:rPr lang="en-IN" sz="2000" b="0" dirty="0">
                          <a:latin typeface="Gill Sans MT" panose="020B0502020104020203" pitchFamily="34" charset="0"/>
                        </a:rPr>
                        <a:t>Cost</a:t>
                      </a:r>
                      <a:endParaRPr lang="en-US" sz="2000" b="0" dirty="0">
                        <a:latin typeface="Gill Sans MT" panose="020B0502020104020203" pitchFamily="34" charset="0"/>
                      </a:endParaRPr>
                    </a:p>
                  </a:txBody>
                  <a:tcPr anchor="ctr">
                    <a:solidFill>
                      <a:srgbClr val="740026"/>
                    </a:solidFill>
                  </a:tcPr>
                </a:tc>
                <a:extLst>
                  <a:ext uri="{0D108BD9-81ED-4DB2-BD59-A6C34878D82A}">
                    <a16:rowId xmlns="" xmlns:a16="http://schemas.microsoft.com/office/drawing/2014/main" val="3343099413"/>
                  </a:ext>
                </a:extLst>
              </a:tr>
              <a:tr h="848592">
                <a:tc>
                  <a:txBody>
                    <a:bodyPr/>
                    <a:lstStyle/>
                    <a:p>
                      <a:r>
                        <a:rPr lang="en-IN" sz="2000" b="0" dirty="0">
                          <a:latin typeface="Gill Sans MT" panose="020B0502020104020203" pitchFamily="34" charset="0"/>
                        </a:rPr>
                        <a:t/>
                      </a:r>
                      <a:br>
                        <a:rPr lang="en-IN" sz="2000" b="0" dirty="0">
                          <a:latin typeface="Gill Sans MT" panose="020B0502020104020203" pitchFamily="34" charset="0"/>
                        </a:rPr>
                      </a:br>
                      <a:r>
                        <a:rPr lang="en-IN" sz="2000" b="0" dirty="0">
                          <a:latin typeface="Gill Sans MT" panose="020B0502020104020203" pitchFamily="34" charset="0"/>
                        </a:rPr>
                        <a:t>01.</a:t>
                      </a:r>
                    </a:p>
                    <a:p>
                      <a:endParaRPr lang="en-US" sz="2000" b="0" dirty="0">
                        <a:latin typeface="Gill Sans MT" panose="020B0502020104020203" pitchFamily="34" charset="0"/>
                      </a:endParaRPr>
                    </a:p>
                  </a:txBody>
                  <a:tcPr anchor="ctr">
                    <a:solidFill>
                      <a:schemeClr val="accent2">
                        <a:lumMod val="20000"/>
                        <a:lumOff val="80000"/>
                      </a:schemeClr>
                    </a:solidFill>
                  </a:tcPr>
                </a:tc>
                <a:tc>
                  <a:txBody>
                    <a:bodyPr/>
                    <a:lstStyle/>
                    <a:p>
                      <a:r>
                        <a:rPr lang="en-IN" sz="2000" b="0" dirty="0">
                          <a:solidFill>
                            <a:srgbClr val="1C1C1C"/>
                          </a:solidFill>
                        </a:rPr>
                        <a:t>Development of an Web/Mobile Product Cataloguing System </a:t>
                      </a:r>
                      <a:endParaRPr lang="en-US" sz="2000" b="0" dirty="0">
                        <a:latin typeface="Gill Sans MT" panose="020B0502020104020203" pitchFamily="34" charset="0"/>
                      </a:endParaRPr>
                    </a:p>
                  </a:txBody>
                  <a:tcPr anchor="ctr">
                    <a:solidFill>
                      <a:schemeClr val="accent2">
                        <a:lumMod val="20000"/>
                        <a:lumOff val="80000"/>
                      </a:schemeClr>
                    </a:solidFill>
                  </a:tcPr>
                </a:tc>
                <a:tc>
                  <a:txBody>
                    <a:bodyPr/>
                    <a:lstStyle/>
                    <a:p>
                      <a:pPr algn="r"/>
                      <a:r>
                        <a:rPr lang="en-US" sz="2000" b="0" baseline="0" dirty="0">
                          <a:latin typeface="Gill Sans MT" panose="020B0502020104020203" pitchFamily="34" charset="0"/>
                        </a:rPr>
                        <a:t>USD 00,000</a:t>
                      </a:r>
                      <a:endParaRPr lang="en-US" sz="2000" b="0" dirty="0">
                        <a:latin typeface="Gill Sans MT" panose="020B0502020104020203" pitchFamily="34" charset="0"/>
                      </a:endParaRPr>
                    </a:p>
                  </a:txBody>
                  <a:tcPr anchor="ctr">
                    <a:solidFill>
                      <a:schemeClr val="accent2">
                        <a:lumMod val="20000"/>
                        <a:lumOff val="80000"/>
                      </a:schemeClr>
                    </a:solidFill>
                  </a:tcPr>
                </a:tc>
                <a:extLst>
                  <a:ext uri="{0D108BD9-81ED-4DB2-BD59-A6C34878D82A}">
                    <a16:rowId xmlns="" xmlns:a16="http://schemas.microsoft.com/office/drawing/2014/main" val="3097143864"/>
                  </a:ext>
                </a:extLst>
              </a:tr>
            </a:tbl>
          </a:graphicData>
        </a:graphic>
      </p:graphicFrame>
    </p:spTree>
    <p:extLst>
      <p:ext uri="{BB962C8B-B14F-4D97-AF65-F5344CB8AC3E}">
        <p14:creationId xmlns:p14="http://schemas.microsoft.com/office/powerpoint/2010/main" val="1605653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Out of Scope</a:t>
            </a:r>
          </a:p>
        </p:txBody>
      </p:sp>
    </p:spTree>
    <p:extLst>
      <p:ext uri="{BB962C8B-B14F-4D97-AF65-F5344CB8AC3E}">
        <p14:creationId xmlns:p14="http://schemas.microsoft.com/office/powerpoint/2010/main" val="4083511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442205" y="1600779"/>
            <a:ext cx="11428954" cy="4324261"/>
          </a:xfrm>
          <a:prstGeom prst="rect">
            <a:avLst/>
          </a:prstGeom>
        </p:spPr>
        <p:txBody>
          <a:bodyPr wrap="square">
            <a:spAutoFit/>
          </a:bodyPr>
          <a:lstStyle/>
          <a:p>
            <a:pPr marL="285750" indent="-285750">
              <a:lnSpc>
                <a:spcPts val="3000"/>
              </a:lnSpc>
              <a:buFont typeface="Arial" panose="020B0604020202020204" pitchFamily="34" charset="0"/>
              <a:buChar char="•"/>
            </a:pPr>
            <a:r>
              <a:rPr lang="en-US" sz="2400" dirty="0"/>
              <a:t>Any other language other than English </a:t>
            </a:r>
          </a:p>
          <a:p>
            <a:pPr marL="285750" indent="-285750">
              <a:lnSpc>
                <a:spcPts val="3000"/>
              </a:lnSpc>
              <a:buFont typeface="Arial" panose="020B0604020202020204" pitchFamily="34" charset="0"/>
              <a:buChar char="•"/>
            </a:pPr>
            <a:r>
              <a:rPr lang="en-US" sz="2400" dirty="0"/>
              <a:t>Content / Image procurement or uploading or editing</a:t>
            </a:r>
          </a:p>
          <a:p>
            <a:pPr marL="285750" indent="-285750">
              <a:lnSpc>
                <a:spcPts val="3000"/>
              </a:lnSpc>
              <a:buFont typeface="Arial" panose="020B0604020202020204" pitchFamily="34" charset="0"/>
              <a:buChar char="•"/>
            </a:pPr>
            <a:r>
              <a:rPr lang="en-US" sz="2400" dirty="0"/>
              <a:t>Manual data entry</a:t>
            </a:r>
          </a:p>
          <a:p>
            <a:pPr marL="285750" indent="-285750">
              <a:lnSpc>
                <a:spcPts val="3000"/>
              </a:lnSpc>
              <a:buFont typeface="Arial" panose="020B0604020202020204" pitchFamily="34" charset="0"/>
              <a:buChar char="•"/>
            </a:pPr>
            <a:r>
              <a:rPr lang="en-US" sz="2400" dirty="0"/>
              <a:t>Integration to existing application (if any)</a:t>
            </a:r>
          </a:p>
          <a:p>
            <a:pPr marL="285750" indent="-285750">
              <a:lnSpc>
                <a:spcPts val="3000"/>
              </a:lnSpc>
              <a:buFont typeface="Arial" panose="020B0604020202020204" pitchFamily="34" charset="0"/>
              <a:buChar char="•"/>
            </a:pPr>
            <a:r>
              <a:rPr lang="en-US" sz="2400" dirty="0"/>
              <a:t>Database migration</a:t>
            </a:r>
          </a:p>
          <a:p>
            <a:pPr marL="285750" indent="-285750">
              <a:lnSpc>
                <a:spcPts val="3000"/>
              </a:lnSpc>
              <a:buFont typeface="Arial" panose="020B0604020202020204" pitchFamily="34" charset="0"/>
              <a:buChar char="•"/>
            </a:pPr>
            <a:r>
              <a:rPr lang="en-US" sz="2400" dirty="0"/>
              <a:t>Physical deployment at client’s site</a:t>
            </a:r>
          </a:p>
          <a:p>
            <a:pPr marL="285750" indent="-285750">
              <a:lnSpc>
                <a:spcPts val="3000"/>
              </a:lnSpc>
              <a:buFont typeface="Arial" panose="020B0604020202020204" pitchFamily="34" charset="0"/>
              <a:buChar char="•"/>
            </a:pPr>
            <a:r>
              <a:rPr lang="en-US" sz="2400" dirty="0"/>
              <a:t>Web Hosting &amp; SSL</a:t>
            </a:r>
          </a:p>
          <a:p>
            <a:pPr marL="285750" indent="-285750">
              <a:lnSpc>
                <a:spcPts val="3000"/>
              </a:lnSpc>
              <a:buFont typeface="Arial" panose="020B0604020202020204" pitchFamily="34" charset="0"/>
              <a:buChar char="•"/>
            </a:pPr>
            <a:r>
              <a:rPr lang="en-US" sz="2400" dirty="0"/>
              <a:t>Backup solution and Disaster recovery</a:t>
            </a:r>
          </a:p>
          <a:p>
            <a:pPr marL="285750" indent="-285750">
              <a:lnSpc>
                <a:spcPts val="3000"/>
              </a:lnSpc>
              <a:buFont typeface="Arial" panose="020B0604020202020204" pitchFamily="34" charset="0"/>
              <a:buChar char="•"/>
            </a:pPr>
            <a:r>
              <a:rPr lang="en-US" sz="2400" dirty="0"/>
              <a:t>Content writing	</a:t>
            </a:r>
          </a:p>
          <a:p>
            <a:pPr marL="285750" indent="-285750">
              <a:lnSpc>
                <a:spcPts val="3000"/>
              </a:lnSpc>
              <a:buFont typeface="Arial" panose="020B0604020202020204" pitchFamily="34" charset="0"/>
              <a:buChar char="•"/>
            </a:pPr>
            <a:r>
              <a:rPr lang="en-US" sz="2400" dirty="0"/>
              <a:t>Third party software integration </a:t>
            </a:r>
          </a:p>
          <a:p>
            <a:pPr marL="285750" indent="-285750">
              <a:lnSpc>
                <a:spcPts val="3000"/>
              </a:lnSpc>
              <a:buFont typeface="Arial" panose="020B0604020202020204" pitchFamily="34" charset="0"/>
              <a:buChar char="•"/>
            </a:pPr>
            <a:r>
              <a:rPr lang="en-US" sz="2400" dirty="0"/>
              <a:t>Annual Maintenance Contract</a:t>
            </a:r>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Out of Scope</a:t>
            </a:r>
          </a:p>
        </p:txBody>
      </p:sp>
    </p:spTree>
    <p:extLst>
      <p:ext uri="{BB962C8B-B14F-4D97-AF65-F5344CB8AC3E}">
        <p14:creationId xmlns:p14="http://schemas.microsoft.com/office/powerpoint/2010/main" val="2057743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855707"/>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Terms &amp; Conditions</a:t>
            </a:r>
          </a:p>
        </p:txBody>
      </p:sp>
    </p:spTree>
    <p:extLst>
      <p:ext uri="{BB962C8B-B14F-4D97-AF65-F5344CB8AC3E}">
        <p14:creationId xmlns:p14="http://schemas.microsoft.com/office/powerpoint/2010/main" val="682607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45952" y="1151601"/>
            <a:ext cx="11428954" cy="5090496"/>
          </a:xfrm>
          <a:prstGeom prst="rect">
            <a:avLst/>
          </a:prstGeom>
        </p:spPr>
        <p:txBody>
          <a:bodyPr wrap="square">
            <a:spAutoFit/>
          </a:bodyPr>
          <a:lstStyle/>
          <a:p>
            <a:pPr marL="285750" indent="-285750">
              <a:lnSpc>
                <a:spcPts val="2800"/>
              </a:lnSpc>
              <a:buFont typeface="Arial" panose="020B0604020202020204" pitchFamily="34" charset="0"/>
              <a:buChar char="•"/>
            </a:pPr>
            <a:r>
              <a:rPr lang="en-US" dirty="0"/>
              <a:t>Offer Valid for 30 calendar days from the date of submission of the Proposal</a:t>
            </a:r>
          </a:p>
          <a:p>
            <a:pPr marL="285750" indent="-285750">
              <a:lnSpc>
                <a:spcPts val="2800"/>
              </a:lnSpc>
              <a:buFont typeface="Arial" panose="020B0604020202020204" pitchFamily="34" charset="0"/>
              <a:buChar char="•"/>
            </a:pPr>
            <a:r>
              <a:rPr lang="en-IN" dirty="0"/>
              <a:t>An average of 20 working days are assumed in a month</a:t>
            </a:r>
            <a:endParaRPr lang="en-US" dirty="0"/>
          </a:p>
          <a:p>
            <a:pPr marL="285750" indent="-285750">
              <a:lnSpc>
                <a:spcPts val="2800"/>
              </a:lnSpc>
              <a:buFont typeface="Arial" panose="020B0604020202020204" pitchFamily="34" charset="0"/>
              <a:buChar char="•"/>
            </a:pPr>
            <a:r>
              <a:rPr lang="en-IN" dirty="0"/>
              <a:t>This proposal and all technical/ functional specifications have been derived or concluded from the data shared via email / information's transferred during the initial requirement analysis meetings and conversations. Verbat reserves the right to amend the terms of this proposal, should the SOW terms, functional features and functionalities change during the course of the project </a:t>
            </a:r>
          </a:p>
          <a:p>
            <a:pPr marL="285750" indent="-285750">
              <a:lnSpc>
                <a:spcPts val="2800"/>
              </a:lnSpc>
              <a:buFont typeface="Arial" panose="020B0604020202020204" pitchFamily="34" charset="0"/>
              <a:buChar char="•"/>
            </a:pPr>
            <a:r>
              <a:rPr lang="en-IN" dirty="0"/>
              <a:t>The applications will be built as per the specifications agreed mutually. Any changes will be executed through a deﬁned change management process between both parties </a:t>
            </a:r>
          </a:p>
          <a:p>
            <a:pPr marL="285750" indent="-285750">
              <a:lnSpc>
                <a:spcPts val="2800"/>
              </a:lnSpc>
              <a:buFont typeface="Arial" panose="020B0604020202020204" pitchFamily="34" charset="0"/>
              <a:buChar char="•"/>
            </a:pPr>
            <a:r>
              <a:rPr lang="en-IN" dirty="0"/>
              <a:t>All Source Code and other project artefacts would adhere to the Verbat document templates and internal coding standards </a:t>
            </a:r>
          </a:p>
          <a:p>
            <a:pPr marL="285750" indent="-285750">
              <a:lnSpc>
                <a:spcPts val="2800"/>
              </a:lnSpc>
              <a:buFont typeface="Arial" panose="020B0604020202020204" pitchFamily="34" charset="0"/>
              <a:buChar char="•"/>
            </a:pPr>
            <a:r>
              <a:rPr lang="en-IN" dirty="0"/>
              <a:t>Verbat will provide a bug ﬁx warranty at no additional cost for 30 days from the date of acceptance of the project, for correction of any errors in the developed application that may be attributed to Verbat</a:t>
            </a:r>
          </a:p>
          <a:p>
            <a:pPr marL="285750" indent="-285750">
              <a:lnSpc>
                <a:spcPts val="2800"/>
              </a:lnSpc>
              <a:buFont typeface="Arial" panose="020B0604020202020204" pitchFamily="34" charset="0"/>
              <a:buChar char="•"/>
            </a:pPr>
            <a:r>
              <a:rPr lang="en-US" dirty="0"/>
              <a:t>Acceptance criteria will be based on the clauses which were mutually discussed between Verbat and client at the Requirement Analysis phase and the same will be documented and approved by both parties through official emails</a:t>
            </a:r>
            <a:endParaRPr lang="en-IN"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Terms &amp; Conditions</a:t>
            </a:r>
          </a:p>
        </p:txBody>
      </p:sp>
    </p:spTree>
    <p:extLst>
      <p:ext uri="{BB962C8B-B14F-4D97-AF65-F5344CB8AC3E}">
        <p14:creationId xmlns:p14="http://schemas.microsoft.com/office/powerpoint/2010/main" val="2759154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Subtitle 2"/>
          <p:cNvSpPr txBox="1">
            <a:spLocks/>
          </p:cNvSpPr>
          <p:nvPr/>
        </p:nvSpPr>
        <p:spPr>
          <a:xfrm>
            <a:off x="4960709" y="2764655"/>
            <a:ext cx="2414480" cy="5219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lumMod val="85000"/>
                    <a:lumOff val="15000"/>
                  </a:schemeClr>
                </a:solidFill>
              </a:rPr>
              <a:t>+971 04 2973236</a:t>
            </a:r>
            <a:endParaRPr lang="en-IN" sz="2000" dirty="0">
              <a:solidFill>
                <a:schemeClr val="tx1">
                  <a:lumMod val="85000"/>
                  <a:lumOff val="15000"/>
                </a:schemeClr>
              </a:solidFill>
            </a:endParaRPr>
          </a:p>
        </p:txBody>
      </p:sp>
      <p:sp>
        <p:nvSpPr>
          <p:cNvPr id="12" name="Subtitle 2"/>
          <p:cNvSpPr txBox="1">
            <a:spLocks/>
          </p:cNvSpPr>
          <p:nvPr/>
        </p:nvSpPr>
        <p:spPr>
          <a:xfrm>
            <a:off x="8309113" y="2764655"/>
            <a:ext cx="3445565" cy="4634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a:solidFill>
                  <a:schemeClr val="tx1">
                    <a:lumMod val="85000"/>
                    <a:lumOff val="15000"/>
                  </a:schemeClr>
                </a:solidFill>
              </a:rPr>
              <a:t>Lekshmi.krishna@verbat.com</a:t>
            </a:r>
          </a:p>
        </p:txBody>
      </p:sp>
      <p:grpSp>
        <p:nvGrpSpPr>
          <p:cNvPr id="22" name="Group 21"/>
          <p:cNvGrpSpPr/>
          <p:nvPr/>
        </p:nvGrpSpPr>
        <p:grpSpPr>
          <a:xfrm>
            <a:off x="-27855" y="4212330"/>
            <a:ext cx="12232584" cy="2106794"/>
            <a:chOff x="-27855" y="3960542"/>
            <a:chExt cx="12232584" cy="2106794"/>
          </a:xfrm>
        </p:grpSpPr>
        <p:sp>
          <p:nvSpPr>
            <p:cNvPr id="16" name="Rectangle 15"/>
            <p:cNvSpPr/>
            <p:nvPr/>
          </p:nvSpPr>
          <p:spPr>
            <a:xfrm>
              <a:off x="-27855" y="3960542"/>
              <a:ext cx="12232584" cy="1871035"/>
            </a:xfrm>
            <a:prstGeom prst="rect">
              <a:avLst/>
            </a:prstGeom>
            <a:solidFill>
              <a:srgbClr val="978E3E">
                <a:alpha val="7098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IN" sz="2400" dirty="0"/>
            </a:p>
          </p:txBody>
        </p:sp>
        <p:sp>
          <p:nvSpPr>
            <p:cNvPr id="17" name="Title 1"/>
            <p:cNvSpPr txBox="1">
              <a:spLocks/>
            </p:cNvSpPr>
            <p:nvPr/>
          </p:nvSpPr>
          <p:spPr>
            <a:xfrm>
              <a:off x="810116" y="4293789"/>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defTabSz="457200">
                <a:spcBef>
                  <a:spcPts val="0"/>
                </a:spcBef>
              </a:pPr>
              <a:r>
                <a:rPr lang="en-US" sz="2400" dirty="0">
                  <a:solidFill>
                    <a:schemeClr val="bg1"/>
                  </a:solidFill>
                  <a:latin typeface="+mn-lt"/>
                  <a:ea typeface="+mn-ea"/>
                  <a:cs typeface="+mn-cs"/>
                </a:rPr>
                <a:t>India</a:t>
              </a:r>
            </a:p>
            <a:p>
              <a:pPr lvl="0" algn="l" defTabSz="457200">
                <a:spcBef>
                  <a:spcPts val="0"/>
                </a:spcBef>
              </a:pPr>
              <a:endParaRPr lang="en-US" sz="2400" dirty="0">
                <a:solidFill>
                  <a:schemeClr val="bg1"/>
                </a:solidFill>
                <a:latin typeface="+mn-lt"/>
                <a:ea typeface="+mn-ea"/>
                <a:cs typeface="+mn-cs"/>
              </a:endParaRPr>
            </a:p>
            <a:p>
              <a:pPr lvl="0" algn="l" defTabSz="457200">
                <a:spcBef>
                  <a:spcPts val="0"/>
                </a:spcBef>
              </a:pPr>
              <a:r>
                <a:rPr lang="en-US" sz="2000" dirty="0">
                  <a:solidFill>
                    <a:schemeClr val="bg1"/>
                  </a:solidFill>
                  <a:latin typeface="+mn-lt"/>
                  <a:ea typeface="+mn-ea"/>
                  <a:cs typeface="+mn-cs"/>
                </a:rPr>
                <a:t>Verbat Technologies (India) Pvt. Ltd.</a:t>
              </a:r>
              <a:br>
                <a:rPr lang="en-US" sz="2000" dirty="0">
                  <a:solidFill>
                    <a:schemeClr val="bg1"/>
                  </a:solidFill>
                  <a:latin typeface="+mn-lt"/>
                  <a:ea typeface="+mn-ea"/>
                  <a:cs typeface="+mn-cs"/>
                </a:rPr>
              </a:br>
              <a:r>
                <a:rPr lang="en-US" sz="2000" dirty="0">
                  <a:solidFill>
                    <a:schemeClr val="bg1"/>
                  </a:solidFill>
                  <a:latin typeface="+mn-lt"/>
                  <a:ea typeface="+mn-ea"/>
                  <a:cs typeface="+mn-cs"/>
                </a:rPr>
                <a:t>Level 3, PTC Tower</a:t>
              </a:r>
              <a:br>
                <a:rPr lang="en-US" sz="2000" dirty="0">
                  <a:solidFill>
                    <a:schemeClr val="bg1"/>
                  </a:solidFill>
                  <a:latin typeface="+mn-lt"/>
                  <a:ea typeface="+mn-ea"/>
                  <a:cs typeface="+mn-cs"/>
                </a:rPr>
              </a:br>
              <a:r>
                <a:rPr lang="en-US" sz="2000" dirty="0">
                  <a:solidFill>
                    <a:schemeClr val="bg1"/>
                  </a:solidFill>
                  <a:latin typeface="+mn-lt"/>
                  <a:ea typeface="+mn-ea"/>
                  <a:cs typeface="+mn-cs"/>
                </a:rPr>
                <a:t>Trivandrum, Kerala</a:t>
              </a:r>
              <a:r>
                <a:rPr lang="en-US" sz="2400" dirty="0">
                  <a:solidFill>
                    <a:schemeClr val="bg1"/>
                  </a:solidFill>
                  <a:latin typeface="+mn-lt"/>
                  <a:ea typeface="+mn-ea"/>
                  <a:cs typeface="+mn-cs"/>
                </a:rPr>
                <a:t/>
              </a:r>
              <a:br>
                <a:rPr lang="en-US" sz="2400" dirty="0">
                  <a:solidFill>
                    <a:schemeClr val="bg1"/>
                  </a:solidFill>
                  <a:latin typeface="+mn-lt"/>
                  <a:ea typeface="+mn-ea"/>
                  <a:cs typeface="+mn-cs"/>
                </a:rPr>
              </a:br>
              <a:r>
                <a:rPr lang="en-US" sz="2400" dirty="0">
                  <a:solidFill>
                    <a:schemeClr val="bg1"/>
                  </a:solidFill>
                  <a:latin typeface="+mn-lt"/>
                  <a:ea typeface="+mn-ea"/>
                  <a:cs typeface="+mn-cs"/>
                </a:rPr>
                <a:t/>
              </a:r>
              <a:br>
                <a:rPr lang="en-US" sz="2400" dirty="0">
                  <a:solidFill>
                    <a:schemeClr val="bg1"/>
                  </a:solidFill>
                  <a:latin typeface="+mn-lt"/>
                  <a:ea typeface="+mn-ea"/>
                  <a:cs typeface="+mn-cs"/>
                </a:rPr>
              </a:br>
              <a:endParaRPr lang="en-IN" sz="1600" dirty="0">
                <a:solidFill>
                  <a:schemeClr val="bg1"/>
                </a:solidFill>
                <a:latin typeface="+mn-lt"/>
                <a:ea typeface="+mn-ea"/>
                <a:cs typeface="+mn-cs"/>
              </a:endParaRPr>
            </a:p>
          </p:txBody>
        </p:sp>
        <p:sp>
          <p:nvSpPr>
            <p:cNvPr id="18" name="Title 1"/>
            <p:cNvSpPr txBox="1">
              <a:spLocks/>
            </p:cNvSpPr>
            <p:nvPr/>
          </p:nvSpPr>
          <p:spPr>
            <a:xfrm>
              <a:off x="7583404" y="4058030"/>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spcBef>
                  <a:spcPts val="0"/>
                </a:spcBef>
              </a:pPr>
              <a:r>
                <a:rPr lang="en-US" sz="2000" b="1" dirty="0">
                  <a:solidFill>
                    <a:schemeClr val="bg1"/>
                  </a:solidFill>
                  <a:latin typeface="+mn-lt"/>
                  <a:ea typeface="+mn-ea"/>
                  <a:cs typeface="+mn-cs"/>
                </a:rPr>
                <a:t>USA</a:t>
              </a: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2033 Gateway Place</a:t>
              </a:r>
            </a:p>
            <a:p>
              <a:pPr lvl="0" algn="l">
                <a:spcBef>
                  <a:spcPts val="0"/>
                </a:spcBef>
              </a:pPr>
              <a:r>
                <a:rPr lang="en-US" sz="2000" dirty="0">
                  <a:solidFill>
                    <a:schemeClr val="bg1"/>
                  </a:solidFill>
                  <a:latin typeface="+mn-lt"/>
                  <a:ea typeface="+mn-ea"/>
                  <a:cs typeface="+mn-cs"/>
                </a:rPr>
                <a:t>Suite 500</a:t>
              </a:r>
            </a:p>
            <a:p>
              <a:pPr lvl="0" algn="l">
                <a:spcBef>
                  <a:spcPts val="0"/>
                </a:spcBef>
              </a:pPr>
              <a:r>
                <a:rPr lang="en-US" sz="2000" dirty="0">
                  <a:solidFill>
                    <a:schemeClr val="bg1"/>
                  </a:solidFill>
                  <a:latin typeface="+mn-lt"/>
                  <a:ea typeface="+mn-ea"/>
                  <a:cs typeface="+mn-cs"/>
                </a:rPr>
                <a:t>San Jose , CA- 95110</a:t>
              </a:r>
              <a:endParaRPr lang="en-IN" sz="2000" dirty="0">
                <a:solidFill>
                  <a:schemeClr val="bg1"/>
                </a:solidFill>
                <a:latin typeface="+mn-lt"/>
                <a:ea typeface="+mn-ea"/>
                <a:cs typeface="+mn-cs"/>
              </a:endParaRPr>
            </a:p>
          </p:txBody>
        </p:sp>
      </p:grpSp>
      <p:sp>
        <p:nvSpPr>
          <p:cNvPr id="20"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Contact Us</a:t>
            </a:r>
          </a:p>
        </p:txBody>
      </p:sp>
      <p:sp>
        <p:nvSpPr>
          <p:cNvPr id="21" name="Rectangle 20"/>
          <p:cNvSpPr/>
          <p:nvPr/>
        </p:nvSpPr>
        <p:spPr>
          <a:xfrm>
            <a:off x="810116" y="2778801"/>
            <a:ext cx="2991557" cy="1015663"/>
          </a:xfrm>
          <a:prstGeom prst="rect">
            <a:avLst/>
          </a:prstGeom>
        </p:spPr>
        <p:txBody>
          <a:bodyPr wrap="square">
            <a:spAutoFit/>
          </a:bodyPr>
          <a:lstStyle/>
          <a:p>
            <a:pPr lvl="0" defTabSz="457200"/>
            <a:r>
              <a:rPr lang="en-IN" sz="2000" dirty="0">
                <a:solidFill>
                  <a:schemeClr val="tx1">
                    <a:lumMod val="85000"/>
                    <a:lumOff val="15000"/>
                  </a:schemeClr>
                </a:solidFill>
              </a:rPr>
              <a:t>217, Sheikh Rashid Bldg</a:t>
            </a:r>
          </a:p>
          <a:p>
            <a:pPr lvl="0" defTabSz="457200"/>
            <a:r>
              <a:rPr lang="en-IN" sz="2000" dirty="0">
                <a:solidFill>
                  <a:schemeClr val="tx1">
                    <a:lumMod val="85000"/>
                    <a:lumOff val="15000"/>
                  </a:schemeClr>
                </a:solidFill>
              </a:rPr>
              <a:t>P.O Box 56272, Dubai</a:t>
            </a:r>
            <a:br>
              <a:rPr lang="en-IN" sz="2000" dirty="0">
                <a:solidFill>
                  <a:schemeClr val="tx1">
                    <a:lumMod val="85000"/>
                    <a:lumOff val="15000"/>
                  </a:schemeClr>
                </a:solidFill>
              </a:rPr>
            </a:br>
            <a:r>
              <a:rPr lang="en-IN" sz="2000" dirty="0">
                <a:solidFill>
                  <a:schemeClr val="tx1">
                    <a:lumMod val="85000"/>
                    <a:lumOff val="15000"/>
                  </a:schemeClr>
                </a:solidFill>
              </a:rPr>
              <a:t>United Arab Emirates</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9552" y="1744721"/>
            <a:ext cx="796694" cy="796694"/>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4972" y="1731468"/>
            <a:ext cx="827343" cy="827343"/>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2493" y="1731468"/>
            <a:ext cx="796694" cy="796694"/>
          </a:xfrm>
          <a:prstGeom prst="rect">
            <a:avLst/>
          </a:prstGeom>
        </p:spPr>
      </p:pic>
    </p:spTree>
    <p:extLst>
      <p:ext uri="{BB962C8B-B14F-4D97-AF65-F5344CB8AC3E}">
        <p14:creationId xmlns:p14="http://schemas.microsoft.com/office/powerpoint/2010/main" val="663346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p:cNvGrpSpPr/>
          <p:nvPr/>
        </p:nvGrpSpPr>
        <p:grpSpPr>
          <a:xfrm>
            <a:off x="4615473" y="1757650"/>
            <a:ext cx="2921620" cy="2836570"/>
            <a:chOff x="2442117" y="1808236"/>
            <a:chExt cx="2921620" cy="2836570"/>
          </a:xfrm>
        </p:grpSpPr>
        <p:sp>
          <p:nvSpPr>
            <p:cNvPr id="3" name="Rectangle 2"/>
            <p:cNvSpPr/>
            <p:nvPr/>
          </p:nvSpPr>
          <p:spPr>
            <a:xfrm>
              <a:off x="2667613" y="4121586"/>
              <a:ext cx="2317992" cy="523220"/>
            </a:xfrm>
            <a:prstGeom prst="rect">
              <a:avLst/>
            </a:prstGeom>
          </p:spPr>
          <p:txBody>
            <a:bodyPr wrap="square">
              <a:spAutoFit/>
              <a:scene3d>
                <a:camera prst="orthographicFront">
                  <a:rot lat="0" lon="0" rev="0"/>
                </a:camera>
                <a:lightRig rig="threePt" dir="t"/>
              </a:scene3d>
            </a:bodyPr>
            <a:lstStyle/>
            <a:p>
              <a:pPr algn="ctr"/>
              <a:r>
                <a:rPr lang="en-US" sz="2800" dirty="0">
                  <a:solidFill>
                    <a:srgbClr val="740026"/>
                  </a:solidFill>
                </a:rPr>
                <a:t>Thank You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117" y="1808236"/>
              <a:ext cx="2657475" cy="2143125"/>
            </a:xfrm>
            <a:prstGeom prst="rect">
              <a:avLst/>
            </a:prstGeom>
          </p:spPr>
        </p:pic>
        <p:cxnSp>
          <p:nvCxnSpPr>
            <p:cNvPr id="5" name="Straight Connector 4"/>
            <p:cNvCxnSpPr/>
            <p:nvPr/>
          </p:nvCxnSpPr>
          <p:spPr>
            <a:xfrm>
              <a:off x="5363737" y="1808236"/>
              <a:ext cx="0" cy="2143125"/>
            </a:xfrm>
            <a:prstGeom prst="line">
              <a:avLst/>
            </a:prstGeom>
            <a:ln w="22225">
              <a:solidFill>
                <a:srgbClr val="740027"/>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4615473" y="5225848"/>
            <a:ext cx="2704835" cy="830997"/>
          </a:xfrm>
          <a:prstGeom prst="rect">
            <a:avLst/>
          </a:prstGeom>
        </p:spPr>
        <p:txBody>
          <a:bodyPr wrap="square">
            <a:spAutoFit/>
          </a:bodyPr>
          <a:lstStyle/>
          <a:p>
            <a:pPr algn="ctr"/>
            <a:r>
              <a:rPr lang="en-IN" sz="1200" dirty="0">
                <a:solidFill>
                  <a:schemeClr val="tx1">
                    <a:lumMod val="50000"/>
                    <a:lumOff val="50000"/>
                  </a:schemeClr>
                </a:solidFill>
              </a:rPr>
              <a:t>© </a:t>
            </a:r>
            <a:br>
              <a:rPr lang="en-IN" sz="1200" dirty="0">
                <a:solidFill>
                  <a:schemeClr val="tx1">
                    <a:lumMod val="50000"/>
                    <a:lumOff val="50000"/>
                  </a:schemeClr>
                </a:solidFill>
              </a:rPr>
            </a:br>
            <a:r>
              <a:rPr lang="en-IN" sz="1200" dirty="0"/>
              <a:t>2016. All Rights  Reserved </a:t>
            </a:r>
            <a:br>
              <a:rPr lang="en-IN" sz="1200" dirty="0"/>
            </a:br>
            <a:r>
              <a:rPr lang="en-IN" sz="1200" dirty="0"/>
              <a:t>Verbanet Technologies LLC</a:t>
            </a:r>
            <a:br>
              <a:rPr lang="en-IN" sz="1200" dirty="0"/>
            </a:br>
            <a:r>
              <a:rPr lang="en-IN" sz="1200" dirty="0"/>
              <a:t>www.verbat.com</a:t>
            </a:r>
            <a:endParaRPr lang="en-US" sz="1200" dirty="0"/>
          </a:p>
        </p:txBody>
      </p:sp>
      <p:sp>
        <p:nvSpPr>
          <p:cNvPr id="7"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28</a:t>
            </a:fld>
            <a:endParaRPr lang="en-IN" dirty="0"/>
          </a:p>
        </p:txBody>
      </p:sp>
    </p:spTree>
    <p:extLst>
      <p:ext uri="{BB962C8B-B14F-4D97-AF65-F5344CB8AC3E}">
        <p14:creationId xmlns:p14="http://schemas.microsoft.com/office/powerpoint/2010/main" val="4280562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8721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Background &amp; Scope</a:t>
            </a:r>
          </a:p>
        </p:txBody>
      </p:sp>
      <p:sp>
        <p:nvSpPr>
          <p:cNvPr id="5" name="TextBox 4"/>
          <p:cNvSpPr txBox="1"/>
          <p:nvPr/>
        </p:nvSpPr>
        <p:spPr>
          <a:xfrm>
            <a:off x="220926" y="1440660"/>
            <a:ext cx="11595132" cy="4893647"/>
          </a:xfrm>
          <a:prstGeom prst="rect">
            <a:avLst/>
          </a:prstGeom>
          <a:noFill/>
        </p:spPr>
        <p:txBody>
          <a:bodyPr wrap="square" rtlCol="0">
            <a:spAutoFit/>
          </a:bodyPr>
          <a:lstStyle/>
          <a:p>
            <a:pPr>
              <a:lnSpc>
                <a:spcPct val="150000"/>
              </a:lnSpc>
            </a:pPr>
            <a:r>
              <a:rPr lang="en-IN" sz="2000" dirty="0"/>
              <a:t>Fischer is one of the world’s largest fixings manufacturers. Spanning 50 years of research and development, each product is created using a wealth of experience from the industry. </a:t>
            </a:r>
            <a:r>
              <a:rPr lang="en-US" sz="2000" dirty="0"/>
              <a:t>Fischer’s largest division is the Fixing Systems with more than 14,000 articles. Fischer’s strength is in their capability to provide the right product in a technically-perfect design for a wide range of customers, from </a:t>
            </a:r>
            <a:r>
              <a:rPr lang="en-US" sz="2000" dirty="0" smtClean="0"/>
              <a:t> Do-It-Yourself (DIY) </a:t>
            </a:r>
            <a:r>
              <a:rPr lang="en-US" sz="2000" dirty="0"/>
              <a:t>fans through to skilled trade workers.</a:t>
            </a:r>
          </a:p>
          <a:p>
            <a:pPr>
              <a:lnSpc>
                <a:spcPct val="150000"/>
              </a:lnSpc>
            </a:pPr>
            <a:r>
              <a:rPr lang="en-US" sz="2800" b="1" dirty="0" smtClean="0">
                <a:solidFill>
                  <a:srgbClr val="740026"/>
                </a:solidFill>
              </a:rPr>
              <a:t>Scope</a:t>
            </a:r>
            <a:endParaRPr lang="en-US" sz="2800" b="1" dirty="0">
              <a:solidFill>
                <a:srgbClr val="740026"/>
              </a:solidFill>
            </a:endParaRPr>
          </a:p>
          <a:p>
            <a:pPr>
              <a:lnSpc>
                <a:spcPct val="150000"/>
              </a:lnSpc>
            </a:pPr>
            <a:r>
              <a:rPr lang="en-IN" sz="2000" dirty="0"/>
              <a:t>Fischer intends to </a:t>
            </a:r>
            <a:r>
              <a:rPr lang="en-US" sz="2000" dirty="0"/>
              <a:t>catalog it’s products along with example implementation of its products to be made available for the companies sales associates. A product catalog along with sample implementations will amplify the companies sales by  providing associates the opportunity to demonstrate its product line while on the field.</a:t>
            </a:r>
          </a:p>
        </p:txBody>
      </p:sp>
    </p:spTree>
    <p:extLst>
      <p:ext uri="{BB962C8B-B14F-4D97-AF65-F5344CB8AC3E}">
        <p14:creationId xmlns:p14="http://schemas.microsoft.com/office/powerpoint/2010/main" val="794971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Scope</a:t>
            </a:r>
          </a:p>
        </p:txBody>
      </p:sp>
      <p:sp>
        <p:nvSpPr>
          <p:cNvPr id="5" name="TextBox 4"/>
          <p:cNvSpPr txBox="1"/>
          <p:nvPr/>
        </p:nvSpPr>
        <p:spPr>
          <a:xfrm>
            <a:off x="305928" y="1366801"/>
            <a:ext cx="11700542" cy="4969053"/>
          </a:xfrm>
          <a:prstGeom prst="rect">
            <a:avLst/>
          </a:prstGeom>
          <a:noFill/>
        </p:spPr>
        <p:txBody>
          <a:bodyPr wrap="square" rtlCol="0">
            <a:spAutoFit/>
          </a:bodyPr>
          <a:lstStyle/>
          <a:p>
            <a:pPr marL="285750" indent="-285750">
              <a:buFont typeface="Wingdings" panose="05000000000000000000" pitchFamily="2" charset="2"/>
              <a:buChar char="§"/>
            </a:pPr>
            <a:r>
              <a:rPr lang="en-US" sz="2000" dirty="0"/>
              <a:t>Fischer has contacted Verbat to develop an application with the following features:</a:t>
            </a:r>
          </a:p>
          <a:p>
            <a:pPr lvl="1">
              <a:lnSpc>
                <a:spcPct val="150000"/>
              </a:lnSpc>
            </a:pPr>
            <a:r>
              <a:rPr lang="en-US" sz="2000" b="1" dirty="0"/>
              <a:t>Approval Copies</a:t>
            </a:r>
          </a:p>
          <a:p>
            <a:pPr marL="1200150" lvl="2" indent="-285750">
              <a:lnSpc>
                <a:spcPct val="150000"/>
              </a:lnSpc>
              <a:buFont typeface="Wingdings" panose="05000000000000000000" pitchFamily="2" charset="2"/>
              <a:buChar char="§"/>
            </a:pPr>
            <a:r>
              <a:rPr lang="en-US" sz="2000" dirty="0"/>
              <a:t>A mobile device (Phone or Tablet) application that can take pictures of products</a:t>
            </a:r>
          </a:p>
          <a:p>
            <a:pPr marL="1200150" lvl="2" indent="-285750">
              <a:lnSpc>
                <a:spcPct val="150000"/>
              </a:lnSpc>
              <a:buFont typeface="Wingdings" panose="05000000000000000000" pitchFamily="2" charset="2"/>
              <a:buChar char="§"/>
            </a:pPr>
            <a:r>
              <a:rPr lang="en-US" sz="2000" dirty="0"/>
              <a:t>Ability to associate the product with a project, contractors, consultants, clients etc.</a:t>
            </a:r>
          </a:p>
          <a:p>
            <a:pPr lvl="1">
              <a:lnSpc>
                <a:spcPct val="150000"/>
              </a:lnSpc>
            </a:pPr>
            <a:r>
              <a:rPr lang="en-US" sz="2000" b="1" dirty="0"/>
              <a:t>Approval Form</a:t>
            </a:r>
          </a:p>
          <a:p>
            <a:pPr marL="1200150" lvl="2" indent="-285750">
              <a:lnSpc>
                <a:spcPct val="150000"/>
              </a:lnSpc>
              <a:buFont typeface="Wingdings" panose="05000000000000000000" pitchFamily="2" charset="2"/>
              <a:buChar char="§"/>
            </a:pPr>
            <a:r>
              <a:rPr lang="en-US" sz="2000" dirty="0"/>
              <a:t>Create an approval form (option for draft and final) that can be send to approval managers for approval.</a:t>
            </a:r>
          </a:p>
          <a:p>
            <a:pPr marL="1200150" lvl="2" indent="-285750">
              <a:lnSpc>
                <a:spcPct val="150000"/>
              </a:lnSpc>
              <a:buFont typeface="Wingdings" panose="05000000000000000000" pitchFamily="2" charset="2"/>
              <a:buChar char="§"/>
            </a:pPr>
            <a:r>
              <a:rPr lang="en-US" sz="2000" dirty="0"/>
              <a:t>Approval copies once approved can be further enhanced with additional information</a:t>
            </a:r>
          </a:p>
          <a:p>
            <a:pPr lvl="1">
              <a:lnSpc>
                <a:spcPct val="150000"/>
              </a:lnSpc>
            </a:pPr>
            <a:r>
              <a:rPr lang="en-US" sz="2000" b="1" dirty="0"/>
              <a:t>Product Catalog</a:t>
            </a:r>
          </a:p>
          <a:p>
            <a:pPr marL="1200150" lvl="2" indent="-285750">
              <a:lnSpc>
                <a:spcPct val="150000"/>
              </a:lnSpc>
              <a:buFont typeface="Wingdings" panose="05000000000000000000" pitchFamily="2" charset="2"/>
              <a:buChar char="§"/>
            </a:pPr>
            <a:r>
              <a:rPr lang="en-US" sz="2000" dirty="0"/>
              <a:t>Create a product catalog with various product details</a:t>
            </a:r>
          </a:p>
          <a:p>
            <a:pPr marL="1200150" lvl="2" indent="-285750">
              <a:lnSpc>
                <a:spcPct val="150000"/>
              </a:lnSpc>
              <a:buFont typeface="Wingdings" panose="05000000000000000000" pitchFamily="2" charset="2"/>
              <a:buChar char="§"/>
            </a:pPr>
            <a:r>
              <a:rPr lang="en-US" sz="2000" dirty="0"/>
              <a:t>Be able to attach documents from emails, scanned images or from the device storage.</a:t>
            </a:r>
          </a:p>
        </p:txBody>
      </p:sp>
    </p:spTree>
    <p:extLst>
      <p:ext uri="{BB962C8B-B14F-4D97-AF65-F5344CB8AC3E}">
        <p14:creationId xmlns:p14="http://schemas.microsoft.com/office/powerpoint/2010/main" val="2114017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Scope (Continued)</a:t>
            </a:r>
          </a:p>
        </p:txBody>
      </p:sp>
      <p:sp>
        <p:nvSpPr>
          <p:cNvPr id="5" name="TextBox 4"/>
          <p:cNvSpPr txBox="1"/>
          <p:nvPr/>
        </p:nvSpPr>
        <p:spPr>
          <a:xfrm>
            <a:off x="305928" y="1366801"/>
            <a:ext cx="11581272" cy="4755148"/>
          </a:xfrm>
          <a:prstGeom prst="rect">
            <a:avLst/>
          </a:prstGeom>
          <a:noFill/>
        </p:spPr>
        <p:txBody>
          <a:bodyPr wrap="square" rtlCol="0">
            <a:spAutoFit/>
          </a:bodyPr>
          <a:lstStyle/>
          <a:p>
            <a:pPr>
              <a:lnSpc>
                <a:spcPct val="150000"/>
              </a:lnSpc>
            </a:pPr>
            <a:r>
              <a:rPr lang="en-US" sz="2000" b="1" dirty="0"/>
              <a:t>Submittal Forms</a:t>
            </a:r>
          </a:p>
          <a:p>
            <a:pPr marL="742950" lvl="1" indent="-285750">
              <a:lnSpc>
                <a:spcPct val="150000"/>
              </a:lnSpc>
              <a:buFont typeface="Wingdings" panose="05000000000000000000" pitchFamily="2" charset="2"/>
              <a:buChar char="§"/>
            </a:pPr>
            <a:r>
              <a:rPr lang="en-US" dirty="0"/>
              <a:t>Create product or company submittal forms </a:t>
            </a:r>
          </a:p>
          <a:p>
            <a:pPr marL="742950" lvl="1" indent="-285750">
              <a:lnSpc>
                <a:spcPct val="150000"/>
              </a:lnSpc>
              <a:buFont typeface="Wingdings" panose="05000000000000000000" pitchFamily="2" charset="2"/>
              <a:buChar char="§"/>
            </a:pPr>
            <a:r>
              <a:rPr lang="en-US" dirty="0"/>
              <a:t>Create cover page</a:t>
            </a:r>
          </a:p>
          <a:p>
            <a:pPr marL="742950" lvl="1" indent="-285750">
              <a:lnSpc>
                <a:spcPct val="150000"/>
              </a:lnSpc>
              <a:buFont typeface="Wingdings" panose="05000000000000000000" pitchFamily="2" charset="2"/>
              <a:buChar char="§"/>
            </a:pPr>
            <a:r>
              <a:rPr lang="en-US" dirty="0"/>
              <a:t>Be able to add additional attachments via email, pics or device storage</a:t>
            </a:r>
          </a:p>
          <a:p>
            <a:pPr marL="742950" lvl="1" indent="-285750">
              <a:lnSpc>
                <a:spcPct val="150000"/>
              </a:lnSpc>
              <a:buFont typeface="Wingdings" panose="05000000000000000000" pitchFamily="2" charset="2"/>
              <a:buChar char="§"/>
            </a:pPr>
            <a:r>
              <a:rPr lang="en-US" dirty="0"/>
              <a:t>Ability to combine all documents &amp; attachments to be collated as a single PDF document</a:t>
            </a:r>
          </a:p>
          <a:p>
            <a:pPr lvl="1">
              <a:lnSpc>
                <a:spcPct val="150000"/>
              </a:lnSpc>
            </a:pPr>
            <a:r>
              <a:rPr lang="en-US" dirty="0"/>
              <a:t> </a:t>
            </a:r>
          </a:p>
          <a:p>
            <a:pPr>
              <a:lnSpc>
                <a:spcPct val="150000"/>
              </a:lnSpc>
            </a:pPr>
            <a:r>
              <a:rPr lang="en-US" sz="2000" b="1" dirty="0"/>
              <a:t>Application Platforms</a:t>
            </a:r>
          </a:p>
          <a:p>
            <a:pPr marL="742950" lvl="1" indent="-285750">
              <a:lnSpc>
                <a:spcPct val="150000"/>
              </a:lnSpc>
              <a:buFont typeface="Wingdings" panose="05000000000000000000" pitchFamily="2" charset="2"/>
              <a:buChar char="§"/>
            </a:pPr>
            <a:r>
              <a:rPr lang="en-US" dirty="0"/>
              <a:t>System will be deployed on desktop as well as mobile devices</a:t>
            </a:r>
          </a:p>
          <a:p>
            <a:pPr marL="742950" lvl="1" indent="-285750">
              <a:lnSpc>
                <a:spcPct val="150000"/>
              </a:lnSpc>
              <a:buFont typeface="Wingdings" panose="05000000000000000000" pitchFamily="2" charset="2"/>
              <a:buChar char="§"/>
            </a:pPr>
            <a:r>
              <a:rPr lang="en-US" dirty="0"/>
              <a:t>Administrative features will be implemented on the desktop version</a:t>
            </a:r>
          </a:p>
          <a:p>
            <a:pPr marL="742950" lvl="1" indent="-285750">
              <a:lnSpc>
                <a:spcPct val="150000"/>
              </a:lnSpc>
              <a:buFont typeface="Wingdings" panose="05000000000000000000" pitchFamily="2" charset="2"/>
              <a:buChar char="§"/>
            </a:pPr>
            <a:r>
              <a:rPr lang="en-US" dirty="0"/>
              <a:t>All other features will be available on the mobile devices</a:t>
            </a:r>
          </a:p>
          <a:p>
            <a:pPr marL="742950" lvl="1" indent="-285750">
              <a:lnSpc>
                <a:spcPct val="150000"/>
              </a:lnSpc>
              <a:buFont typeface="Wingdings" panose="05000000000000000000" pitchFamily="2" charset="2"/>
              <a:buChar char="§"/>
            </a:pPr>
            <a:r>
              <a:rPr lang="en-US" dirty="0"/>
              <a:t>System will be available on both IOS and Android devices</a:t>
            </a:r>
          </a:p>
        </p:txBody>
      </p:sp>
    </p:spTree>
    <p:extLst>
      <p:ext uri="{BB962C8B-B14F-4D97-AF65-F5344CB8AC3E}">
        <p14:creationId xmlns:p14="http://schemas.microsoft.com/office/powerpoint/2010/main" val="1453131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Solution Overview</a:t>
            </a:r>
          </a:p>
        </p:txBody>
      </p:sp>
    </p:spTree>
    <p:extLst>
      <p:ext uri="{BB962C8B-B14F-4D97-AF65-F5344CB8AC3E}">
        <p14:creationId xmlns:p14="http://schemas.microsoft.com/office/powerpoint/2010/main" val="1673408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07700"/>
            <a:ext cx="4523352"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Solution Overview</a:t>
            </a:r>
          </a:p>
        </p:txBody>
      </p:sp>
      <p:sp>
        <p:nvSpPr>
          <p:cNvPr id="7" name="Rectangle: Rounded Corners 6"/>
          <p:cNvSpPr/>
          <p:nvPr/>
        </p:nvSpPr>
        <p:spPr>
          <a:xfrm>
            <a:off x="5862180" y="1614607"/>
            <a:ext cx="5851447" cy="4802235"/>
          </a:xfrm>
          <a:prstGeom prst="roundRect">
            <a:avLst>
              <a:gd name="adj" fmla="val 3081"/>
            </a:avLst>
          </a:prstGeom>
          <a:solidFill>
            <a:schemeClr val="accent2">
              <a:lumMod val="20000"/>
              <a:lumOff val="80000"/>
            </a:schemeClr>
          </a:solidFill>
          <a:ln>
            <a:solidFill>
              <a:srgbClr val="74002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900"/>
              </a:lnSpc>
            </a:pPr>
            <a:r>
              <a:rPr lang="en-US" sz="1400" dirty="0">
                <a:solidFill>
                  <a:srgbClr val="1C1C1C"/>
                </a:solidFill>
              </a:rPr>
              <a:t>The main components of the application are</a:t>
            </a:r>
          </a:p>
          <a:p>
            <a:pPr marL="342900" indent="-342900">
              <a:lnSpc>
                <a:spcPts val="1900"/>
              </a:lnSpc>
              <a:buFont typeface="+mj-lt"/>
              <a:buAutoNum type="arabicPeriod"/>
            </a:pPr>
            <a:r>
              <a:rPr lang="en-US" sz="1400" dirty="0">
                <a:solidFill>
                  <a:srgbClr val="1C1C1C"/>
                </a:solidFill>
              </a:rPr>
              <a:t>Authentication, authorization to distinguish the logged in user,  auditing to track the progress of the workflow (Created, Submitted, Approved, etc.)</a:t>
            </a:r>
          </a:p>
          <a:p>
            <a:pPr marL="342900" indent="-342900">
              <a:lnSpc>
                <a:spcPts val="1900"/>
              </a:lnSpc>
              <a:buFont typeface="+mj-lt"/>
              <a:buAutoNum type="arabicPeriod"/>
            </a:pPr>
            <a:r>
              <a:rPr lang="en-US" sz="1400" dirty="0">
                <a:solidFill>
                  <a:srgbClr val="1C1C1C"/>
                </a:solidFill>
              </a:rPr>
              <a:t>The system consist of three distinct workflows</a:t>
            </a:r>
          </a:p>
          <a:p>
            <a:pPr marL="800100" lvl="1" indent="-342900">
              <a:lnSpc>
                <a:spcPts val="1900"/>
              </a:lnSpc>
              <a:buFont typeface="Arial" panose="020B0604020202020204" pitchFamily="34" charset="0"/>
              <a:buChar char="•"/>
            </a:pPr>
            <a:r>
              <a:rPr lang="en-IN" sz="1400" dirty="0">
                <a:solidFill>
                  <a:srgbClr val="1C1C1C"/>
                </a:solidFill>
              </a:rPr>
              <a:t>An Approval copy workflow</a:t>
            </a:r>
          </a:p>
          <a:p>
            <a:pPr marL="800100" lvl="1" indent="-342900">
              <a:lnSpc>
                <a:spcPts val="1900"/>
              </a:lnSpc>
              <a:buFont typeface="Arial" panose="020B0604020202020204" pitchFamily="34" charset="0"/>
              <a:buChar char="•"/>
            </a:pPr>
            <a:r>
              <a:rPr lang="en-US" sz="1400" dirty="0">
                <a:solidFill>
                  <a:srgbClr val="1C1C1C"/>
                </a:solidFill>
              </a:rPr>
              <a:t>A Submittal form workflow</a:t>
            </a:r>
          </a:p>
          <a:p>
            <a:pPr marL="800100" lvl="1" indent="-342900">
              <a:lnSpc>
                <a:spcPts val="1900"/>
              </a:lnSpc>
              <a:buFont typeface="Arial" panose="020B0604020202020204" pitchFamily="34" charset="0"/>
              <a:buChar char="•"/>
            </a:pPr>
            <a:r>
              <a:rPr lang="en-US" sz="1400" dirty="0">
                <a:solidFill>
                  <a:srgbClr val="1C1C1C"/>
                </a:solidFill>
              </a:rPr>
              <a:t>A Web application workflow to manage approvals and users</a:t>
            </a:r>
          </a:p>
          <a:p>
            <a:pPr marL="342900" indent="-342900">
              <a:lnSpc>
                <a:spcPts val="1900"/>
              </a:lnSpc>
              <a:buFont typeface="+mj-lt"/>
              <a:buAutoNum type="arabicPeriod"/>
            </a:pPr>
            <a:r>
              <a:rPr lang="en-US" sz="1400" dirty="0">
                <a:solidFill>
                  <a:srgbClr val="1C1C1C"/>
                </a:solidFill>
              </a:rPr>
              <a:t>The above workflows are built on a common framework</a:t>
            </a:r>
          </a:p>
          <a:p>
            <a:pPr marL="342900" indent="-342900">
              <a:lnSpc>
                <a:spcPts val="1900"/>
              </a:lnSpc>
              <a:buFont typeface="+mj-lt"/>
              <a:buAutoNum type="arabicPeriod"/>
            </a:pPr>
            <a:r>
              <a:rPr lang="en-US" sz="1400" dirty="0">
                <a:solidFill>
                  <a:srgbClr val="1C1C1C"/>
                </a:solidFill>
              </a:rPr>
              <a:t>Admin will create users as well as manage/maintain products</a:t>
            </a:r>
          </a:p>
          <a:p>
            <a:pPr marL="342900" indent="-342900">
              <a:lnSpc>
                <a:spcPts val="1900"/>
              </a:lnSpc>
              <a:buFont typeface="+mj-lt"/>
              <a:buAutoNum type="arabicPeriod"/>
            </a:pPr>
            <a:r>
              <a:rPr lang="en-US" sz="1400" dirty="0">
                <a:solidFill>
                  <a:srgbClr val="1C1C1C"/>
                </a:solidFill>
              </a:rPr>
              <a:t>Salesman will create request for approval</a:t>
            </a:r>
          </a:p>
          <a:p>
            <a:pPr marL="342900" indent="-342900">
              <a:lnSpc>
                <a:spcPts val="1900"/>
              </a:lnSpc>
              <a:buFont typeface="+mj-lt"/>
              <a:buAutoNum type="arabicPeriod"/>
            </a:pPr>
            <a:r>
              <a:rPr lang="en-US" sz="1400" dirty="0">
                <a:solidFill>
                  <a:srgbClr val="1C1C1C"/>
                </a:solidFill>
              </a:rPr>
              <a:t>Approval managers approve the request and make the approval copy available to other users</a:t>
            </a:r>
          </a:p>
          <a:p>
            <a:pPr marL="342900" indent="-342900">
              <a:lnSpc>
                <a:spcPts val="1900"/>
              </a:lnSpc>
              <a:buFont typeface="+mj-lt"/>
              <a:buAutoNum type="arabicPeriod"/>
            </a:pPr>
            <a:r>
              <a:rPr lang="en-US" sz="1400" dirty="0">
                <a:solidFill>
                  <a:srgbClr val="1C1C1C"/>
                </a:solidFill>
              </a:rPr>
              <a:t>Managers  and sales personal can create product and company submittals.</a:t>
            </a:r>
          </a:p>
          <a:p>
            <a:pPr marL="342900" indent="-342900">
              <a:lnSpc>
                <a:spcPts val="1900"/>
              </a:lnSpc>
              <a:buFont typeface="+mj-lt"/>
              <a:buAutoNum type="arabicPeriod"/>
            </a:pPr>
            <a:r>
              <a:rPr lang="en-US" sz="1400" dirty="0">
                <a:solidFill>
                  <a:srgbClr val="1C1C1C"/>
                </a:solidFill>
              </a:rPr>
              <a:t>Submittals can be generated as PDF files along with associated attachments.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788" y="1375052"/>
            <a:ext cx="5401056" cy="5281343"/>
          </a:xfrm>
          <a:prstGeom prst="rect">
            <a:avLst/>
          </a:prstGeom>
        </p:spPr>
      </p:pic>
    </p:spTree>
    <p:extLst>
      <p:ext uri="{BB962C8B-B14F-4D97-AF65-F5344CB8AC3E}">
        <p14:creationId xmlns:p14="http://schemas.microsoft.com/office/powerpoint/2010/main" val="1790939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ubtitle 2"/>
          <p:cNvSpPr txBox="1">
            <a:spLocks/>
          </p:cNvSpPr>
          <p:nvPr/>
        </p:nvSpPr>
        <p:spPr>
          <a:xfrm>
            <a:off x="285118" y="208725"/>
            <a:ext cx="4523352"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chemeClr val="bg1"/>
                </a:solidFill>
              </a:rPr>
              <a:t>Detailed Process Flow</a:t>
            </a:r>
            <a:endParaRPr lang="en-IN" sz="3200" dirty="0">
              <a:solidFill>
                <a:schemeClr val="bg1"/>
              </a:solidFill>
            </a:endParaRPr>
          </a:p>
        </p:txBody>
      </p:sp>
      <p:sp>
        <p:nvSpPr>
          <p:cNvPr id="8" name="Flowchart: Terminator 7"/>
          <p:cNvSpPr/>
          <p:nvPr/>
        </p:nvSpPr>
        <p:spPr>
          <a:xfrm>
            <a:off x="962464" y="1462703"/>
            <a:ext cx="1291513" cy="419373"/>
          </a:xfrm>
          <a:prstGeom prst="flowChartTermina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smtClean="0"/>
              <a:t>Start</a:t>
            </a:r>
            <a:endParaRPr lang="en-US" sz="1400" b="1" dirty="0"/>
          </a:p>
        </p:txBody>
      </p:sp>
      <p:sp>
        <p:nvSpPr>
          <p:cNvPr id="9" name="Rounded Rectangle 8"/>
          <p:cNvSpPr/>
          <p:nvPr/>
        </p:nvSpPr>
        <p:spPr>
          <a:xfrm>
            <a:off x="962464" y="2090053"/>
            <a:ext cx="1290074" cy="76200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Salesman Takes pictures of the Product</a:t>
            </a:r>
            <a:endParaRPr lang="en-US" sz="1000" dirty="0">
              <a:solidFill>
                <a:schemeClr val="tx1"/>
              </a:solidFill>
            </a:endParaRPr>
          </a:p>
        </p:txBody>
      </p:sp>
      <p:sp>
        <p:nvSpPr>
          <p:cNvPr id="10" name="Rounded Rectangle 9"/>
          <p:cNvSpPr/>
          <p:nvPr/>
        </p:nvSpPr>
        <p:spPr>
          <a:xfrm>
            <a:off x="954529" y="3224463"/>
            <a:ext cx="1290074" cy="76200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Salesman adds additional details for the request</a:t>
            </a:r>
            <a:endParaRPr lang="en-US" sz="1000" dirty="0">
              <a:solidFill>
                <a:schemeClr val="tx1"/>
              </a:solidFill>
            </a:endParaRPr>
          </a:p>
        </p:txBody>
      </p:sp>
      <p:sp>
        <p:nvSpPr>
          <p:cNvPr id="11" name="Rounded Rectangle 10"/>
          <p:cNvSpPr/>
          <p:nvPr/>
        </p:nvSpPr>
        <p:spPr>
          <a:xfrm>
            <a:off x="2801984" y="4405586"/>
            <a:ext cx="1290074" cy="63767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Salesman Submits request for approval</a:t>
            </a:r>
            <a:endParaRPr lang="en-US" sz="1000" dirty="0">
              <a:solidFill>
                <a:schemeClr val="tx1"/>
              </a:solidFill>
            </a:endParaRPr>
          </a:p>
        </p:txBody>
      </p:sp>
      <p:sp>
        <p:nvSpPr>
          <p:cNvPr id="12" name="Diamond 11"/>
          <p:cNvSpPr/>
          <p:nvPr/>
        </p:nvSpPr>
        <p:spPr>
          <a:xfrm>
            <a:off x="5190791" y="4076723"/>
            <a:ext cx="1849748" cy="1295400"/>
          </a:xfrm>
          <a:prstGeom prst="diamond">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2">
                    <a:lumMod val="10000"/>
                  </a:schemeClr>
                </a:solidFill>
              </a:rPr>
              <a:t>Check whether request details are complete</a:t>
            </a:r>
            <a:endParaRPr lang="en-US" sz="1000" dirty="0">
              <a:solidFill>
                <a:schemeClr val="bg2">
                  <a:lumMod val="10000"/>
                </a:schemeClr>
              </a:solidFill>
            </a:endParaRPr>
          </a:p>
        </p:txBody>
      </p:sp>
      <p:sp>
        <p:nvSpPr>
          <p:cNvPr id="13" name="Rounded Rectangle 12"/>
          <p:cNvSpPr/>
          <p:nvPr/>
        </p:nvSpPr>
        <p:spPr>
          <a:xfrm>
            <a:off x="962464" y="4499538"/>
            <a:ext cx="1290074" cy="533445"/>
          </a:xfrm>
          <a:prstGeom prst="roundRect">
            <a:avLst/>
          </a:prstGeom>
          <a:solidFill>
            <a:srgbClr val="5DE1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Save as Draft</a:t>
            </a:r>
            <a:endParaRPr lang="en-US" sz="1000" dirty="0">
              <a:solidFill>
                <a:schemeClr val="tx1"/>
              </a:solidFill>
            </a:endParaRPr>
          </a:p>
        </p:txBody>
      </p:sp>
      <p:cxnSp>
        <p:nvCxnSpPr>
          <p:cNvPr id="14" name="Straight Arrow Connector 13"/>
          <p:cNvCxnSpPr/>
          <p:nvPr/>
        </p:nvCxnSpPr>
        <p:spPr>
          <a:xfrm>
            <a:off x="1599566" y="1867722"/>
            <a:ext cx="7935" cy="248103"/>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2"/>
          </p:cNvCxnSpPr>
          <p:nvPr/>
        </p:nvCxnSpPr>
        <p:spPr>
          <a:xfrm>
            <a:off x="1607501" y="2852053"/>
            <a:ext cx="0" cy="37241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2"/>
            <a:endCxn id="13" idx="0"/>
          </p:cNvCxnSpPr>
          <p:nvPr/>
        </p:nvCxnSpPr>
        <p:spPr>
          <a:xfrm>
            <a:off x="1599566" y="3986463"/>
            <a:ext cx="7935" cy="513075"/>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3"/>
            <a:endCxn id="23" idx="1"/>
          </p:cNvCxnSpPr>
          <p:nvPr/>
        </p:nvCxnSpPr>
        <p:spPr>
          <a:xfrm>
            <a:off x="7040539" y="4724423"/>
            <a:ext cx="539356"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3"/>
            <a:endCxn id="12" idx="1"/>
          </p:cNvCxnSpPr>
          <p:nvPr/>
        </p:nvCxnSpPr>
        <p:spPr>
          <a:xfrm>
            <a:off x="4092058" y="4724423"/>
            <a:ext cx="1098733"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6" idx="0"/>
            <a:endCxn id="37" idx="2"/>
          </p:cNvCxnSpPr>
          <p:nvPr/>
        </p:nvCxnSpPr>
        <p:spPr>
          <a:xfrm flipH="1" flipV="1">
            <a:off x="9933434" y="3757886"/>
            <a:ext cx="23108" cy="64770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728208" y="3683499"/>
            <a:ext cx="727700" cy="276999"/>
          </a:xfrm>
          <a:prstGeom prst="rect">
            <a:avLst/>
          </a:prstGeom>
          <a:noFill/>
        </p:spPr>
        <p:txBody>
          <a:bodyPr wrap="square" rtlCol="0">
            <a:spAutoFit/>
          </a:bodyPr>
          <a:lstStyle/>
          <a:p>
            <a:r>
              <a:rPr lang="en-US" sz="1200" dirty="0" smtClean="0"/>
              <a:t>No</a:t>
            </a:r>
            <a:endParaRPr lang="en-US" sz="1200" dirty="0"/>
          </a:p>
        </p:txBody>
      </p:sp>
      <p:cxnSp>
        <p:nvCxnSpPr>
          <p:cNvPr id="21" name="Straight Arrow Connector 20"/>
          <p:cNvCxnSpPr/>
          <p:nvPr/>
        </p:nvCxnSpPr>
        <p:spPr>
          <a:xfrm>
            <a:off x="2224854" y="4776537"/>
            <a:ext cx="606664"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067491" y="4714146"/>
            <a:ext cx="727700" cy="276999"/>
          </a:xfrm>
          <a:prstGeom prst="rect">
            <a:avLst/>
          </a:prstGeom>
          <a:noFill/>
        </p:spPr>
        <p:txBody>
          <a:bodyPr wrap="square" rtlCol="0">
            <a:spAutoFit/>
          </a:bodyPr>
          <a:lstStyle/>
          <a:p>
            <a:r>
              <a:rPr lang="en-US" sz="1200" dirty="0" smtClean="0"/>
              <a:t>Yes</a:t>
            </a:r>
            <a:endParaRPr lang="en-US" sz="1200" dirty="0"/>
          </a:p>
        </p:txBody>
      </p:sp>
      <p:sp>
        <p:nvSpPr>
          <p:cNvPr id="23" name="Rounded Rectangle 22"/>
          <p:cNvSpPr/>
          <p:nvPr/>
        </p:nvSpPr>
        <p:spPr>
          <a:xfrm>
            <a:off x="7579895" y="4457700"/>
            <a:ext cx="1290074" cy="53344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Request Approved</a:t>
            </a:r>
          </a:p>
        </p:txBody>
      </p:sp>
      <p:cxnSp>
        <p:nvCxnSpPr>
          <p:cNvPr id="24" name="Elbow Connector 23"/>
          <p:cNvCxnSpPr>
            <a:stCxn id="13" idx="1"/>
            <a:endCxn id="10" idx="1"/>
          </p:cNvCxnSpPr>
          <p:nvPr/>
        </p:nvCxnSpPr>
        <p:spPr>
          <a:xfrm rot="10800000">
            <a:off x="954530" y="3605463"/>
            <a:ext cx="7935" cy="1160798"/>
          </a:xfrm>
          <a:prstGeom prst="bentConnector3">
            <a:avLst>
              <a:gd name="adj1" fmla="val 2980907"/>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16200000" flipV="1">
            <a:off x="3944503" y="1915589"/>
            <a:ext cx="471260" cy="3871062"/>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9311505" y="4405586"/>
            <a:ext cx="1290074" cy="63767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Prepare approval Copy</a:t>
            </a:r>
            <a:endParaRPr lang="en-US" sz="1000" dirty="0">
              <a:solidFill>
                <a:schemeClr val="tx1"/>
              </a:solidFill>
            </a:endParaRPr>
          </a:p>
        </p:txBody>
      </p:sp>
      <p:pic>
        <p:nvPicPr>
          <p:cNvPr id="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26" y="5418892"/>
            <a:ext cx="532284" cy="562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910" y="6073053"/>
            <a:ext cx="495300" cy="502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790761" y="5597303"/>
            <a:ext cx="1461777" cy="276999"/>
          </a:xfrm>
          <a:prstGeom prst="rect">
            <a:avLst/>
          </a:prstGeom>
          <a:noFill/>
        </p:spPr>
        <p:txBody>
          <a:bodyPr wrap="square" rtlCol="0">
            <a:spAutoFit/>
          </a:bodyPr>
          <a:lstStyle/>
          <a:p>
            <a:r>
              <a:rPr lang="en-US" sz="1200" dirty="0" smtClean="0"/>
              <a:t>Salesman </a:t>
            </a:r>
            <a:endParaRPr lang="en-US" sz="1200" dirty="0"/>
          </a:p>
        </p:txBody>
      </p:sp>
      <p:sp>
        <p:nvSpPr>
          <p:cNvPr id="30" name="TextBox 29"/>
          <p:cNvSpPr txBox="1"/>
          <p:nvPr/>
        </p:nvSpPr>
        <p:spPr>
          <a:xfrm>
            <a:off x="790761" y="6185642"/>
            <a:ext cx="1461777" cy="276999"/>
          </a:xfrm>
          <a:prstGeom prst="rect">
            <a:avLst/>
          </a:prstGeom>
          <a:noFill/>
        </p:spPr>
        <p:txBody>
          <a:bodyPr wrap="square" rtlCol="0">
            <a:spAutoFit/>
          </a:bodyPr>
          <a:lstStyle/>
          <a:p>
            <a:r>
              <a:rPr lang="en-US" sz="1200" dirty="0" smtClean="0"/>
              <a:t>Approval Manager </a:t>
            </a:r>
            <a:endParaRPr lang="en-US" sz="1200" dirty="0"/>
          </a:p>
        </p:txBody>
      </p:sp>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26" y="2189959"/>
            <a:ext cx="532284" cy="562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7282" y="5372123"/>
            <a:ext cx="495300" cy="502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3" name="Straight Arrow Connector 32"/>
          <p:cNvCxnSpPr>
            <a:stCxn id="32" idx="0"/>
            <a:endCxn id="23" idx="2"/>
          </p:cNvCxnSpPr>
          <p:nvPr/>
        </p:nvCxnSpPr>
        <p:spPr>
          <a:xfrm flipV="1">
            <a:off x="8224932" y="4991145"/>
            <a:ext cx="0" cy="380978"/>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1963" y="4457700"/>
            <a:ext cx="532284" cy="472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5" name="Straight Arrow Connector 34"/>
          <p:cNvCxnSpPr>
            <a:stCxn id="34" idx="1"/>
          </p:cNvCxnSpPr>
          <p:nvPr/>
        </p:nvCxnSpPr>
        <p:spPr>
          <a:xfrm flipH="1">
            <a:off x="10601579" y="4693967"/>
            <a:ext cx="590384" cy="18424"/>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6" idx="1"/>
          </p:cNvCxnSpPr>
          <p:nvPr/>
        </p:nvCxnSpPr>
        <p:spPr>
          <a:xfrm>
            <a:off x="8869969" y="4712391"/>
            <a:ext cx="441536" cy="12032"/>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9048644" y="3305605"/>
            <a:ext cx="1769579" cy="452281"/>
          </a:xfrm>
          <a:prstGeom prst="roundRect">
            <a:avLst/>
          </a:prstGeom>
          <a:solidFill>
            <a:srgbClr val="5DE1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Approval Copy  Converted to PDF and ready to be printed</a:t>
            </a:r>
            <a:endParaRPr lang="en-US" sz="1000" dirty="0">
              <a:solidFill>
                <a:schemeClr val="tx1"/>
              </a:solidFill>
            </a:endParaRPr>
          </a:p>
        </p:txBody>
      </p:sp>
      <p:sp>
        <p:nvSpPr>
          <p:cNvPr id="38" name="TextBox 37"/>
          <p:cNvSpPr txBox="1"/>
          <p:nvPr/>
        </p:nvSpPr>
        <p:spPr>
          <a:xfrm>
            <a:off x="10601578" y="4762156"/>
            <a:ext cx="929494" cy="646331"/>
          </a:xfrm>
          <a:prstGeom prst="rect">
            <a:avLst/>
          </a:prstGeom>
          <a:noFill/>
        </p:spPr>
        <p:txBody>
          <a:bodyPr wrap="square" rtlCol="0">
            <a:spAutoFit/>
          </a:bodyPr>
          <a:lstStyle/>
          <a:p>
            <a:r>
              <a:rPr lang="en-US" sz="1200" dirty="0" smtClean="0"/>
              <a:t>Reference materials attached</a:t>
            </a:r>
            <a:endParaRPr lang="en-US" sz="1200" dirty="0"/>
          </a:p>
        </p:txBody>
      </p:sp>
      <p:sp>
        <p:nvSpPr>
          <p:cNvPr id="39" name="Rounded Rectangle 38"/>
          <p:cNvSpPr/>
          <p:nvPr/>
        </p:nvSpPr>
        <p:spPr>
          <a:xfrm>
            <a:off x="2983918" y="1438049"/>
            <a:ext cx="1290074" cy="46294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Create or Search for product sheet</a:t>
            </a:r>
            <a:endParaRPr lang="en-US" sz="1000" dirty="0">
              <a:solidFill>
                <a:schemeClr val="tx1"/>
              </a:solidFill>
            </a:endParaRPr>
          </a:p>
        </p:txBody>
      </p:sp>
      <p:cxnSp>
        <p:nvCxnSpPr>
          <p:cNvPr id="40" name="Straight Arrow Connector 39"/>
          <p:cNvCxnSpPr>
            <a:stCxn id="8" idx="3"/>
            <a:endCxn id="39" idx="1"/>
          </p:cNvCxnSpPr>
          <p:nvPr/>
        </p:nvCxnSpPr>
        <p:spPr>
          <a:xfrm flipV="1">
            <a:off x="2253977" y="1669522"/>
            <a:ext cx="729941" cy="2868"/>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4954314" y="1768642"/>
            <a:ext cx="1302107" cy="711429"/>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Create Submittal </a:t>
            </a:r>
          </a:p>
          <a:p>
            <a:pPr algn="ctr"/>
            <a:r>
              <a:rPr lang="en-US" sz="1000" dirty="0" smtClean="0">
                <a:solidFill>
                  <a:schemeClr val="tx1"/>
                </a:solidFill>
              </a:rPr>
              <a:t>form</a:t>
            </a:r>
            <a:endParaRPr lang="en-US" sz="1000" dirty="0">
              <a:solidFill>
                <a:schemeClr val="tx1"/>
              </a:solidFill>
            </a:endParaRPr>
          </a:p>
        </p:txBody>
      </p:sp>
      <p:cxnSp>
        <p:nvCxnSpPr>
          <p:cNvPr id="42" name="Elbow Connector 41"/>
          <p:cNvCxnSpPr>
            <a:stCxn id="39" idx="3"/>
            <a:endCxn id="41" idx="1"/>
          </p:cNvCxnSpPr>
          <p:nvPr/>
        </p:nvCxnSpPr>
        <p:spPr>
          <a:xfrm>
            <a:off x="4273992" y="1669522"/>
            <a:ext cx="680322" cy="454835"/>
          </a:xfrm>
          <a:prstGeom prst="bentConnector3">
            <a:avLst>
              <a:gd name="adj1" fmla="val 50000"/>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7" idx="1"/>
            <a:endCxn id="41" idx="2"/>
          </p:cNvCxnSpPr>
          <p:nvPr/>
        </p:nvCxnSpPr>
        <p:spPr>
          <a:xfrm rot="10800000">
            <a:off x="5605368" y="2480072"/>
            <a:ext cx="3443276" cy="1051675"/>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1547" y="1918893"/>
            <a:ext cx="532284" cy="562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Rounded Rectangle 44"/>
          <p:cNvSpPr/>
          <p:nvPr/>
        </p:nvSpPr>
        <p:spPr>
          <a:xfrm>
            <a:off x="6659163" y="1464584"/>
            <a:ext cx="1302107" cy="49533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Create Cover </a:t>
            </a:r>
          </a:p>
          <a:p>
            <a:pPr algn="ctr"/>
            <a:r>
              <a:rPr lang="en-US" sz="1000" dirty="0" smtClean="0">
                <a:solidFill>
                  <a:schemeClr val="tx1"/>
                </a:solidFill>
              </a:rPr>
              <a:t>letter</a:t>
            </a:r>
            <a:endParaRPr lang="en-US" sz="1000" dirty="0">
              <a:solidFill>
                <a:schemeClr val="tx1"/>
              </a:solidFill>
            </a:endParaRPr>
          </a:p>
        </p:txBody>
      </p:sp>
      <p:cxnSp>
        <p:nvCxnSpPr>
          <p:cNvPr id="46" name="Elbow Connector 45"/>
          <p:cNvCxnSpPr>
            <a:stCxn id="41" idx="3"/>
            <a:endCxn id="45" idx="1"/>
          </p:cNvCxnSpPr>
          <p:nvPr/>
        </p:nvCxnSpPr>
        <p:spPr>
          <a:xfrm flipV="1">
            <a:off x="6256421" y="1712251"/>
            <a:ext cx="402742" cy="412106"/>
          </a:xfrm>
          <a:prstGeom prst="bentConnector3">
            <a:avLst>
              <a:gd name="adj1" fmla="val 50000"/>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6679051" y="2232404"/>
            <a:ext cx="1302107" cy="49533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Attach additional </a:t>
            </a:r>
          </a:p>
          <a:p>
            <a:pPr algn="ctr"/>
            <a:r>
              <a:rPr lang="en-US" sz="1000" dirty="0" smtClean="0">
                <a:solidFill>
                  <a:schemeClr val="tx1"/>
                </a:solidFill>
              </a:rPr>
              <a:t>Reference materials</a:t>
            </a:r>
            <a:endParaRPr lang="en-US" sz="1000" dirty="0">
              <a:solidFill>
                <a:schemeClr val="tx1"/>
              </a:solidFill>
            </a:endParaRPr>
          </a:p>
        </p:txBody>
      </p:sp>
      <p:cxnSp>
        <p:nvCxnSpPr>
          <p:cNvPr id="48" name="Elbow Connector 47"/>
          <p:cNvCxnSpPr>
            <a:stCxn id="41" idx="3"/>
            <a:endCxn id="47" idx="1"/>
          </p:cNvCxnSpPr>
          <p:nvPr/>
        </p:nvCxnSpPr>
        <p:spPr>
          <a:xfrm>
            <a:off x="6256421" y="2124357"/>
            <a:ext cx="422630" cy="355714"/>
          </a:xfrm>
          <a:prstGeom prst="bentConnector3">
            <a:avLst>
              <a:gd name="adj1" fmla="val 50000"/>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8439683" y="1734338"/>
            <a:ext cx="1302107" cy="711429"/>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Collate &amp; stitch to create PDF</a:t>
            </a:r>
            <a:endParaRPr lang="en-US" sz="1000" dirty="0">
              <a:solidFill>
                <a:schemeClr val="tx1"/>
              </a:solidFill>
            </a:endParaRPr>
          </a:p>
        </p:txBody>
      </p:sp>
      <p:cxnSp>
        <p:nvCxnSpPr>
          <p:cNvPr id="50" name="Elbow Connector 49"/>
          <p:cNvCxnSpPr>
            <a:stCxn id="45" idx="3"/>
            <a:endCxn id="49" idx="1"/>
          </p:cNvCxnSpPr>
          <p:nvPr/>
        </p:nvCxnSpPr>
        <p:spPr>
          <a:xfrm>
            <a:off x="7961270" y="1712251"/>
            <a:ext cx="478413" cy="377802"/>
          </a:xfrm>
          <a:prstGeom prst="bentConnector3">
            <a:avLst>
              <a:gd name="adj1" fmla="val 50000"/>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a:endCxn id="49" idx="1"/>
          </p:cNvCxnSpPr>
          <p:nvPr/>
        </p:nvCxnSpPr>
        <p:spPr>
          <a:xfrm flipV="1">
            <a:off x="7977282" y="2090053"/>
            <a:ext cx="462401" cy="372850"/>
          </a:xfrm>
          <a:prstGeom prst="bentConnector3">
            <a:avLst>
              <a:gd name="adj1" fmla="val 50000"/>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2" name="Flowchart: Terminator 51"/>
          <p:cNvSpPr/>
          <p:nvPr/>
        </p:nvSpPr>
        <p:spPr>
          <a:xfrm>
            <a:off x="10049944" y="1857105"/>
            <a:ext cx="1291513" cy="419373"/>
          </a:xfrm>
          <a:prstGeom prst="flowChartTermina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smtClean="0"/>
              <a:t>End</a:t>
            </a:r>
            <a:endParaRPr lang="en-US" sz="1400" b="1" dirty="0"/>
          </a:p>
        </p:txBody>
      </p:sp>
      <p:cxnSp>
        <p:nvCxnSpPr>
          <p:cNvPr id="53" name="Straight Arrow Connector 52"/>
          <p:cNvCxnSpPr>
            <a:stCxn id="49" idx="3"/>
            <a:endCxn id="52" idx="1"/>
          </p:cNvCxnSpPr>
          <p:nvPr/>
        </p:nvCxnSpPr>
        <p:spPr>
          <a:xfrm flipV="1">
            <a:off x="9741790" y="2066792"/>
            <a:ext cx="308154" cy="23261"/>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7379" y="1105830"/>
            <a:ext cx="532284" cy="562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9089" y="1135834"/>
            <a:ext cx="495300" cy="502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6931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nip Diagonal Corner Rectangle 4"/>
          <p:cNvSpPr/>
          <p:nvPr/>
        </p:nvSpPr>
        <p:spPr>
          <a:xfrm>
            <a:off x="1106130" y="1333500"/>
            <a:ext cx="9881418" cy="57518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 Users and Application Data</a:t>
            </a:r>
            <a:endParaRPr lang="en-US" dirty="0"/>
          </a:p>
        </p:txBody>
      </p:sp>
      <p:sp>
        <p:nvSpPr>
          <p:cNvPr id="6" name="Rounded Rectangle 5"/>
          <p:cNvSpPr/>
          <p:nvPr/>
        </p:nvSpPr>
        <p:spPr>
          <a:xfrm>
            <a:off x="1553496" y="2665770"/>
            <a:ext cx="2079523" cy="1430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 Pictures </a:t>
            </a:r>
          </a:p>
          <a:p>
            <a:pPr algn="ctr"/>
            <a:r>
              <a:rPr lang="en-US" dirty="0" smtClean="0"/>
              <a:t> &amp; </a:t>
            </a:r>
          </a:p>
          <a:p>
            <a:pPr algn="ctr"/>
            <a:r>
              <a:rPr lang="en-US" dirty="0" smtClean="0"/>
              <a:t>Reference Information</a:t>
            </a:r>
            <a:endParaRPr lang="en-US" dirty="0"/>
          </a:p>
        </p:txBody>
      </p:sp>
      <p:sp>
        <p:nvSpPr>
          <p:cNvPr id="7" name="Rounded Rectangle 6"/>
          <p:cNvSpPr/>
          <p:nvPr/>
        </p:nvSpPr>
        <p:spPr>
          <a:xfrm>
            <a:off x="3797709" y="2651021"/>
            <a:ext cx="2079523" cy="1430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 Approval Copies</a:t>
            </a:r>
            <a:endParaRPr lang="en-US" dirty="0"/>
          </a:p>
        </p:txBody>
      </p:sp>
      <p:sp>
        <p:nvSpPr>
          <p:cNvPr id="8" name="Rounded Rectangle 7"/>
          <p:cNvSpPr/>
          <p:nvPr/>
        </p:nvSpPr>
        <p:spPr>
          <a:xfrm>
            <a:off x="6041922" y="2651022"/>
            <a:ext cx="2079523" cy="1430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 Product Data</a:t>
            </a:r>
            <a:endParaRPr lang="en-US" dirty="0"/>
          </a:p>
        </p:txBody>
      </p:sp>
      <p:sp>
        <p:nvSpPr>
          <p:cNvPr id="9" name="Rounded Rectangle 8"/>
          <p:cNvSpPr/>
          <p:nvPr/>
        </p:nvSpPr>
        <p:spPr>
          <a:xfrm>
            <a:off x="8347588" y="2655938"/>
            <a:ext cx="2079523" cy="1430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 </a:t>
            </a:r>
          </a:p>
          <a:p>
            <a:pPr algn="ctr"/>
            <a:r>
              <a:rPr lang="en-US" dirty="0" smtClean="0"/>
              <a:t>Submittals</a:t>
            </a:r>
            <a:endParaRPr lang="en-US" dirty="0"/>
          </a:p>
        </p:txBody>
      </p:sp>
      <p:cxnSp>
        <p:nvCxnSpPr>
          <p:cNvPr id="11" name="Straight Arrow Connector 10"/>
          <p:cNvCxnSpPr>
            <a:endCxn id="6" idx="0"/>
          </p:cNvCxnSpPr>
          <p:nvPr/>
        </p:nvCxnSpPr>
        <p:spPr>
          <a:xfrm>
            <a:off x="2593257" y="1906230"/>
            <a:ext cx="1" cy="759540"/>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p:cNvCxnSpPr>
            <a:endCxn id="7" idx="0"/>
          </p:cNvCxnSpPr>
          <p:nvPr/>
        </p:nvCxnSpPr>
        <p:spPr>
          <a:xfrm>
            <a:off x="4822723" y="1908688"/>
            <a:ext cx="14748" cy="742333"/>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a:endCxn id="8" idx="0"/>
          </p:cNvCxnSpPr>
          <p:nvPr/>
        </p:nvCxnSpPr>
        <p:spPr>
          <a:xfrm>
            <a:off x="7075541" y="1906230"/>
            <a:ext cx="6143" cy="744792"/>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a:endCxn id="9" idx="0"/>
          </p:cNvCxnSpPr>
          <p:nvPr/>
        </p:nvCxnSpPr>
        <p:spPr>
          <a:xfrm>
            <a:off x="9357853" y="1906230"/>
            <a:ext cx="29497" cy="749708"/>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sp>
        <p:nvSpPr>
          <p:cNvPr id="21" name="Snip Diagonal Corner Rectangle 20"/>
          <p:cNvSpPr/>
          <p:nvPr/>
        </p:nvSpPr>
        <p:spPr>
          <a:xfrm>
            <a:off x="1209369" y="4853445"/>
            <a:ext cx="9881418" cy="57518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Historical Data for Recall &amp; Reporting</a:t>
            </a:r>
            <a:endParaRPr lang="en-US" dirty="0"/>
          </a:p>
        </p:txBody>
      </p:sp>
      <p:cxnSp>
        <p:nvCxnSpPr>
          <p:cNvPr id="23" name="Elbow Connector 22"/>
          <p:cNvCxnSpPr/>
          <p:nvPr/>
        </p:nvCxnSpPr>
        <p:spPr>
          <a:xfrm rot="5400000">
            <a:off x="2195667" y="4474904"/>
            <a:ext cx="757082" cy="1"/>
          </a:xfrm>
          <a:prstGeom prst="bentConnector3">
            <a:avLst/>
          </a:prstGeom>
          <a:ln w="57150">
            <a:headEnd type="triangle"/>
            <a:tailEnd type="triangle"/>
          </a:ln>
        </p:spPr>
        <p:style>
          <a:lnRef idx="2">
            <a:schemeClr val="dk1"/>
          </a:lnRef>
          <a:fillRef idx="0">
            <a:schemeClr val="dk1"/>
          </a:fillRef>
          <a:effectRef idx="1">
            <a:schemeClr val="dk1"/>
          </a:effectRef>
          <a:fontRef idx="minor">
            <a:schemeClr val="tx1"/>
          </a:fontRef>
        </p:style>
      </p:cxnSp>
      <p:cxnSp>
        <p:nvCxnSpPr>
          <p:cNvPr id="26" name="Elbow Connector 25"/>
          <p:cNvCxnSpPr/>
          <p:nvPr/>
        </p:nvCxnSpPr>
        <p:spPr>
          <a:xfrm rot="5400000">
            <a:off x="4465690" y="4472445"/>
            <a:ext cx="781662" cy="1"/>
          </a:xfrm>
          <a:prstGeom prst="bentConnector3">
            <a:avLst/>
          </a:prstGeom>
          <a:ln w="57150">
            <a:headEnd type="triangle"/>
            <a:tailEnd type="triangle"/>
          </a:ln>
        </p:spPr>
        <p:style>
          <a:lnRef idx="2">
            <a:schemeClr val="dk1"/>
          </a:lnRef>
          <a:fillRef idx="0">
            <a:schemeClr val="dk1"/>
          </a:fillRef>
          <a:effectRef idx="1">
            <a:schemeClr val="dk1"/>
          </a:effectRef>
          <a:fontRef idx="minor">
            <a:schemeClr val="tx1"/>
          </a:fontRef>
        </p:style>
      </p:cxnSp>
      <p:cxnSp>
        <p:nvCxnSpPr>
          <p:cNvPr id="28" name="Elbow Connector 27"/>
          <p:cNvCxnSpPr/>
          <p:nvPr/>
        </p:nvCxnSpPr>
        <p:spPr>
          <a:xfrm rot="5400000">
            <a:off x="6736328" y="4465071"/>
            <a:ext cx="766913" cy="1"/>
          </a:xfrm>
          <a:prstGeom prst="bentConnector3">
            <a:avLst/>
          </a:prstGeom>
          <a:ln w="57150">
            <a:headEnd type="triangle"/>
            <a:tailEnd type="triangle"/>
          </a:ln>
        </p:spPr>
        <p:style>
          <a:lnRef idx="2">
            <a:schemeClr val="dk1"/>
          </a:lnRef>
          <a:fillRef idx="0">
            <a:schemeClr val="dk1"/>
          </a:fillRef>
          <a:effectRef idx="1">
            <a:schemeClr val="dk1"/>
          </a:effectRef>
          <a:fontRef idx="minor">
            <a:schemeClr val="tx1"/>
          </a:fontRef>
        </p:style>
      </p:cxnSp>
      <p:cxnSp>
        <p:nvCxnSpPr>
          <p:cNvPr id="30" name="Elbow Connector 29"/>
          <p:cNvCxnSpPr/>
          <p:nvPr/>
        </p:nvCxnSpPr>
        <p:spPr>
          <a:xfrm rot="5400000">
            <a:off x="9037076" y="4474903"/>
            <a:ext cx="776746" cy="2"/>
          </a:xfrm>
          <a:prstGeom prst="bentConnector3">
            <a:avLst/>
          </a:prstGeom>
          <a:ln w="57150">
            <a:headEnd type="triangle"/>
            <a:tailEnd type="triangle"/>
          </a:ln>
        </p:spPr>
        <p:style>
          <a:lnRef idx="2">
            <a:schemeClr val="dk1"/>
          </a:lnRef>
          <a:fillRef idx="0">
            <a:schemeClr val="dk1"/>
          </a:fillRef>
          <a:effectRef idx="1">
            <a:schemeClr val="dk1"/>
          </a:effectRef>
          <a:fontRef idx="minor">
            <a:schemeClr val="tx1"/>
          </a:fontRef>
        </p:style>
      </p:cxnSp>
      <p:pic>
        <p:nvPicPr>
          <p:cNvPr id="41" name="Picture 40"/>
          <p:cNvPicPr>
            <a:picLocks noChangeAspect="1"/>
          </p:cNvPicPr>
          <p:nvPr/>
        </p:nvPicPr>
        <p:blipFill>
          <a:blip r:embed="rId2"/>
          <a:stretch>
            <a:fillRect/>
          </a:stretch>
        </p:blipFill>
        <p:spPr>
          <a:xfrm>
            <a:off x="9625891" y="4210761"/>
            <a:ext cx="377775" cy="330309"/>
          </a:xfrm>
          <a:prstGeom prst="rect">
            <a:avLst/>
          </a:prstGeom>
        </p:spPr>
      </p:pic>
      <p:pic>
        <p:nvPicPr>
          <p:cNvPr id="42" name="Picture 41"/>
          <p:cNvPicPr>
            <a:picLocks noChangeAspect="1"/>
          </p:cNvPicPr>
          <p:nvPr/>
        </p:nvPicPr>
        <p:blipFill>
          <a:blip r:embed="rId3"/>
          <a:stretch>
            <a:fillRect/>
          </a:stretch>
        </p:blipFill>
        <p:spPr>
          <a:xfrm>
            <a:off x="10014701" y="4154740"/>
            <a:ext cx="318237" cy="392827"/>
          </a:xfrm>
          <a:prstGeom prst="rect">
            <a:avLst/>
          </a:prstGeom>
          <a:effectLst>
            <a:outerShdw blurRad="50800" dist="50800" dir="5400000" algn="ctr" rotWithShape="0">
              <a:schemeClr val="bg1"/>
            </a:outerShdw>
          </a:effectLst>
        </p:spPr>
      </p:pic>
      <p:pic>
        <p:nvPicPr>
          <p:cNvPr id="43" name="Picture 42"/>
          <p:cNvPicPr>
            <a:picLocks noChangeAspect="1"/>
          </p:cNvPicPr>
          <p:nvPr/>
        </p:nvPicPr>
        <p:blipFill>
          <a:blip r:embed="rId2"/>
          <a:stretch>
            <a:fillRect/>
          </a:stretch>
        </p:blipFill>
        <p:spPr>
          <a:xfrm>
            <a:off x="6661849" y="4193025"/>
            <a:ext cx="377775" cy="330309"/>
          </a:xfrm>
          <a:prstGeom prst="rect">
            <a:avLst/>
          </a:prstGeom>
        </p:spPr>
      </p:pic>
      <p:pic>
        <p:nvPicPr>
          <p:cNvPr id="44" name="Picture 43"/>
          <p:cNvPicPr>
            <a:picLocks noChangeAspect="1"/>
          </p:cNvPicPr>
          <p:nvPr/>
        </p:nvPicPr>
        <p:blipFill>
          <a:blip r:embed="rId2"/>
          <a:stretch>
            <a:fillRect/>
          </a:stretch>
        </p:blipFill>
        <p:spPr>
          <a:xfrm>
            <a:off x="4344339" y="4193223"/>
            <a:ext cx="377775" cy="330309"/>
          </a:xfrm>
          <a:prstGeom prst="rect">
            <a:avLst/>
          </a:prstGeom>
        </p:spPr>
      </p:pic>
      <p:pic>
        <p:nvPicPr>
          <p:cNvPr id="47" name="Picture 46"/>
          <p:cNvPicPr>
            <a:picLocks noChangeAspect="1"/>
          </p:cNvPicPr>
          <p:nvPr/>
        </p:nvPicPr>
        <p:blipFill>
          <a:blip r:embed="rId4"/>
          <a:stretch>
            <a:fillRect/>
          </a:stretch>
        </p:blipFill>
        <p:spPr>
          <a:xfrm>
            <a:off x="3869017" y="4090069"/>
            <a:ext cx="438150" cy="438150"/>
          </a:xfrm>
          <a:prstGeom prst="rect">
            <a:avLst/>
          </a:prstGeom>
        </p:spPr>
      </p:pic>
      <p:pic>
        <p:nvPicPr>
          <p:cNvPr id="48" name="Picture 47"/>
          <p:cNvPicPr>
            <a:picLocks noChangeAspect="1"/>
          </p:cNvPicPr>
          <p:nvPr/>
        </p:nvPicPr>
        <p:blipFill>
          <a:blip r:embed="rId4"/>
          <a:stretch>
            <a:fillRect/>
          </a:stretch>
        </p:blipFill>
        <p:spPr>
          <a:xfrm>
            <a:off x="1586823" y="4102889"/>
            <a:ext cx="438150" cy="438150"/>
          </a:xfrm>
          <a:prstGeom prst="rect">
            <a:avLst/>
          </a:prstGeom>
        </p:spPr>
      </p:pic>
      <p:pic>
        <p:nvPicPr>
          <p:cNvPr id="49" name="Picture 48"/>
          <p:cNvPicPr>
            <a:picLocks noChangeAspect="1"/>
          </p:cNvPicPr>
          <p:nvPr/>
        </p:nvPicPr>
        <p:blipFill>
          <a:blip r:embed="rId4"/>
          <a:stretch>
            <a:fillRect/>
          </a:stretch>
        </p:blipFill>
        <p:spPr>
          <a:xfrm>
            <a:off x="6146385" y="4065718"/>
            <a:ext cx="438150" cy="438150"/>
          </a:xfrm>
          <a:prstGeom prst="rect">
            <a:avLst/>
          </a:prstGeom>
        </p:spPr>
      </p:pic>
      <p:pic>
        <p:nvPicPr>
          <p:cNvPr id="50" name="Picture 49"/>
          <p:cNvPicPr>
            <a:picLocks noChangeAspect="1"/>
          </p:cNvPicPr>
          <p:nvPr/>
        </p:nvPicPr>
        <p:blipFill>
          <a:blip r:embed="rId4"/>
          <a:stretch>
            <a:fillRect/>
          </a:stretch>
        </p:blipFill>
        <p:spPr>
          <a:xfrm>
            <a:off x="8452048" y="4179831"/>
            <a:ext cx="438150" cy="438150"/>
          </a:xfrm>
          <a:prstGeom prst="rect">
            <a:avLst/>
          </a:prstGeom>
          <a:effectLst>
            <a:outerShdw blurRad="50800" dist="50800" dir="5400000" algn="ctr" rotWithShape="0">
              <a:schemeClr val="bg1">
                <a:alpha val="0"/>
              </a:schemeClr>
            </a:outerShdw>
          </a:effectLst>
        </p:spPr>
      </p:pic>
      <p:pic>
        <p:nvPicPr>
          <p:cNvPr id="51" name="Picture 50"/>
          <p:cNvPicPr>
            <a:picLocks noChangeAspect="1"/>
          </p:cNvPicPr>
          <p:nvPr/>
        </p:nvPicPr>
        <p:blipFill>
          <a:blip r:embed="rId5"/>
          <a:stretch>
            <a:fillRect/>
          </a:stretch>
        </p:blipFill>
        <p:spPr>
          <a:xfrm>
            <a:off x="8903856" y="4170306"/>
            <a:ext cx="457200" cy="457200"/>
          </a:xfrm>
          <a:prstGeom prst="rect">
            <a:avLst/>
          </a:prstGeom>
          <a:ln w="57150">
            <a:tailEnd type="triangle"/>
          </a:ln>
        </p:spPr>
      </p:pic>
      <p:pic>
        <p:nvPicPr>
          <p:cNvPr id="52" name="Picture 51"/>
          <p:cNvPicPr>
            <a:picLocks noChangeAspect="1"/>
          </p:cNvPicPr>
          <p:nvPr/>
        </p:nvPicPr>
        <p:blipFill>
          <a:blip r:embed="rId5"/>
          <a:stretch>
            <a:fillRect/>
          </a:stretch>
        </p:blipFill>
        <p:spPr>
          <a:xfrm>
            <a:off x="2020009" y="4097439"/>
            <a:ext cx="457200" cy="457200"/>
          </a:xfrm>
          <a:prstGeom prst="rect">
            <a:avLst/>
          </a:prstGeom>
        </p:spPr>
      </p:pic>
      <p:pic>
        <p:nvPicPr>
          <p:cNvPr id="54" name="Picture 53"/>
          <p:cNvPicPr>
            <a:picLocks noChangeAspect="1"/>
          </p:cNvPicPr>
          <p:nvPr/>
        </p:nvPicPr>
        <p:blipFill>
          <a:blip r:embed="rId3"/>
          <a:stretch>
            <a:fillRect/>
          </a:stretch>
        </p:blipFill>
        <p:spPr>
          <a:xfrm>
            <a:off x="3148637" y="4175862"/>
            <a:ext cx="318237" cy="392827"/>
          </a:xfrm>
          <a:prstGeom prst="rect">
            <a:avLst/>
          </a:prstGeom>
          <a:effectLst>
            <a:outerShdw blurRad="50800" dist="50800" dir="5400000" algn="ctr" rotWithShape="0">
              <a:schemeClr val="bg1"/>
            </a:outerShdw>
          </a:effectLst>
        </p:spPr>
      </p:pic>
      <p:pic>
        <p:nvPicPr>
          <p:cNvPr id="55" name="Picture 54"/>
          <p:cNvPicPr>
            <a:picLocks noChangeAspect="1"/>
          </p:cNvPicPr>
          <p:nvPr/>
        </p:nvPicPr>
        <p:blipFill>
          <a:blip r:embed="rId2"/>
          <a:stretch>
            <a:fillRect/>
          </a:stretch>
        </p:blipFill>
        <p:spPr>
          <a:xfrm>
            <a:off x="2686958" y="4212346"/>
            <a:ext cx="377775" cy="330309"/>
          </a:xfrm>
          <a:prstGeom prst="rect">
            <a:avLst/>
          </a:prstGeom>
        </p:spPr>
      </p:pic>
      <p:pic>
        <p:nvPicPr>
          <p:cNvPr id="56" name="Picture 55"/>
          <p:cNvPicPr>
            <a:picLocks noChangeAspect="1"/>
          </p:cNvPicPr>
          <p:nvPr/>
        </p:nvPicPr>
        <p:blipFill>
          <a:blip r:embed="rId4"/>
          <a:stretch>
            <a:fillRect/>
          </a:stretch>
        </p:blipFill>
        <p:spPr>
          <a:xfrm>
            <a:off x="1334421" y="1402019"/>
            <a:ext cx="438150" cy="438150"/>
          </a:xfrm>
          <a:prstGeom prst="rect">
            <a:avLst/>
          </a:prstGeom>
        </p:spPr>
      </p:pic>
      <p:pic>
        <p:nvPicPr>
          <p:cNvPr id="58" name="Picture 57"/>
          <p:cNvPicPr>
            <a:picLocks noChangeAspect="1"/>
          </p:cNvPicPr>
          <p:nvPr/>
        </p:nvPicPr>
        <p:blipFill>
          <a:blip r:embed="rId4"/>
          <a:stretch>
            <a:fillRect/>
          </a:stretch>
        </p:blipFill>
        <p:spPr>
          <a:xfrm>
            <a:off x="667980" y="5912639"/>
            <a:ext cx="438150" cy="438150"/>
          </a:xfrm>
          <a:prstGeom prst="rect">
            <a:avLst/>
          </a:prstGeom>
        </p:spPr>
      </p:pic>
      <p:pic>
        <p:nvPicPr>
          <p:cNvPr id="59" name="Picture 58"/>
          <p:cNvPicPr>
            <a:picLocks noChangeAspect="1"/>
          </p:cNvPicPr>
          <p:nvPr/>
        </p:nvPicPr>
        <p:blipFill>
          <a:blip r:embed="rId5"/>
          <a:stretch>
            <a:fillRect/>
          </a:stretch>
        </p:blipFill>
        <p:spPr>
          <a:xfrm>
            <a:off x="2212621" y="5933917"/>
            <a:ext cx="457200" cy="457200"/>
          </a:xfrm>
          <a:prstGeom prst="rect">
            <a:avLst/>
          </a:prstGeom>
        </p:spPr>
      </p:pic>
      <p:pic>
        <p:nvPicPr>
          <p:cNvPr id="60" name="Picture 59"/>
          <p:cNvPicPr>
            <a:picLocks noChangeAspect="1"/>
          </p:cNvPicPr>
          <p:nvPr/>
        </p:nvPicPr>
        <p:blipFill>
          <a:blip r:embed="rId2"/>
          <a:stretch>
            <a:fillRect/>
          </a:stretch>
        </p:blipFill>
        <p:spPr>
          <a:xfrm>
            <a:off x="6704252" y="6020480"/>
            <a:ext cx="377775" cy="330309"/>
          </a:xfrm>
          <a:prstGeom prst="rect">
            <a:avLst/>
          </a:prstGeom>
        </p:spPr>
      </p:pic>
      <p:pic>
        <p:nvPicPr>
          <p:cNvPr id="61" name="Picture 60"/>
          <p:cNvPicPr>
            <a:picLocks noChangeAspect="1"/>
          </p:cNvPicPr>
          <p:nvPr/>
        </p:nvPicPr>
        <p:blipFill>
          <a:blip r:embed="rId3"/>
          <a:stretch>
            <a:fillRect/>
          </a:stretch>
        </p:blipFill>
        <p:spPr>
          <a:xfrm>
            <a:off x="9022259" y="5994599"/>
            <a:ext cx="318237" cy="392827"/>
          </a:xfrm>
          <a:prstGeom prst="rect">
            <a:avLst/>
          </a:prstGeom>
          <a:effectLst>
            <a:outerShdw blurRad="50800" dist="50800" dir="5400000" algn="ctr" rotWithShape="0">
              <a:schemeClr val="bg1"/>
            </a:outerShdw>
          </a:effectLst>
        </p:spPr>
      </p:pic>
      <p:sp>
        <p:nvSpPr>
          <p:cNvPr id="62" name="TextBox 61"/>
          <p:cNvSpPr txBox="1"/>
          <p:nvPr/>
        </p:nvSpPr>
        <p:spPr>
          <a:xfrm>
            <a:off x="1209369" y="6021785"/>
            <a:ext cx="798617" cy="369332"/>
          </a:xfrm>
          <a:prstGeom prst="rect">
            <a:avLst/>
          </a:prstGeom>
          <a:noFill/>
        </p:spPr>
        <p:txBody>
          <a:bodyPr wrap="none" rtlCol="0">
            <a:spAutoFit/>
          </a:bodyPr>
          <a:lstStyle/>
          <a:p>
            <a:r>
              <a:rPr lang="en-US" dirty="0" smtClean="0"/>
              <a:t>Admin</a:t>
            </a:r>
            <a:endParaRPr lang="en-US" dirty="0"/>
          </a:p>
        </p:txBody>
      </p:sp>
      <p:sp>
        <p:nvSpPr>
          <p:cNvPr id="64" name="TextBox 63"/>
          <p:cNvSpPr txBox="1"/>
          <p:nvPr/>
        </p:nvSpPr>
        <p:spPr>
          <a:xfrm>
            <a:off x="2802554" y="6022083"/>
            <a:ext cx="1075936" cy="369332"/>
          </a:xfrm>
          <a:prstGeom prst="rect">
            <a:avLst/>
          </a:prstGeom>
          <a:noFill/>
        </p:spPr>
        <p:txBody>
          <a:bodyPr wrap="none" rtlCol="0">
            <a:spAutoFit/>
          </a:bodyPr>
          <a:lstStyle/>
          <a:p>
            <a:r>
              <a:rPr lang="en-US" dirty="0" smtClean="0"/>
              <a:t>Salesman</a:t>
            </a:r>
            <a:endParaRPr lang="en-US" dirty="0"/>
          </a:p>
        </p:txBody>
      </p:sp>
      <p:sp>
        <p:nvSpPr>
          <p:cNvPr id="65" name="TextBox 64"/>
          <p:cNvSpPr txBox="1"/>
          <p:nvPr/>
        </p:nvSpPr>
        <p:spPr>
          <a:xfrm>
            <a:off x="7158314" y="6020480"/>
            <a:ext cx="1731884" cy="369332"/>
          </a:xfrm>
          <a:prstGeom prst="rect">
            <a:avLst/>
          </a:prstGeom>
          <a:noFill/>
        </p:spPr>
        <p:txBody>
          <a:bodyPr wrap="none" rtlCol="0">
            <a:spAutoFit/>
          </a:bodyPr>
          <a:lstStyle/>
          <a:p>
            <a:r>
              <a:rPr lang="en-US" dirty="0" smtClean="0"/>
              <a:t>Web Application</a:t>
            </a:r>
            <a:endParaRPr lang="en-US" dirty="0"/>
          </a:p>
        </p:txBody>
      </p:sp>
      <p:sp>
        <p:nvSpPr>
          <p:cNvPr id="66" name="TextBox 65"/>
          <p:cNvSpPr txBox="1"/>
          <p:nvPr/>
        </p:nvSpPr>
        <p:spPr>
          <a:xfrm>
            <a:off x="9432210" y="6027461"/>
            <a:ext cx="1959960" cy="369332"/>
          </a:xfrm>
          <a:prstGeom prst="rect">
            <a:avLst/>
          </a:prstGeom>
          <a:noFill/>
        </p:spPr>
        <p:txBody>
          <a:bodyPr wrap="none" rtlCol="0">
            <a:spAutoFit/>
          </a:bodyPr>
          <a:lstStyle/>
          <a:p>
            <a:r>
              <a:rPr lang="en-US" dirty="0" smtClean="0"/>
              <a:t>Mobile Application</a:t>
            </a:r>
            <a:endParaRPr lang="en-US" dirty="0"/>
          </a:p>
        </p:txBody>
      </p:sp>
      <p:pic>
        <p:nvPicPr>
          <p:cNvPr id="67" name="Picture 66"/>
          <p:cNvPicPr>
            <a:picLocks noChangeAspect="1"/>
          </p:cNvPicPr>
          <p:nvPr/>
        </p:nvPicPr>
        <p:blipFill>
          <a:blip r:embed="rId6"/>
          <a:stretch>
            <a:fillRect/>
          </a:stretch>
        </p:blipFill>
        <p:spPr>
          <a:xfrm>
            <a:off x="943134" y="4007121"/>
            <a:ext cx="649874" cy="643440"/>
          </a:xfrm>
          <a:prstGeom prst="rect">
            <a:avLst/>
          </a:prstGeom>
        </p:spPr>
      </p:pic>
      <p:pic>
        <p:nvPicPr>
          <p:cNvPr id="68" name="Picture 67"/>
          <p:cNvPicPr>
            <a:picLocks noChangeAspect="1"/>
          </p:cNvPicPr>
          <p:nvPr/>
        </p:nvPicPr>
        <p:blipFill>
          <a:blip r:embed="rId6"/>
          <a:stretch>
            <a:fillRect/>
          </a:stretch>
        </p:blipFill>
        <p:spPr>
          <a:xfrm>
            <a:off x="3912942" y="5840797"/>
            <a:ext cx="649874" cy="643440"/>
          </a:xfrm>
          <a:prstGeom prst="rect">
            <a:avLst/>
          </a:prstGeom>
        </p:spPr>
      </p:pic>
      <p:sp>
        <p:nvSpPr>
          <p:cNvPr id="69" name="TextBox 68"/>
          <p:cNvSpPr txBox="1"/>
          <p:nvPr/>
        </p:nvSpPr>
        <p:spPr>
          <a:xfrm>
            <a:off x="4574777" y="5987517"/>
            <a:ext cx="1918667" cy="369332"/>
          </a:xfrm>
          <a:prstGeom prst="rect">
            <a:avLst/>
          </a:prstGeom>
          <a:noFill/>
        </p:spPr>
        <p:txBody>
          <a:bodyPr wrap="none" rtlCol="0">
            <a:spAutoFit/>
          </a:bodyPr>
          <a:lstStyle/>
          <a:p>
            <a:r>
              <a:rPr lang="en-US" dirty="0" smtClean="0"/>
              <a:t>Approval Manager</a:t>
            </a:r>
            <a:endParaRPr lang="en-US" dirty="0"/>
          </a:p>
        </p:txBody>
      </p:sp>
    </p:spTree>
    <p:extLst>
      <p:ext uri="{BB962C8B-B14F-4D97-AF65-F5344CB8AC3E}">
        <p14:creationId xmlns:p14="http://schemas.microsoft.com/office/powerpoint/2010/main" val="1572031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966</TotalTime>
  <Words>1470</Words>
  <Application>Microsoft Office PowerPoint</Application>
  <PresentationFormat>Widescreen</PresentationFormat>
  <Paragraphs>266</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Gill Sans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Shibu Kumar</dc:creator>
  <cp:lastModifiedBy>Prashant Thomas</cp:lastModifiedBy>
  <cp:revision>287</cp:revision>
  <dcterms:created xsi:type="dcterms:W3CDTF">2016-07-20T04:54:31Z</dcterms:created>
  <dcterms:modified xsi:type="dcterms:W3CDTF">2016-08-16T07:26:36Z</dcterms:modified>
</cp:coreProperties>
</file>