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1" r:id="rId6"/>
    <p:sldId id="282" r:id="rId7"/>
    <p:sldId id="283" r:id="rId8"/>
    <p:sldId id="261" r:id="rId9"/>
    <p:sldId id="280" r:id="rId10"/>
    <p:sldId id="273" r:id="rId11"/>
    <p:sldId id="259" r:id="rId12"/>
    <p:sldId id="263" r:id="rId13"/>
    <p:sldId id="274" r:id="rId14"/>
    <p:sldId id="262" r:id="rId15"/>
    <p:sldId id="276" r:id="rId16"/>
    <p:sldId id="264" r:id="rId17"/>
    <p:sldId id="277" r:id="rId18"/>
    <p:sldId id="271" r:id="rId19"/>
    <p:sldId id="278" r:id="rId20"/>
    <p:sldId id="270" r:id="rId21"/>
    <p:sldId id="279" r:id="rId22"/>
    <p:sldId id="275" r:id="rId23"/>
    <p:sldId id="268"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26"/>
    <a:srgbClr val="1C1C1C"/>
    <a:srgbClr val="5DE1AF"/>
    <a:srgbClr val="39ACB6"/>
    <a:srgbClr val="C5EBFF"/>
    <a:srgbClr val="F9B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8" autoAdjust="0"/>
    <p:restoredTop sz="94660"/>
  </p:normalViewPr>
  <p:slideViewPr>
    <p:cSldViewPr snapToGrid="0">
      <p:cViewPr varScale="1">
        <p:scale>
          <a:sx n="80" d="100"/>
          <a:sy n="80" d="100"/>
        </p:scale>
        <p:origin x="1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10-08-2016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10-08-2016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10-08-2016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10-08-2016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500" b="1" dirty="0">
                <a:solidFill>
                  <a:srgbClr val="1C1C1C"/>
                </a:solidFill>
              </a:rPr>
              <a:t>Proposal for Development of an Expert Training &amp; Arbitration </a:t>
            </a:r>
            <a:r>
              <a:rPr lang="en-US" sz="2500" b="1" dirty="0">
                <a:solidFill>
                  <a:srgbClr val="1C1C1C"/>
                </a:solidFill>
              </a:rPr>
              <a:t>System for </a:t>
            </a:r>
            <a:br>
              <a:rPr lang="en-US" sz="2500" b="1" dirty="0">
                <a:solidFill>
                  <a:srgbClr val="1C1C1C"/>
                </a:solidFill>
              </a:rPr>
            </a:br>
            <a:r>
              <a:rPr lang="en-US" sz="2500" b="1" dirty="0">
                <a:solidFill>
                  <a:srgbClr val="1C1C1C"/>
                </a:solidFill>
              </a:rPr>
              <a:t>Society of Engineers - UAE</a:t>
            </a:r>
          </a:p>
          <a:p>
            <a:pPr algn="r"/>
            <a:endParaRPr lang="en-US" sz="1600" b="1" dirty="0">
              <a:solidFill>
                <a:srgbClr val="1C1C1C"/>
              </a:solidFill>
            </a:endParaRPr>
          </a:p>
          <a:p>
            <a:pPr algn="r"/>
            <a:r>
              <a:rPr lang="en-US" sz="1600" b="1" dirty="0">
                <a:solidFill>
                  <a:srgbClr val="1C1C1C"/>
                </a:solidFill>
              </a:rPr>
              <a:t>July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Tree>
    <p:extLst>
      <p:ext uri="{BB962C8B-B14F-4D97-AF65-F5344CB8AC3E}">
        <p14:creationId xmlns:p14="http://schemas.microsoft.com/office/powerpoint/2010/main" val="48519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5471" y="2107246"/>
            <a:ext cx="5783538" cy="4647426"/>
          </a:xfrm>
          <a:prstGeom prst="rect">
            <a:avLst/>
          </a:prstGeom>
          <a:noFill/>
        </p:spPr>
        <p:txBody>
          <a:bodyPr wrap="square" rtlCol="0">
            <a:spAutoFit/>
          </a:bodyPr>
          <a:lstStyle/>
          <a:p>
            <a:pPr lvl="0" algn="just"/>
            <a:r>
              <a:rPr lang="en-US" sz="2100" b="1" dirty="0" smtClean="0">
                <a:solidFill>
                  <a:srgbClr val="800000"/>
                </a:solidFill>
              </a:rPr>
              <a:t>Functionality for System Admins</a:t>
            </a:r>
            <a:endParaRPr lang="en-US" sz="2100" b="1" dirty="0">
              <a:solidFill>
                <a:srgbClr val="800000"/>
              </a:solidFill>
            </a:endParaRPr>
          </a:p>
          <a:p>
            <a:pPr lvl="0" algn="just"/>
            <a:endParaRPr lang="en-US" sz="2100" b="1" dirty="0">
              <a:solidFill>
                <a:srgbClr val="800000"/>
              </a:solidFill>
            </a:endParaRPr>
          </a:p>
          <a:p>
            <a:pPr marL="342900" indent="-342900">
              <a:buFont typeface="Wingdings" panose="05000000000000000000" pitchFamily="2" charset="2"/>
              <a:buChar char="§"/>
            </a:pPr>
            <a:r>
              <a:rPr lang="en-US" dirty="0" smtClean="0"/>
              <a:t>Create application users, roles and privileges</a:t>
            </a:r>
            <a:endParaRPr lang="en-US" dirty="0"/>
          </a:p>
          <a:p>
            <a:pPr marL="342900" indent="-342900">
              <a:buFont typeface="Wingdings" panose="05000000000000000000" pitchFamily="2" charset="2"/>
              <a:buChar char="§"/>
            </a:pPr>
            <a:r>
              <a:rPr lang="en-US" dirty="0" smtClean="0"/>
              <a:t>Create company product data</a:t>
            </a:r>
          </a:p>
          <a:p>
            <a:pPr marL="342900" indent="-342900">
              <a:buFont typeface="Wingdings" panose="05000000000000000000" pitchFamily="2" charset="2"/>
              <a:buChar char="§"/>
            </a:pPr>
            <a:r>
              <a:rPr lang="en-US" dirty="0" smtClean="0"/>
              <a:t>Create master data such as Project types, companies, products, location, document types etc.</a:t>
            </a:r>
            <a:endParaRPr lang="en-US" dirty="0"/>
          </a:p>
          <a:p>
            <a:pPr algn="just"/>
            <a:endParaRPr lang="en-US" sz="1600" u="sng" dirty="0">
              <a:solidFill>
                <a:srgbClr val="77062D"/>
              </a:solidFill>
            </a:endParaRPr>
          </a:p>
          <a:p>
            <a:pPr algn="just"/>
            <a:r>
              <a:rPr lang="en-US" sz="2100" b="1" dirty="0" smtClean="0">
                <a:solidFill>
                  <a:srgbClr val="800000"/>
                </a:solidFill>
              </a:rPr>
              <a:t>Functionality for Salesman</a:t>
            </a:r>
            <a:endParaRPr lang="en-US" sz="2100" b="1" dirty="0">
              <a:solidFill>
                <a:srgbClr val="800000"/>
              </a:solidFill>
            </a:endParaRPr>
          </a:p>
          <a:p>
            <a:pPr algn="just"/>
            <a:endParaRPr lang="en-US" sz="2100" b="1" dirty="0">
              <a:solidFill>
                <a:srgbClr val="800000"/>
              </a:solidFill>
            </a:endParaRPr>
          </a:p>
          <a:p>
            <a:pPr marL="342900" indent="-342900">
              <a:buFont typeface="Wingdings" panose="05000000000000000000" pitchFamily="2" charset="2"/>
              <a:buChar char="§"/>
            </a:pPr>
            <a:r>
              <a:rPr lang="en-US" dirty="0" smtClean="0"/>
              <a:t>Take product pictures.</a:t>
            </a:r>
            <a:endParaRPr lang="en-US" dirty="0"/>
          </a:p>
          <a:p>
            <a:pPr marL="342900" indent="-342900">
              <a:buFont typeface="Wingdings" panose="05000000000000000000" pitchFamily="2" charset="2"/>
              <a:buChar char="§"/>
            </a:pPr>
            <a:r>
              <a:rPr lang="en-US" dirty="0" smtClean="0"/>
              <a:t>Search for products by project type, consultant, contractor, product name or application type.</a:t>
            </a:r>
            <a:endParaRPr lang="en-US" dirty="0"/>
          </a:p>
          <a:p>
            <a:pPr marL="342900" indent="-342900">
              <a:buFont typeface="Wingdings" panose="05000000000000000000" pitchFamily="2" charset="2"/>
              <a:buChar char="§"/>
            </a:pPr>
            <a:r>
              <a:rPr lang="en-US" dirty="0" smtClean="0"/>
              <a:t>Create request for approvals</a:t>
            </a:r>
          </a:p>
          <a:p>
            <a:pPr marL="342900" indent="-342900">
              <a:buFont typeface="Wingdings" panose="05000000000000000000" pitchFamily="2" charset="2"/>
              <a:buChar char="§"/>
            </a:pPr>
            <a:r>
              <a:rPr lang="en-US" dirty="0" smtClean="0"/>
              <a:t>Save draft copies of requests.</a:t>
            </a:r>
          </a:p>
          <a:p>
            <a:pPr marL="342900" indent="-342900">
              <a:buFont typeface="Wingdings" panose="05000000000000000000" pitchFamily="2" charset="2"/>
              <a:buChar char="§"/>
            </a:pPr>
            <a:r>
              <a:rPr lang="en-US" dirty="0" smtClean="0"/>
              <a:t>Create product and company submittals</a:t>
            </a:r>
            <a:endParaRPr lang="en-US" dirty="0"/>
          </a:p>
          <a:p>
            <a:pPr algn="just"/>
            <a:endParaRPr lang="en-US" sz="1600" u="sng" dirty="0">
              <a:solidFill>
                <a:srgbClr val="77062D"/>
              </a:solidFill>
            </a:endParaRPr>
          </a:p>
        </p:txBody>
      </p:sp>
      <p:sp>
        <p:nvSpPr>
          <p:cNvPr id="3" name="Rectangle 2"/>
          <p:cNvSpPr/>
          <p:nvPr/>
        </p:nvSpPr>
        <p:spPr>
          <a:xfrm>
            <a:off x="6327414" y="2107246"/>
            <a:ext cx="5380382" cy="2982868"/>
          </a:xfrm>
          <a:prstGeom prst="rect">
            <a:avLst/>
          </a:prstGeom>
        </p:spPr>
        <p:txBody>
          <a:bodyPr wrap="square">
            <a:spAutoFit/>
          </a:bodyPr>
          <a:lstStyle/>
          <a:p>
            <a:pPr algn="just"/>
            <a:r>
              <a:rPr lang="en-US" sz="2100" b="1" dirty="0">
                <a:solidFill>
                  <a:srgbClr val="800000"/>
                </a:solidFill>
              </a:rPr>
              <a:t>Manage </a:t>
            </a:r>
            <a:r>
              <a:rPr lang="en-US" sz="2100" b="1" dirty="0" smtClean="0">
                <a:solidFill>
                  <a:srgbClr val="800000"/>
                </a:solidFill>
              </a:rPr>
              <a:t>Approvers</a:t>
            </a:r>
            <a:endParaRPr lang="en-US" sz="2100" b="1" dirty="0">
              <a:solidFill>
                <a:srgbClr val="800000"/>
              </a:solidFill>
            </a:endParaRPr>
          </a:p>
          <a:p>
            <a:pPr algn="just"/>
            <a:endParaRPr lang="en-US" sz="2100" b="1" dirty="0">
              <a:solidFill>
                <a:srgbClr val="800000"/>
              </a:solidFill>
            </a:endParaRPr>
          </a:p>
          <a:p>
            <a:pPr marL="342900" indent="-342900">
              <a:lnSpc>
                <a:spcPts val="2500"/>
              </a:lnSpc>
              <a:buFont typeface="Wingdings" panose="05000000000000000000" pitchFamily="2" charset="2"/>
              <a:buChar char="§"/>
            </a:pPr>
            <a:r>
              <a:rPr lang="en-US" dirty="0" smtClean="0"/>
              <a:t>Approval managers can approve request submitted for creating approval copies.</a:t>
            </a:r>
            <a:endParaRPr lang="en-US" dirty="0"/>
          </a:p>
          <a:p>
            <a:pPr marL="342900" indent="-342900">
              <a:lnSpc>
                <a:spcPts val="2500"/>
              </a:lnSpc>
              <a:buFont typeface="Wingdings" panose="05000000000000000000" pitchFamily="2" charset="2"/>
              <a:buChar char="§"/>
            </a:pPr>
            <a:r>
              <a:rPr lang="en-US" dirty="0" smtClean="0"/>
              <a:t>Can create product and company submittals</a:t>
            </a:r>
            <a:endParaRPr lang="en-US" dirty="0"/>
          </a:p>
          <a:p>
            <a:pPr marL="342900" indent="-342900">
              <a:lnSpc>
                <a:spcPts val="2500"/>
              </a:lnSpc>
              <a:buFont typeface="Wingdings" panose="05000000000000000000" pitchFamily="2" charset="2"/>
              <a:buChar char="§"/>
            </a:pPr>
            <a:r>
              <a:rPr lang="en-US" dirty="0" smtClean="0"/>
              <a:t>Can manage company products</a:t>
            </a:r>
            <a:endParaRPr lang="en-US" dirty="0"/>
          </a:p>
          <a:p>
            <a:pPr marL="342900" indent="-342900">
              <a:lnSpc>
                <a:spcPts val="2500"/>
              </a:lnSpc>
              <a:buFont typeface="Wingdings" panose="05000000000000000000" pitchFamily="2" charset="2"/>
              <a:buChar char="§"/>
            </a:pPr>
            <a:r>
              <a:rPr lang="en-IN" dirty="0" smtClean="0"/>
              <a:t>Can list approval copies and product submittals</a:t>
            </a:r>
          </a:p>
          <a:p>
            <a:pPr marL="342900" indent="-342900">
              <a:lnSpc>
                <a:spcPts val="2500"/>
              </a:lnSpc>
              <a:buFont typeface="Wingdings" panose="05000000000000000000" pitchFamily="2" charset="2"/>
              <a:buChar char="§"/>
            </a:pPr>
            <a:r>
              <a:rPr lang="en-IN" dirty="0" smtClean="0"/>
              <a:t>Can search for approval copies, product/company submittals, company products.</a:t>
            </a:r>
            <a:endParaRPr lang="en-IN" dirty="0"/>
          </a:p>
        </p:txBody>
      </p:sp>
      <p:cxnSp>
        <p:nvCxnSpPr>
          <p:cNvPr id="5" name="Straight Connector 4"/>
          <p:cNvCxnSpPr/>
          <p:nvPr/>
        </p:nvCxnSpPr>
        <p:spPr>
          <a:xfrm>
            <a:off x="6089869" y="1656471"/>
            <a:ext cx="0" cy="478685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207674" y="260708"/>
            <a:ext cx="5914831"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Functionality</a:t>
            </a:r>
          </a:p>
        </p:txBody>
      </p:sp>
      <p:sp>
        <p:nvSpPr>
          <p:cNvPr id="9" name="Subtitle 2"/>
          <p:cNvSpPr txBox="1">
            <a:spLocks/>
          </p:cNvSpPr>
          <p:nvPr/>
        </p:nvSpPr>
        <p:spPr>
          <a:xfrm>
            <a:off x="365471" y="1286539"/>
            <a:ext cx="2958607"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rgbClr val="740026"/>
                </a:solidFill>
              </a:rPr>
              <a:t>Fischer.AE</a:t>
            </a:r>
            <a:endParaRPr lang="en-IN" sz="3200" dirty="0">
              <a:solidFill>
                <a:srgbClr val="740026"/>
              </a:solidFill>
            </a:endParaRPr>
          </a:p>
        </p:txBody>
      </p:sp>
    </p:spTree>
    <p:extLst>
      <p:ext uri="{BB962C8B-B14F-4D97-AF65-F5344CB8AC3E}">
        <p14:creationId xmlns:p14="http://schemas.microsoft.com/office/powerpoint/2010/main" val="323680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Functionality </a:t>
            </a:r>
            <a:r>
              <a:rPr lang="en-IN" sz="3200" dirty="0">
                <a:solidFill>
                  <a:schemeClr val="bg1"/>
                </a:solidFill>
              </a:rPr>
              <a:t>(Contd..)</a:t>
            </a:r>
            <a:endParaRPr lang="en-US" sz="3200" dirty="0">
              <a:solidFill>
                <a:schemeClr val="bg1"/>
              </a:solidFill>
            </a:endParaRPr>
          </a:p>
        </p:txBody>
      </p:sp>
      <p:sp>
        <p:nvSpPr>
          <p:cNvPr id="3" name="Rectangle 2"/>
          <p:cNvSpPr/>
          <p:nvPr/>
        </p:nvSpPr>
        <p:spPr>
          <a:xfrm>
            <a:off x="-129902" y="2010525"/>
            <a:ext cx="10946291" cy="1938992"/>
          </a:xfrm>
          <a:prstGeom prst="rect">
            <a:avLst/>
          </a:prstGeom>
        </p:spPr>
        <p:txBody>
          <a:bodyPr wrap="square">
            <a:spAutoFit/>
          </a:bodyPr>
          <a:lstStyle/>
          <a:p>
            <a:pPr marL="800100" lvl="1" indent="-342900">
              <a:lnSpc>
                <a:spcPts val="2400"/>
              </a:lnSpc>
              <a:buFont typeface="Wingdings" panose="05000000000000000000" pitchFamily="2" charset="2"/>
              <a:buChar char="§"/>
            </a:pPr>
            <a:r>
              <a:rPr lang="en-US" dirty="0"/>
              <a:t>Functionality for taking  </a:t>
            </a:r>
            <a:r>
              <a:rPr lang="en-US" dirty="0" smtClean="0"/>
              <a:t>pictures</a:t>
            </a:r>
            <a:endParaRPr lang="en-US" dirty="0"/>
          </a:p>
          <a:p>
            <a:pPr marL="800100" lvl="1" indent="-342900">
              <a:lnSpc>
                <a:spcPts val="2400"/>
              </a:lnSpc>
              <a:buFont typeface="Wingdings" panose="05000000000000000000" pitchFamily="2" charset="2"/>
              <a:buChar char="§"/>
            </a:pPr>
            <a:r>
              <a:rPr lang="en-US" dirty="0"/>
              <a:t>Functionality to </a:t>
            </a:r>
            <a:r>
              <a:rPr lang="en-US" dirty="0" smtClean="0"/>
              <a:t>add attachments received in emails or take pictures that can be attached to forms.</a:t>
            </a:r>
            <a:endParaRPr lang="en-US" dirty="0"/>
          </a:p>
          <a:p>
            <a:pPr marL="800100" lvl="1" indent="-342900">
              <a:lnSpc>
                <a:spcPts val="2400"/>
              </a:lnSpc>
              <a:buFont typeface="Wingdings" panose="05000000000000000000" pitchFamily="2" charset="2"/>
              <a:buChar char="§"/>
            </a:pPr>
            <a:r>
              <a:rPr lang="en-US" dirty="0" smtClean="0"/>
              <a:t>Functionality to create cover letter templates.</a:t>
            </a:r>
          </a:p>
          <a:p>
            <a:pPr marL="800100" lvl="1" indent="-342900">
              <a:lnSpc>
                <a:spcPts val="2400"/>
              </a:lnSpc>
              <a:buFont typeface="Wingdings" panose="05000000000000000000" pitchFamily="2" charset="2"/>
              <a:buChar char="§"/>
            </a:pPr>
            <a:r>
              <a:rPr lang="en-US" dirty="0" smtClean="0"/>
              <a:t>Functionality to create PDF documents</a:t>
            </a:r>
          </a:p>
          <a:p>
            <a:pPr marL="800100" lvl="1" indent="-342900">
              <a:lnSpc>
                <a:spcPts val="2400"/>
              </a:lnSpc>
              <a:buFont typeface="Wingdings" panose="05000000000000000000" pitchFamily="2" charset="2"/>
              <a:buChar char="§"/>
            </a:pPr>
            <a:r>
              <a:rPr lang="en-US" dirty="0" smtClean="0"/>
              <a:t>Functionality to stitch PDF documents.</a:t>
            </a:r>
          </a:p>
          <a:p>
            <a:pPr marL="800100" lvl="1" indent="-342900">
              <a:lnSpc>
                <a:spcPts val="2400"/>
              </a:lnSpc>
              <a:buFont typeface="Wingdings" panose="05000000000000000000" pitchFamily="2" charset="2"/>
              <a:buChar char="§"/>
            </a:pPr>
            <a:r>
              <a:rPr lang="en-US" dirty="0" smtClean="0"/>
              <a:t>Functionality to track the application status.</a:t>
            </a:r>
            <a:endParaRPr lang="en-US" dirty="0"/>
          </a:p>
        </p:txBody>
      </p:sp>
      <p:sp>
        <p:nvSpPr>
          <p:cNvPr id="5" name="Subtitle 2"/>
          <p:cNvSpPr txBox="1">
            <a:spLocks/>
          </p:cNvSpPr>
          <p:nvPr/>
        </p:nvSpPr>
        <p:spPr>
          <a:xfrm>
            <a:off x="207674" y="1286537"/>
            <a:ext cx="2958607"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rgbClr val="740026"/>
                </a:solidFill>
              </a:rPr>
              <a:t>System</a:t>
            </a:r>
            <a:endParaRPr lang="en-IN" sz="3200" dirty="0">
              <a:solidFill>
                <a:srgbClr val="740026"/>
              </a:solidFill>
            </a:endParaRPr>
          </a:p>
        </p:txBody>
      </p:sp>
    </p:spTree>
    <p:extLst>
      <p:ext uri="{BB962C8B-B14F-4D97-AF65-F5344CB8AC3E}">
        <p14:creationId xmlns:p14="http://schemas.microsoft.com/office/powerpoint/2010/main" val="1149942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Tree>
    <p:extLst>
      <p:ext uri="{BB962C8B-B14F-4D97-AF65-F5344CB8AC3E}">
        <p14:creationId xmlns:p14="http://schemas.microsoft.com/office/powerpoint/2010/main" val="285936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507650"/>
            <a:ext cx="11517279" cy="5298886"/>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Technical Architect and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a:t>High level technical design</a:t>
            </a:r>
          </a:p>
          <a:p>
            <a:pPr marL="742950" lvl="1" indent="-285750">
              <a:lnSpc>
                <a:spcPts val="2800"/>
              </a:lnSpc>
              <a:buFont typeface="Arial" panose="020B0604020202020204" pitchFamily="34" charset="0"/>
              <a:buChar char="•"/>
            </a:pPr>
            <a:r>
              <a:rPr lang="en-US" sz="2100" dirty="0"/>
              <a:t>Detailed requirement specification document</a:t>
            </a:r>
          </a:p>
          <a:p>
            <a:pPr marL="742950" lvl="1" indent="-285750">
              <a:lnSpc>
                <a:spcPts val="2800"/>
              </a:lnSpc>
              <a:buFont typeface="Arial" panose="020B0604020202020204" pitchFamily="34" charset="0"/>
              <a:buChar char="•"/>
            </a:pPr>
            <a:r>
              <a:rPr lang="en-US" sz="2100" dirty="0"/>
              <a:t>Wireframes for the key screens for the proposed web 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POC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Tree>
    <p:extLst>
      <p:ext uri="{BB962C8B-B14F-4D97-AF65-F5344CB8AC3E}">
        <p14:creationId xmlns:p14="http://schemas.microsoft.com/office/powerpoint/2010/main" val="230968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Tree>
    <p:extLst>
      <p:ext uri="{BB962C8B-B14F-4D97-AF65-F5344CB8AC3E}">
        <p14:creationId xmlns:p14="http://schemas.microsoft.com/office/powerpoint/2010/main" val="337402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5" name="Content Placeholder 2"/>
          <p:cNvSpPr>
            <a:spLocks noGrp="1"/>
          </p:cNvSpPr>
          <p:nvPr>
            <p:ph idx="1"/>
          </p:nvPr>
        </p:nvSpPr>
        <p:spPr>
          <a:xfrm>
            <a:off x="8327596" y="1936311"/>
            <a:ext cx="3671899" cy="4058652"/>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sk-SK" sz="1700" dirty="0"/>
              <a:t>Language – </a:t>
            </a:r>
            <a:r>
              <a:rPr lang="en-US" sz="1700" dirty="0"/>
              <a:t>ASP.Net 4.5</a:t>
            </a:r>
            <a:endParaRPr lang="sk-SK" sz="1700" dirty="0"/>
          </a:p>
          <a:p>
            <a:pPr lvl="1" defTabSz="914400">
              <a:lnSpc>
                <a:spcPct val="70000"/>
              </a:lnSpc>
              <a:buFont typeface="Arial" panose="020B0604020202020204" pitchFamily="34" charset="0"/>
              <a:buChar char="•"/>
            </a:pPr>
            <a:r>
              <a:rPr lang="sk-SK" sz="1700" dirty="0"/>
              <a:t>Database – </a:t>
            </a:r>
            <a:r>
              <a:rPr lang="en-US" sz="1700" dirty="0"/>
              <a:t>MS SQL 2012 Enterprise Edition</a:t>
            </a:r>
            <a:endParaRPr lang="sk-SK" sz="1700" dirty="0"/>
          </a:p>
          <a:p>
            <a:pPr lvl="1" defTabSz="914400">
              <a:lnSpc>
                <a:spcPct val="70000"/>
              </a:lnSpc>
              <a:buFont typeface="Arial" panose="020B0604020202020204" pitchFamily="34" charset="0"/>
              <a:buChar char="•"/>
            </a:pPr>
            <a:r>
              <a:rPr lang="sk-SK" sz="1700" dirty="0"/>
              <a:t>Server – </a:t>
            </a:r>
            <a:r>
              <a:rPr lang="en-IN" sz="1700" dirty="0"/>
              <a:t>IIS 7.5</a:t>
            </a:r>
            <a:endParaRPr lang="sk-SK" sz="1700" dirty="0"/>
          </a:p>
          <a:p>
            <a:pPr lvl="1" defTabSz="914400">
              <a:lnSpc>
                <a:spcPct val="70000"/>
              </a:lnSpc>
              <a:buFont typeface="Arial" panose="020B0604020202020204" pitchFamily="34" charset="0"/>
              <a:buChar char="•"/>
            </a:pPr>
            <a:r>
              <a:rPr lang="sk-SK" sz="1700" dirty="0"/>
              <a:t>Operating System – </a:t>
            </a:r>
            <a:r>
              <a:rPr lang="en-US" sz="1700" dirty="0"/>
              <a:t>Windows</a:t>
            </a:r>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a:solidFill>
                  <a:srgbClr val="1C1C1C"/>
                </a:solidFill>
              </a:rPr>
              <a:t>Server and Hosting</a:t>
            </a:r>
          </a:p>
          <a:p>
            <a:pPr lvl="1">
              <a:lnSpc>
                <a:spcPct val="70000"/>
              </a:lnSpc>
            </a:pPr>
            <a:endParaRPr lang="en-US" sz="1700" dirty="0"/>
          </a:p>
          <a:p>
            <a:pPr lvl="1">
              <a:lnSpc>
                <a:spcPct val="70000"/>
              </a:lnSpc>
            </a:pPr>
            <a:r>
              <a:rPr lang="en-US" sz="1700" dirty="0"/>
              <a:t>Dedicated Server</a:t>
            </a:r>
          </a:p>
          <a:p>
            <a:pPr lvl="1">
              <a:lnSpc>
                <a:spcPct val="70000"/>
              </a:lnSpc>
            </a:pPr>
            <a:r>
              <a:rPr lang="en-US" sz="1700" dirty="0"/>
              <a:t>Memory – 8 GB with 2 Core CPU</a:t>
            </a:r>
          </a:p>
          <a:p>
            <a:pPr lvl="1">
              <a:lnSpc>
                <a:spcPct val="70000"/>
              </a:lnSpc>
            </a:pPr>
            <a:r>
              <a:rPr lang="en-US" sz="1700" dirty="0"/>
              <a:t>HDD Quota – 500 GB</a:t>
            </a:r>
          </a:p>
          <a:p>
            <a:pPr lvl="1">
              <a:lnSpc>
                <a:spcPct val="70000"/>
              </a:lnSpc>
            </a:pPr>
            <a:r>
              <a:rPr lang="en-US" sz="1700" dirty="0"/>
              <a:t>SSL</a:t>
            </a:r>
          </a:p>
          <a:p>
            <a:pPr marL="457200" lvl="1" indent="0" algn="just" defTabSz="914400">
              <a:buNone/>
            </a:pPr>
            <a:endParaRPr lang="en-US" sz="21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74" y="1732547"/>
            <a:ext cx="7882066" cy="4629150"/>
          </a:xfrm>
          <a:prstGeom prst="rect">
            <a:avLst/>
          </a:prstGeom>
        </p:spPr>
      </p:pic>
    </p:spTree>
    <p:extLst>
      <p:ext uri="{BB962C8B-B14F-4D97-AF65-F5344CB8AC3E}">
        <p14:creationId xmlns:p14="http://schemas.microsoft.com/office/powerpoint/2010/main" val="411204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Commercials</a:t>
            </a:r>
          </a:p>
        </p:txBody>
      </p:sp>
    </p:spTree>
    <p:extLst>
      <p:ext uri="{BB962C8B-B14F-4D97-AF65-F5344CB8AC3E}">
        <p14:creationId xmlns:p14="http://schemas.microsoft.com/office/powerpoint/2010/main" val="289200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Timeline &amp; Commercials</a:t>
            </a:r>
          </a:p>
        </p:txBody>
      </p:sp>
      <p:graphicFrame>
        <p:nvGraphicFramePr>
          <p:cNvPr id="5" name="Table 4"/>
          <p:cNvGraphicFramePr>
            <a:graphicFrameLocks noGrp="1"/>
          </p:cNvGraphicFramePr>
          <p:nvPr>
            <p:extLst>
              <p:ext uri="{D42A27DB-BD31-4B8C-83A1-F6EECF244321}">
                <p14:modId xmlns:p14="http://schemas.microsoft.com/office/powerpoint/2010/main" val="942943614"/>
              </p:ext>
            </p:extLst>
          </p:nvPr>
        </p:nvGraphicFramePr>
        <p:xfrm>
          <a:off x="358166" y="3564106"/>
          <a:ext cx="11272360" cy="1919120"/>
        </p:xfrm>
        <a:graphic>
          <a:graphicData uri="http://schemas.openxmlformats.org/drawingml/2006/table">
            <a:tbl>
              <a:tblPr firstRow="1" bandRow="1">
                <a:tableStyleId>{21E4AEA4-8DFA-4A89-87EB-49C32662AFE0}</a:tableStyleId>
              </a:tblPr>
              <a:tblGrid>
                <a:gridCol w="737027">
                  <a:extLst>
                    <a:ext uri="{9D8B030D-6E8A-4147-A177-3AD203B41FA5}">
                      <a16:colId xmlns="" xmlns:a16="http://schemas.microsoft.com/office/drawing/2014/main" val="3486086168"/>
                    </a:ext>
                  </a:extLst>
                </a:gridCol>
                <a:gridCol w="7631712">
                  <a:extLst>
                    <a:ext uri="{9D8B030D-6E8A-4147-A177-3AD203B41FA5}">
                      <a16:colId xmlns="" xmlns:a16="http://schemas.microsoft.com/office/drawing/2014/main" val="75094513"/>
                    </a:ext>
                  </a:extLst>
                </a:gridCol>
                <a:gridCol w="2903621">
                  <a:extLst>
                    <a:ext uri="{9D8B030D-6E8A-4147-A177-3AD203B41FA5}">
                      <a16:colId xmlns="" xmlns:a16="http://schemas.microsoft.com/office/drawing/2014/main"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 xmlns:a16="http://schemas.microsoft.com/office/drawing/2014/main" val="3343099413"/>
                  </a:ext>
                </a:extLst>
              </a:tr>
              <a:tr h="848592">
                <a:tc>
                  <a:txBody>
                    <a:bodyPr/>
                    <a:lstStyle/>
                    <a:p>
                      <a:r>
                        <a:rPr lang="en-IN" sz="2000" dirty="0">
                          <a:latin typeface="Gill Sans MT" panose="020B0502020104020203" pitchFamily="34" charset="0"/>
                        </a:rPr>
                        <a:t/>
                      </a:r>
                      <a:br>
                        <a:rPr lang="en-IN" sz="2000" dirty="0">
                          <a:latin typeface="Gill Sans MT" panose="020B0502020104020203" pitchFamily="34" charset="0"/>
                        </a:rPr>
                      </a:br>
                      <a:r>
                        <a:rPr lang="en-IN" sz="2000" dirty="0">
                          <a:latin typeface="Gill Sans MT" panose="020B0502020104020203" pitchFamily="34" charset="0"/>
                        </a:rPr>
                        <a:t>01.</a:t>
                      </a:r>
                    </a:p>
                    <a:p>
                      <a:endParaRPr lang="en-US" sz="2000" dirty="0">
                        <a:latin typeface="Gill Sans MT" panose="020B0502020104020203" pitchFamily="34" charset="0"/>
                      </a:endParaRPr>
                    </a:p>
                  </a:txBody>
                  <a:tcPr anchor="ctr">
                    <a:solidFill>
                      <a:schemeClr val="accent2">
                        <a:lumMod val="20000"/>
                        <a:lumOff val="80000"/>
                      </a:schemeClr>
                    </a:solidFill>
                  </a:tcPr>
                </a:tc>
                <a:tc>
                  <a:txBody>
                    <a:bodyPr/>
                    <a:lstStyle/>
                    <a:p>
                      <a:r>
                        <a:rPr lang="en-IN" sz="2000" dirty="0">
                          <a:latin typeface="Gill Sans MT" panose="020B0502020104020203" pitchFamily="34" charset="0"/>
                        </a:rPr>
                        <a:t/>
                      </a:r>
                      <a:br>
                        <a:rPr lang="en-IN" sz="2000" dirty="0">
                          <a:latin typeface="Gill Sans MT" panose="020B0502020104020203" pitchFamily="34" charset="0"/>
                        </a:rPr>
                      </a:br>
                      <a:r>
                        <a:rPr lang="en-IN" sz="2000" dirty="0">
                          <a:latin typeface="Gill Sans MT" panose="020B0502020104020203" pitchFamily="34" charset="0"/>
                        </a:rPr>
                        <a:t>Development of an Expert Training &amp; Arbitration System in English</a:t>
                      </a:r>
                      <a:r>
                        <a:rPr lang="en-IN" sz="2000" baseline="0" dirty="0">
                          <a:latin typeface="Gill Sans MT" panose="020B0502020104020203" pitchFamily="34" charset="0"/>
                        </a:rPr>
                        <a:t> &amp; Arabic Language </a:t>
                      </a:r>
                      <a:r>
                        <a:rPr lang="en-IN" sz="2000" b="1" baseline="0" dirty="0">
                          <a:latin typeface="Gill Sans MT" panose="020B0502020104020203" pitchFamily="34" charset="0"/>
                        </a:rPr>
                        <a:t>*</a:t>
                      </a:r>
                      <a:endParaRPr lang="en-IN" sz="2000" b="1" dirty="0">
                        <a:latin typeface="Gill Sans MT" panose="020B0502020104020203" pitchFamily="34" charset="0"/>
                      </a:endParaRPr>
                    </a:p>
                    <a:p>
                      <a:endParaRPr lang="en-US" sz="2000" dirty="0">
                        <a:latin typeface="Gill Sans MT" panose="020B0502020104020203" pitchFamily="34" charset="0"/>
                      </a:endParaRPr>
                    </a:p>
                  </a:txBody>
                  <a:tcPr anchor="ctr">
                    <a:solidFill>
                      <a:schemeClr val="accent2">
                        <a:lumMod val="20000"/>
                        <a:lumOff val="80000"/>
                      </a:schemeClr>
                    </a:solidFill>
                  </a:tcPr>
                </a:tc>
                <a:tc>
                  <a:txBody>
                    <a:bodyPr/>
                    <a:lstStyle/>
                    <a:p>
                      <a:pPr algn="r"/>
                      <a:r>
                        <a:rPr lang="en-US" sz="2000" baseline="0" dirty="0">
                          <a:latin typeface="Gill Sans MT" panose="020B0502020104020203" pitchFamily="34" charset="0"/>
                        </a:rPr>
                        <a:t>USD 00,000</a:t>
                      </a:r>
                      <a:endParaRPr lang="en-US" sz="2000" dirty="0">
                        <a:latin typeface="Gill Sans MT" panose="020B0502020104020203" pitchFamily="34" charset="0"/>
                      </a:endParaRPr>
                    </a:p>
                  </a:txBody>
                  <a:tcPr anchor="ctr">
                    <a:solidFill>
                      <a:schemeClr val="accent2">
                        <a:lumMod val="20000"/>
                        <a:lumOff val="80000"/>
                      </a:schemeClr>
                    </a:solidFill>
                  </a:tcPr>
                </a:tc>
                <a:extLst>
                  <a:ext uri="{0D108BD9-81ED-4DB2-BD59-A6C34878D82A}">
                    <a16:rowId xmlns="" xmlns:a16="http://schemas.microsoft.com/office/drawing/2014/main" val="3097143864"/>
                  </a:ext>
                </a:extLst>
              </a:tr>
            </a:tbl>
          </a:graphicData>
        </a:graphic>
      </p:graphicFrame>
      <p:sp>
        <p:nvSpPr>
          <p:cNvPr id="8" name="Rectangle 7"/>
          <p:cNvSpPr/>
          <p:nvPr/>
        </p:nvSpPr>
        <p:spPr>
          <a:xfrm>
            <a:off x="-163004" y="1339195"/>
            <a:ext cx="3217997" cy="437171"/>
          </a:xfrm>
          <a:prstGeom prst="rect">
            <a:avLst/>
          </a:prstGeom>
        </p:spPr>
        <p:txBody>
          <a:bodyPr wrap="none">
            <a:spAutoFit/>
          </a:bodyPr>
          <a:lstStyle/>
          <a:p>
            <a:pPr lvl="1">
              <a:lnSpc>
                <a:spcPts val="2600"/>
              </a:lnSpc>
            </a:pPr>
            <a:r>
              <a:rPr lang="en-US" sz="2800" b="1" dirty="0">
                <a:solidFill>
                  <a:srgbClr val="800000"/>
                </a:solidFill>
              </a:rPr>
              <a:t>Project Time Line</a:t>
            </a:r>
          </a:p>
        </p:txBody>
      </p:sp>
      <p:sp>
        <p:nvSpPr>
          <p:cNvPr id="9" name="Rectangle 8"/>
          <p:cNvSpPr/>
          <p:nvPr/>
        </p:nvSpPr>
        <p:spPr>
          <a:xfrm>
            <a:off x="-163005" y="2791005"/>
            <a:ext cx="3559179" cy="437171"/>
          </a:xfrm>
          <a:prstGeom prst="rect">
            <a:avLst/>
          </a:prstGeom>
        </p:spPr>
        <p:txBody>
          <a:bodyPr wrap="none">
            <a:spAutoFit/>
          </a:bodyPr>
          <a:lstStyle/>
          <a:p>
            <a:pPr lvl="1">
              <a:lnSpc>
                <a:spcPts val="2600"/>
              </a:lnSpc>
            </a:pPr>
            <a:r>
              <a:rPr lang="en-US" sz="2800" b="1" dirty="0">
                <a:solidFill>
                  <a:srgbClr val="800000"/>
                </a:solidFill>
              </a:rPr>
              <a:t>Project Commercial</a:t>
            </a:r>
          </a:p>
        </p:txBody>
      </p:sp>
      <p:sp>
        <p:nvSpPr>
          <p:cNvPr id="10" name="Rectangle 9"/>
          <p:cNvSpPr/>
          <p:nvPr/>
        </p:nvSpPr>
        <p:spPr>
          <a:xfrm>
            <a:off x="337372" y="1994095"/>
            <a:ext cx="11057764" cy="461665"/>
          </a:xfrm>
          <a:prstGeom prst="rect">
            <a:avLst/>
          </a:prstGeom>
        </p:spPr>
        <p:txBody>
          <a:bodyPr wrap="square">
            <a:spAutoFit/>
          </a:bodyPr>
          <a:lstStyle/>
          <a:p>
            <a:r>
              <a:rPr lang="en-AU" sz="2400" dirty="0"/>
              <a:t>The time estimated for delivering the Application is 104 working man days</a:t>
            </a:r>
            <a:endParaRPr lang="en-IN" sz="2400" dirty="0"/>
          </a:p>
        </p:txBody>
      </p:sp>
      <p:sp>
        <p:nvSpPr>
          <p:cNvPr id="11" name="Rectangle 10"/>
          <p:cNvSpPr/>
          <p:nvPr/>
        </p:nvSpPr>
        <p:spPr>
          <a:xfrm>
            <a:off x="358166" y="5863154"/>
            <a:ext cx="7590372" cy="369332"/>
          </a:xfrm>
          <a:prstGeom prst="rect">
            <a:avLst/>
          </a:prstGeom>
        </p:spPr>
        <p:txBody>
          <a:bodyPr wrap="square">
            <a:spAutoFit/>
          </a:bodyPr>
          <a:lstStyle/>
          <a:p>
            <a:r>
              <a:rPr lang="en-IN" dirty="0">
                <a:latin typeface="Gill Sans MT" panose="020B0502020104020203" pitchFamily="34" charset="0"/>
              </a:rPr>
              <a:t>* Effort &amp; Estimate shall vary for additional languages</a:t>
            </a:r>
            <a:endParaRPr lang="en-IN" dirty="0"/>
          </a:p>
        </p:txBody>
      </p:sp>
    </p:spTree>
    <p:extLst>
      <p:ext uri="{BB962C8B-B14F-4D97-AF65-F5344CB8AC3E}">
        <p14:creationId xmlns:p14="http://schemas.microsoft.com/office/powerpoint/2010/main" val="1605653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Tree>
    <p:extLst>
      <p:ext uri="{BB962C8B-B14F-4D97-AF65-F5344CB8AC3E}">
        <p14:creationId xmlns:p14="http://schemas.microsoft.com/office/powerpoint/2010/main" val="408351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grpSp>
        <p:nvGrpSpPr>
          <p:cNvPr id="25" name="Group 24"/>
          <p:cNvGrpSpPr/>
          <p:nvPr/>
        </p:nvGrpSpPr>
        <p:grpSpPr>
          <a:xfrm>
            <a:off x="1860652" y="1556293"/>
            <a:ext cx="7299389" cy="4507623"/>
            <a:chOff x="2357958" y="1716714"/>
            <a:chExt cx="6526973" cy="3558751"/>
          </a:xfrm>
        </p:grpSpPr>
        <p:sp>
          <p:nvSpPr>
            <p:cNvPr id="5" name="AutoShape 6"/>
            <p:cNvSpPr>
              <a:spLocks noChangeArrowheads="1"/>
            </p:cNvSpPr>
            <p:nvPr/>
          </p:nvSpPr>
          <p:spPr bwMode="auto">
            <a:xfrm>
              <a:off x="3079053" y="1716714"/>
              <a:ext cx="5805878" cy="31370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3079053" y="2152938"/>
              <a:ext cx="5805878" cy="306616"/>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Overview</a:t>
              </a:r>
            </a:p>
          </p:txBody>
        </p:sp>
        <p:sp>
          <p:nvSpPr>
            <p:cNvPr id="7" name="AutoShape 6"/>
            <p:cNvSpPr>
              <a:spLocks noChangeArrowheads="1"/>
            </p:cNvSpPr>
            <p:nvPr/>
          </p:nvSpPr>
          <p:spPr bwMode="auto">
            <a:xfrm>
              <a:off x="3079053" y="261146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3079053" y="306861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3079053" y="3519747"/>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Specifications</a:t>
              </a:r>
            </a:p>
          </p:txBody>
        </p:sp>
        <p:sp>
          <p:nvSpPr>
            <p:cNvPr id="10" name="AutoShape 6"/>
            <p:cNvSpPr>
              <a:spLocks noChangeArrowheads="1"/>
            </p:cNvSpPr>
            <p:nvPr/>
          </p:nvSpPr>
          <p:spPr bwMode="auto">
            <a:xfrm>
              <a:off x="3079053" y="3991757"/>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Timelines &amp; Commercials</a:t>
              </a:r>
            </a:p>
          </p:txBody>
        </p:sp>
        <p:sp>
          <p:nvSpPr>
            <p:cNvPr id="12" name="AutoShape 6"/>
            <p:cNvSpPr>
              <a:spLocks noChangeArrowheads="1"/>
            </p:cNvSpPr>
            <p:nvPr/>
          </p:nvSpPr>
          <p:spPr bwMode="auto">
            <a:xfrm>
              <a:off x="3079053" y="4479946"/>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13" name="Rectangle 12"/>
            <p:cNvSpPr>
              <a:spLocks noChangeArrowheads="1"/>
            </p:cNvSpPr>
            <p:nvPr/>
          </p:nvSpPr>
          <p:spPr bwMode="auto">
            <a:xfrm>
              <a:off x="2357958" y="1741766"/>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2357958" y="2198027"/>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2357958" y="2684991"/>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2357958" y="3125976"/>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2357958" y="3579492"/>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2357958" y="4039023"/>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2357958" y="4502134"/>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3079053" y="494685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4" name="Rectangle 23"/>
            <p:cNvSpPr>
              <a:spLocks noChangeArrowheads="1"/>
            </p:cNvSpPr>
            <p:nvPr/>
          </p:nvSpPr>
          <p:spPr bwMode="auto">
            <a:xfrm>
              <a:off x="2357958" y="4980191"/>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grpSp>
    </p:spTree>
    <p:extLst>
      <p:ext uri="{BB962C8B-B14F-4D97-AF65-F5344CB8AC3E}">
        <p14:creationId xmlns:p14="http://schemas.microsoft.com/office/powerpoint/2010/main" val="312630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708981"/>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&amp; Arabic</a:t>
            </a:r>
          </a:p>
          <a:p>
            <a:pPr marL="285750" indent="-285750">
              <a:lnSpc>
                <a:spcPts val="3000"/>
              </a:lnSpc>
              <a:buFont typeface="Arial" panose="020B0604020202020204" pitchFamily="34" charset="0"/>
              <a:buChar char="•"/>
            </a:pPr>
            <a:r>
              <a:rPr lang="en-US" sz="2400" dirty="0"/>
              <a:t>Content / Image procurement or uploading or editing</a:t>
            </a:r>
          </a:p>
          <a:p>
            <a:pPr marL="285750" indent="-285750">
              <a:lnSpc>
                <a:spcPts val="3000"/>
              </a:lnSpc>
              <a:buFont typeface="Arial" panose="020B0604020202020204" pitchFamily="34" charset="0"/>
              <a:buChar char="•"/>
            </a:pPr>
            <a:r>
              <a:rPr lang="en-US" sz="2400" dirty="0"/>
              <a:t>Manual data entry</a:t>
            </a:r>
          </a:p>
          <a:p>
            <a:pPr marL="285750" indent="-285750">
              <a:lnSpc>
                <a:spcPts val="3000"/>
              </a:lnSpc>
              <a:buFont typeface="Arial" panose="020B0604020202020204" pitchFamily="34" charset="0"/>
              <a:buChar char="•"/>
            </a:pPr>
            <a:r>
              <a:rPr lang="en-US" sz="2400" dirty="0"/>
              <a:t>Integration to existing application (if any)</a:t>
            </a:r>
          </a:p>
          <a:p>
            <a:pPr marL="285750" indent="-285750">
              <a:lnSpc>
                <a:spcPts val="3000"/>
              </a:lnSpc>
              <a:buFont typeface="Arial" panose="020B0604020202020204" pitchFamily="34" charset="0"/>
              <a:buChar char="•"/>
            </a:pPr>
            <a:r>
              <a:rPr lang="en-US" sz="2400" dirty="0"/>
              <a:t>Database 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Web Hosting &amp; SSL</a:t>
            </a:r>
          </a:p>
          <a:p>
            <a:pPr marL="285750" indent="-285750">
              <a:lnSpc>
                <a:spcPts val="3000"/>
              </a:lnSpc>
              <a:buFont typeface="Arial" panose="020B0604020202020204" pitchFamily="34" charset="0"/>
              <a:buChar char="•"/>
            </a:pPr>
            <a:r>
              <a:rPr lang="en-US" sz="2400" dirty="0"/>
              <a:t>Backup solution and Disaster recovery</a:t>
            </a:r>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Third party software integration </a:t>
            </a:r>
          </a:p>
          <a:p>
            <a:pPr marL="285750" indent="-285750">
              <a:lnSpc>
                <a:spcPts val="3000"/>
              </a:lnSpc>
              <a:buFont typeface="Arial" panose="020B0604020202020204" pitchFamily="34" charset="0"/>
              <a:buChar char="•"/>
            </a:pPr>
            <a:r>
              <a:rPr lang="en-US" sz="2400" dirty="0"/>
              <a:t>Annual Maintenance Contract</a:t>
            </a:r>
          </a:p>
          <a:p>
            <a:pPr marL="285750" indent="-285750">
              <a:lnSpc>
                <a:spcPts val="3000"/>
              </a:lnSpc>
              <a:buFont typeface="Arial" panose="020B0604020202020204" pitchFamily="34" charset="0"/>
              <a:buChar char="•"/>
            </a:pPr>
            <a:r>
              <a:rPr lang="en-US" sz="2400" dirty="0"/>
              <a:t>Purchase of payment gateway</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Tree>
    <p:extLst>
      <p:ext uri="{BB962C8B-B14F-4D97-AF65-F5344CB8AC3E}">
        <p14:creationId xmlns:p14="http://schemas.microsoft.com/office/powerpoint/2010/main" val="682607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5404685"/>
          </a:xfrm>
          <a:prstGeom prst="rect">
            <a:avLst/>
          </a:prstGeom>
        </p:spPr>
        <p:txBody>
          <a:bodyPr wrap="square">
            <a:spAutoFit/>
          </a:bodyPr>
          <a:lstStyle/>
          <a:p>
            <a:pPr marL="285750" indent="-285750">
              <a:lnSpc>
                <a:spcPts val="2600"/>
              </a:lnSpc>
              <a:buFont typeface="Arial" panose="020B0604020202020204" pitchFamily="34" charset="0"/>
              <a:buChar char="•"/>
            </a:pPr>
            <a:r>
              <a:rPr lang="en-US" dirty="0"/>
              <a:t>Offer Valid for 30 calendar days from the date of submission of the Proposal</a:t>
            </a:r>
          </a:p>
          <a:p>
            <a:pPr marL="285750" indent="-285750">
              <a:lnSpc>
                <a:spcPts val="2600"/>
              </a:lnSpc>
              <a:buFont typeface="Arial" panose="020B0604020202020204" pitchFamily="34" charset="0"/>
              <a:buChar char="•"/>
            </a:pPr>
            <a:r>
              <a:rPr lang="en-IN" dirty="0"/>
              <a:t>An average of 20 working days are assumed in a month</a:t>
            </a:r>
            <a:endParaRPr lang="en-US" dirty="0"/>
          </a:p>
          <a:p>
            <a:pPr marL="285750" indent="-285750">
              <a:lnSpc>
                <a:spcPts val="2600"/>
              </a:lnSpc>
              <a:buFont typeface="Arial" panose="020B0604020202020204" pitchFamily="34" charset="0"/>
              <a:buChar char="•"/>
            </a:pPr>
            <a:r>
              <a:rPr lang="en-IN"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600"/>
              </a:lnSpc>
              <a:buFont typeface="Arial" panose="020B0604020202020204" pitchFamily="34" charset="0"/>
              <a:buChar char="•"/>
            </a:pPr>
            <a:r>
              <a:rPr lang="en-IN" dirty="0"/>
              <a:t>The applications will be built as per the specifications agreed mutually. Any changes will be executed through a deﬁned change management process between both parties </a:t>
            </a:r>
          </a:p>
          <a:p>
            <a:pPr marL="285750" indent="-285750">
              <a:lnSpc>
                <a:spcPts val="2600"/>
              </a:lnSpc>
              <a:buFont typeface="Arial" panose="020B0604020202020204" pitchFamily="34" charset="0"/>
              <a:buChar char="•"/>
            </a:pPr>
            <a:r>
              <a:rPr lang="en-IN" dirty="0"/>
              <a:t>All Source Code and other project artefacts would adhere to the Verbat document templates and internal coding standards </a:t>
            </a:r>
          </a:p>
          <a:p>
            <a:pPr marL="285750" indent="-285750">
              <a:lnSpc>
                <a:spcPts val="2600"/>
              </a:lnSpc>
              <a:buFont typeface="Arial" panose="020B0604020202020204" pitchFamily="34" charset="0"/>
              <a:buChar char="•"/>
            </a:pPr>
            <a:r>
              <a:rPr lang="en-IN" dirty="0"/>
              <a:t>Client need to provide texts in Arabic language for the application Interface</a:t>
            </a:r>
          </a:p>
          <a:p>
            <a:pPr marL="285750" indent="-285750">
              <a:lnSpc>
                <a:spcPts val="2600"/>
              </a:lnSpc>
              <a:buFont typeface="Arial" panose="020B0604020202020204" pitchFamily="34" charset="0"/>
              <a:buChar char="•"/>
            </a:pPr>
            <a:r>
              <a:rPr lang="en-IN" dirty="0"/>
              <a:t>API’s for payment gateway should be provided by the client</a:t>
            </a:r>
          </a:p>
          <a:p>
            <a:pPr marL="285750" indent="-285750">
              <a:lnSpc>
                <a:spcPts val="2600"/>
              </a:lnSpc>
              <a:buFont typeface="Arial" panose="020B0604020202020204" pitchFamily="34" charset="0"/>
              <a:buChar char="•"/>
            </a:pPr>
            <a:r>
              <a:rPr lang="en-IN" dirty="0"/>
              <a:t>Verbat will provide a bug ﬁx warranty at no additional cost for 30 days from the date of acceptance of the project, for correction of any errors in the developed application that may be attributed to Verbat</a:t>
            </a:r>
          </a:p>
          <a:p>
            <a:pPr marL="285750" indent="-285750">
              <a:lnSpc>
                <a:spcPts val="2600"/>
              </a:lnSpc>
              <a:buFont typeface="Arial" panose="020B0604020202020204" pitchFamily="34" charset="0"/>
              <a:buChar char="•"/>
            </a:pPr>
            <a:r>
              <a:rPr lang="en-US" dirty="0"/>
              <a:t>Acceptance criteria will be based on the clauses which were mutually discussed between Verbat and client at the Requirement Analysis phase and the same will be documented and approved by both parties through official emails</a:t>
            </a:r>
            <a:endParaRPr lang="en-IN"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Tree>
    <p:extLst>
      <p:ext uri="{BB962C8B-B14F-4D97-AF65-F5344CB8AC3E}">
        <p14:creationId xmlns:p14="http://schemas.microsoft.com/office/powerpoint/2010/main" val="2759154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Tree>
    <p:extLst>
      <p:ext uri="{BB962C8B-B14F-4D97-AF65-F5344CB8AC3E}">
        <p14:creationId xmlns:p14="http://schemas.microsoft.com/office/powerpoint/2010/main" val="663346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Tree>
    <p:extLst>
      <p:ext uri="{BB962C8B-B14F-4D97-AF65-F5344CB8AC3E}">
        <p14:creationId xmlns:p14="http://schemas.microsoft.com/office/powerpoint/2010/main" val="428056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172798" y="1400904"/>
            <a:ext cx="11971075" cy="3683060"/>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err="1" smtClean="0"/>
              <a:t>Fischer.ae’s</a:t>
            </a:r>
            <a:r>
              <a:rPr lang="en-US" sz="2000" dirty="0" smtClean="0"/>
              <a:t> largest </a:t>
            </a:r>
            <a:r>
              <a:rPr lang="en-US" sz="2000" dirty="0"/>
              <a:t>division is the Fixing Systems with more than 14,000 articles.</a:t>
            </a:r>
            <a:endParaRPr lang="en-US" sz="2000" dirty="0" smtClean="0"/>
          </a:p>
          <a:p>
            <a:pPr marL="342900" indent="-342900">
              <a:lnSpc>
                <a:spcPct val="150000"/>
              </a:lnSpc>
              <a:buFont typeface="Wingdings" panose="05000000000000000000" pitchFamily="2" charset="2"/>
              <a:buChar char="§"/>
            </a:pPr>
            <a:r>
              <a:rPr lang="en-US" sz="2000" dirty="0" err="1" smtClean="0"/>
              <a:t>Fischer.ae’s</a:t>
            </a:r>
            <a:r>
              <a:rPr lang="en-US" sz="2000" dirty="0" smtClean="0"/>
              <a:t> </a:t>
            </a:r>
            <a:r>
              <a:rPr lang="en-US" sz="2000" dirty="0"/>
              <a:t>strength is in their capability to provide the right product in a technically-perfect design for a wide range of customers, from DIY fans through to skilled trade workers.</a:t>
            </a:r>
          </a:p>
          <a:p>
            <a:pPr marL="342900" indent="-342900">
              <a:lnSpc>
                <a:spcPct val="150000"/>
              </a:lnSpc>
              <a:buFont typeface="Wingdings" panose="05000000000000000000" pitchFamily="2" charset="2"/>
              <a:buChar char="§"/>
            </a:pPr>
            <a:r>
              <a:rPr lang="en-US" sz="2000" dirty="0" smtClean="0"/>
              <a:t>Fischer.ae </a:t>
            </a:r>
            <a:r>
              <a:rPr lang="en-US" sz="2000" dirty="0"/>
              <a:t>has identified the need to catalog it’s products along with example implementation of its products to be made available for the companies sales associates.</a:t>
            </a:r>
          </a:p>
          <a:p>
            <a:pPr marL="342900" indent="-342900">
              <a:lnSpc>
                <a:spcPct val="150000"/>
              </a:lnSpc>
              <a:buFont typeface="Wingdings" panose="05000000000000000000" pitchFamily="2" charset="2"/>
              <a:buChar char="§"/>
            </a:pPr>
            <a:r>
              <a:rPr lang="en-US" sz="2000" dirty="0"/>
              <a:t>A product catalog along with sample implementations will amplify the companies sales by  providing associates the opportunity to demonstrate its product line while on the field.</a:t>
            </a:r>
          </a:p>
          <a:p>
            <a:pPr>
              <a:lnSpc>
                <a:spcPts val="2800"/>
              </a:lnSpc>
            </a:pPr>
            <a:endParaRPr lang="en-US" sz="1900" dirty="0">
              <a:solidFill>
                <a:srgbClr val="1C1C1C"/>
              </a:solidFill>
            </a:endParaRPr>
          </a:p>
        </p:txBody>
      </p:sp>
    </p:spTree>
    <p:extLst>
      <p:ext uri="{BB962C8B-B14F-4D97-AF65-F5344CB8AC3E}">
        <p14:creationId xmlns:p14="http://schemas.microsoft.com/office/powerpoint/2010/main" val="79497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Scope</a:t>
            </a:r>
            <a:endParaRPr lang="en-IN" sz="3200" dirty="0">
              <a:solidFill>
                <a:schemeClr val="bg1"/>
              </a:solidFill>
            </a:endParaRPr>
          </a:p>
        </p:txBody>
      </p:sp>
      <p:sp>
        <p:nvSpPr>
          <p:cNvPr id="5" name="TextBox 4"/>
          <p:cNvSpPr txBox="1"/>
          <p:nvPr/>
        </p:nvSpPr>
        <p:spPr>
          <a:xfrm>
            <a:off x="305928" y="1366801"/>
            <a:ext cx="11581272" cy="4493538"/>
          </a:xfrm>
          <a:prstGeom prst="rect">
            <a:avLst/>
          </a:prstGeom>
          <a:noFill/>
        </p:spPr>
        <p:txBody>
          <a:bodyPr wrap="square" rtlCol="0">
            <a:spAutoFit/>
          </a:bodyPr>
          <a:lstStyle/>
          <a:p>
            <a:pPr marL="285750" indent="-285750">
              <a:buFont typeface="Wingdings" panose="05000000000000000000" pitchFamily="2" charset="2"/>
              <a:buChar char="§"/>
            </a:pPr>
            <a:r>
              <a:rPr lang="en-US" dirty="0"/>
              <a:t>Fischer has contacted Verbat to develop an application with the following features</a:t>
            </a:r>
          </a:p>
          <a:p>
            <a:pPr lvl="1">
              <a:lnSpc>
                <a:spcPct val="150000"/>
              </a:lnSpc>
            </a:pPr>
            <a:r>
              <a:rPr lang="en-US" b="1" dirty="0"/>
              <a:t>Approval Copies</a:t>
            </a:r>
          </a:p>
          <a:p>
            <a:pPr marL="742950" lvl="1" indent="-285750">
              <a:lnSpc>
                <a:spcPct val="150000"/>
              </a:lnSpc>
              <a:buFont typeface="Wingdings" panose="05000000000000000000" pitchFamily="2" charset="2"/>
              <a:buChar char="§"/>
            </a:pPr>
            <a:r>
              <a:rPr lang="en-US" dirty="0"/>
              <a:t>A mobile device (Phone or Tablet) application that can take pictures of products.</a:t>
            </a:r>
          </a:p>
          <a:p>
            <a:pPr marL="742950" lvl="1" indent="-285750">
              <a:lnSpc>
                <a:spcPct val="150000"/>
              </a:lnSpc>
              <a:buFont typeface="Wingdings" panose="05000000000000000000" pitchFamily="2" charset="2"/>
              <a:buChar char="§"/>
            </a:pPr>
            <a:r>
              <a:rPr lang="en-US" dirty="0"/>
              <a:t>Ability to associate the product with a project, contractors, consultants, clients etc.</a:t>
            </a:r>
          </a:p>
          <a:p>
            <a:pPr lvl="1">
              <a:lnSpc>
                <a:spcPct val="150000"/>
              </a:lnSpc>
            </a:pPr>
            <a:r>
              <a:rPr lang="en-US" b="1" dirty="0"/>
              <a:t>Approval Form</a:t>
            </a:r>
          </a:p>
          <a:p>
            <a:pPr marL="742950" lvl="1" indent="-285750">
              <a:lnSpc>
                <a:spcPct val="150000"/>
              </a:lnSpc>
              <a:buFont typeface="Wingdings" panose="05000000000000000000" pitchFamily="2" charset="2"/>
              <a:buChar char="§"/>
            </a:pPr>
            <a:r>
              <a:rPr lang="en-US" dirty="0"/>
              <a:t>Create an approval form (option for draft and final) that can be send to approval managers for approval.</a:t>
            </a:r>
          </a:p>
          <a:p>
            <a:pPr marL="742950" lvl="1" indent="-285750">
              <a:lnSpc>
                <a:spcPct val="150000"/>
              </a:lnSpc>
              <a:buFont typeface="Wingdings" panose="05000000000000000000" pitchFamily="2" charset="2"/>
              <a:buChar char="§"/>
            </a:pPr>
            <a:r>
              <a:rPr lang="en-US" dirty="0"/>
              <a:t>Approval copies once approved can be further enhanced with additional information</a:t>
            </a:r>
          </a:p>
          <a:p>
            <a:pPr lvl="1">
              <a:lnSpc>
                <a:spcPct val="150000"/>
              </a:lnSpc>
            </a:pPr>
            <a:r>
              <a:rPr lang="en-US" b="1" dirty="0"/>
              <a:t>Product Catalog</a:t>
            </a:r>
          </a:p>
          <a:p>
            <a:pPr marL="742950" lvl="1" indent="-285750">
              <a:lnSpc>
                <a:spcPct val="150000"/>
              </a:lnSpc>
              <a:buFont typeface="Wingdings" panose="05000000000000000000" pitchFamily="2" charset="2"/>
              <a:buChar char="§"/>
            </a:pPr>
            <a:r>
              <a:rPr lang="en-US" dirty="0"/>
              <a:t>Create a product catalog with various product details</a:t>
            </a:r>
          </a:p>
          <a:p>
            <a:pPr marL="742950" lvl="1" indent="-285750">
              <a:lnSpc>
                <a:spcPct val="150000"/>
              </a:lnSpc>
              <a:buFont typeface="Wingdings" panose="05000000000000000000" pitchFamily="2" charset="2"/>
              <a:buChar char="§"/>
            </a:pPr>
            <a:r>
              <a:rPr lang="en-US" dirty="0"/>
              <a:t>Be able to attach documents from emails, scanned images or from the device storage.</a:t>
            </a:r>
          </a:p>
          <a:p>
            <a:pPr marL="285750" indent="-285750">
              <a:lnSpc>
                <a:spcPts val="3000"/>
              </a:lnSpc>
              <a:buFont typeface="Wingdings" panose="05000000000000000000" pitchFamily="2" charset="2"/>
              <a:buChar char="§"/>
            </a:pPr>
            <a:endParaRPr lang="en-US" sz="1900" dirty="0">
              <a:solidFill>
                <a:srgbClr val="1C1C1C"/>
              </a:solidFill>
            </a:endParaRPr>
          </a:p>
        </p:txBody>
      </p: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Scope (Continued)</a:t>
            </a:r>
            <a:endParaRPr lang="en-IN" sz="3200" dirty="0">
              <a:solidFill>
                <a:schemeClr val="bg1"/>
              </a:solidFill>
            </a:endParaRPr>
          </a:p>
        </p:txBody>
      </p:sp>
      <p:sp>
        <p:nvSpPr>
          <p:cNvPr id="5" name="TextBox 4"/>
          <p:cNvSpPr txBox="1"/>
          <p:nvPr/>
        </p:nvSpPr>
        <p:spPr>
          <a:xfrm>
            <a:off x="305928" y="1366801"/>
            <a:ext cx="11581272" cy="4600234"/>
          </a:xfrm>
          <a:prstGeom prst="rect">
            <a:avLst/>
          </a:prstGeom>
          <a:noFill/>
        </p:spPr>
        <p:txBody>
          <a:bodyPr wrap="square" rtlCol="0">
            <a:spAutoFit/>
          </a:bodyPr>
          <a:lstStyle/>
          <a:p>
            <a:pPr lvl="1">
              <a:lnSpc>
                <a:spcPct val="150000"/>
              </a:lnSpc>
            </a:pPr>
            <a:r>
              <a:rPr lang="en-US" b="1" dirty="0"/>
              <a:t>Submittal Forms</a:t>
            </a:r>
          </a:p>
          <a:p>
            <a:pPr marL="742950" lvl="1" indent="-285750">
              <a:lnSpc>
                <a:spcPct val="150000"/>
              </a:lnSpc>
              <a:buFont typeface="Wingdings" panose="05000000000000000000" pitchFamily="2" charset="2"/>
              <a:buChar char="§"/>
            </a:pPr>
            <a:r>
              <a:rPr lang="en-US" dirty="0"/>
              <a:t>Create product or company submittal forms </a:t>
            </a:r>
          </a:p>
          <a:p>
            <a:pPr marL="742950" lvl="1" indent="-285750">
              <a:lnSpc>
                <a:spcPct val="150000"/>
              </a:lnSpc>
              <a:buFont typeface="Wingdings" panose="05000000000000000000" pitchFamily="2" charset="2"/>
              <a:buChar char="§"/>
            </a:pPr>
            <a:r>
              <a:rPr lang="en-US" dirty="0"/>
              <a:t>Create cover page</a:t>
            </a:r>
          </a:p>
          <a:p>
            <a:pPr marL="742950" lvl="1" indent="-285750">
              <a:lnSpc>
                <a:spcPct val="150000"/>
              </a:lnSpc>
              <a:buFont typeface="Wingdings" panose="05000000000000000000" pitchFamily="2" charset="2"/>
              <a:buChar char="§"/>
            </a:pPr>
            <a:r>
              <a:rPr lang="en-US" dirty="0"/>
              <a:t>Be able to add additional attachments via email, pics or device storage</a:t>
            </a:r>
          </a:p>
          <a:p>
            <a:pPr marL="742950" lvl="1" indent="-285750">
              <a:lnSpc>
                <a:spcPct val="150000"/>
              </a:lnSpc>
              <a:buFont typeface="Wingdings" panose="05000000000000000000" pitchFamily="2" charset="2"/>
              <a:buChar char="§"/>
            </a:pPr>
            <a:r>
              <a:rPr lang="en-US" dirty="0"/>
              <a:t>Ability to combine all documents &amp; attachments to be collated as a single PDF document. </a:t>
            </a:r>
          </a:p>
          <a:p>
            <a:pPr lvl="1">
              <a:lnSpc>
                <a:spcPct val="150000"/>
              </a:lnSpc>
            </a:pPr>
            <a:r>
              <a:rPr lang="en-US" b="1" dirty="0"/>
              <a:t>Application Platforms</a:t>
            </a:r>
          </a:p>
          <a:p>
            <a:pPr marL="742950" lvl="1" indent="-285750">
              <a:lnSpc>
                <a:spcPct val="150000"/>
              </a:lnSpc>
              <a:buFont typeface="Wingdings" panose="05000000000000000000" pitchFamily="2" charset="2"/>
              <a:buChar char="§"/>
            </a:pPr>
            <a:r>
              <a:rPr lang="en-US" dirty="0"/>
              <a:t>System will be deployed on desktop as well as mobile devices</a:t>
            </a:r>
          </a:p>
          <a:p>
            <a:pPr marL="742950" lvl="1" indent="-285750">
              <a:lnSpc>
                <a:spcPct val="150000"/>
              </a:lnSpc>
              <a:buFont typeface="Wingdings" panose="05000000000000000000" pitchFamily="2" charset="2"/>
              <a:buChar char="§"/>
            </a:pPr>
            <a:r>
              <a:rPr lang="en-US" dirty="0"/>
              <a:t>Administrative features will be implemented on the desktop version</a:t>
            </a:r>
          </a:p>
          <a:p>
            <a:pPr marL="742950" lvl="1" indent="-285750">
              <a:lnSpc>
                <a:spcPct val="150000"/>
              </a:lnSpc>
              <a:buFont typeface="Wingdings" panose="05000000000000000000" pitchFamily="2" charset="2"/>
              <a:buChar char="§"/>
            </a:pPr>
            <a:r>
              <a:rPr lang="en-US" dirty="0"/>
              <a:t>All other features will be available on the mobile </a:t>
            </a:r>
            <a:r>
              <a:rPr lang="en-US" dirty="0" smtClean="0"/>
              <a:t>devices (IOS &amp; Android)</a:t>
            </a:r>
            <a:endParaRPr lang="en-US" dirty="0"/>
          </a:p>
          <a:p>
            <a:pPr marL="742950" lvl="1" indent="-285750">
              <a:lnSpc>
                <a:spcPct val="150000"/>
              </a:lnSpc>
              <a:buFont typeface="Wingdings" panose="05000000000000000000" pitchFamily="2" charset="2"/>
              <a:buChar char="§"/>
            </a:pPr>
            <a:r>
              <a:rPr lang="en-US" dirty="0"/>
              <a:t>System will be available on both IOS and Android devices.</a:t>
            </a:r>
          </a:p>
          <a:p>
            <a:pPr marL="285750" indent="-285750">
              <a:lnSpc>
                <a:spcPts val="3000"/>
              </a:lnSpc>
              <a:buFont typeface="Wingdings" panose="05000000000000000000" pitchFamily="2" charset="2"/>
              <a:buChar char="§"/>
            </a:pPr>
            <a:endParaRPr lang="en-US" sz="1900" dirty="0">
              <a:solidFill>
                <a:srgbClr val="1C1C1C"/>
              </a:solidFill>
            </a:endParaRPr>
          </a:p>
        </p:txBody>
      </p:sp>
    </p:spTree>
    <p:extLst>
      <p:ext uri="{BB962C8B-B14F-4D97-AF65-F5344CB8AC3E}">
        <p14:creationId xmlns:p14="http://schemas.microsoft.com/office/powerpoint/2010/main" val="145313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Product Delivery</a:t>
            </a:r>
            <a:endParaRPr lang="en-IN" sz="3200" dirty="0">
              <a:solidFill>
                <a:schemeClr val="bg1"/>
              </a:solidFill>
            </a:endParaRPr>
          </a:p>
        </p:txBody>
      </p:sp>
      <p:sp>
        <p:nvSpPr>
          <p:cNvPr id="5" name="TextBox 4"/>
          <p:cNvSpPr txBox="1"/>
          <p:nvPr/>
        </p:nvSpPr>
        <p:spPr>
          <a:xfrm>
            <a:off x="305928" y="1366801"/>
            <a:ext cx="11581272" cy="5463034"/>
          </a:xfrm>
          <a:prstGeom prst="rect">
            <a:avLst/>
          </a:prstGeom>
          <a:noFill/>
        </p:spPr>
        <p:txBody>
          <a:bodyPr wrap="square" rtlCol="0">
            <a:spAutoFit/>
          </a:bodyPr>
          <a:lstStyle/>
          <a:p>
            <a:pPr lvl="1">
              <a:lnSpc>
                <a:spcPct val="150000"/>
              </a:lnSpc>
            </a:pPr>
            <a:r>
              <a:rPr lang="en-US" b="1" dirty="0" smtClean="0"/>
              <a:t>Product Delivery</a:t>
            </a:r>
          </a:p>
          <a:p>
            <a:pPr lvl="1">
              <a:lnSpc>
                <a:spcPct val="150000"/>
              </a:lnSpc>
            </a:pPr>
            <a:r>
              <a:rPr lang="en-US" dirty="0" smtClean="0"/>
              <a:t>Product will be delivered in three phases.  All Phases will be started  upon the completion of signed copies of the Software Requirements. The deliverables for each phase is listed below.</a:t>
            </a:r>
          </a:p>
          <a:p>
            <a:pPr lvl="1">
              <a:lnSpc>
                <a:spcPct val="150000"/>
              </a:lnSpc>
            </a:pPr>
            <a:r>
              <a:rPr lang="en-US" b="1" dirty="0" smtClean="0"/>
              <a:t>Phase 1</a:t>
            </a:r>
          </a:p>
          <a:p>
            <a:pPr marL="742950" lvl="1" indent="-285750">
              <a:lnSpc>
                <a:spcPct val="150000"/>
              </a:lnSpc>
              <a:buFont typeface="Wingdings" panose="05000000000000000000" pitchFamily="2" charset="2"/>
              <a:buChar char="§"/>
            </a:pPr>
            <a:r>
              <a:rPr lang="en-US" dirty="0" smtClean="0"/>
              <a:t>Includes general application framework that consist of modules like authentication and authorization, Logging, API integration, Master data Maintenance </a:t>
            </a:r>
          </a:p>
          <a:p>
            <a:pPr marL="742950" lvl="1" indent="-285750">
              <a:lnSpc>
                <a:spcPct val="150000"/>
              </a:lnSpc>
              <a:buFont typeface="Wingdings" panose="05000000000000000000" pitchFamily="2" charset="2"/>
              <a:buChar char="§"/>
            </a:pPr>
            <a:r>
              <a:rPr lang="en-US" dirty="0" smtClean="0"/>
              <a:t>Initiate approval workflow</a:t>
            </a:r>
          </a:p>
          <a:p>
            <a:pPr marL="742950" lvl="1" indent="-285750">
              <a:lnSpc>
                <a:spcPct val="150000"/>
              </a:lnSpc>
              <a:buFont typeface="Wingdings" panose="05000000000000000000" pitchFamily="2" charset="2"/>
              <a:buChar char="§"/>
            </a:pPr>
            <a:r>
              <a:rPr lang="en-US" dirty="0" smtClean="0"/>
              <a:t>Create request for approvals (draft and final)</a:t>
            </a:r>
          </a:p>
          <a:p>
            <a:pPr marL="742950" lvl="1" indent="-285750">
              <a:lnSpc>
                <a:spcPct val="150000"/>
              </a:lnSpc>
              <a:buFont typeface="Wingdings" panose="05000000000000000000" pitchFamily="2" charset="2"/>
              <a:buChar char="§"/>
            </a:pPr>
            <a:r>
              <a:rPr lang="en-US" dirty="0" smtClean="0"/>
              <a:t>Theme development for mobile devices and desktop</a:t>
            </a:r>
          </a:p>
          <a:p>
            <a:pPr marL="742950" lvl="1" indent="-285750">
              <a:lnSpc>
                <a:spcPct val="150000"/>
              </a:lnSpc>
              <a:buFont typeface="Wingdings" panose="05000000000000000000" pitchFamily="2" charset="2"/>
              <a:buChar char="§"/>
            </a:pPr>
            <a:r>
              <a:rPr lang="en-US" dirty="0" smtClean="0"/>
              <a:t>Database design and development</a:t>
            </a:r>
          </a:p>
          <a:p>
            <a:pPr lvl="1">
              <a:lnSpc>
                <a:spcPct val="150000"/>
              </a:lnSpc>
            </a:pPr>
            <a:endParaRPr lang="en-US" dirty="0" smtClean="0"/>
          </a:p>
          <a:p>
            <a:pPr marL="742950" lvl="1" indent="-285750">
              <a:lnSpc>
                <a:spcPct val="150000"/>
              </a:lnSpc>
              <a:buFont typeface="Wingdings" panose="05000000000000000000" pitchFamily="2" charset="2"/>
              <a:buChar char="§"/>
            </a:pPr>
            <a:endParaRPr lang="en-US" dirty="0"/>
          </a:p>
          <a:p>
            <a:pPr marL="285750" indent="-285750">
              <a:lnSpc>
                <a:spcPts val="3000"/>
              </a:lnSpc>
              <a:buFont typeface="Wingdings" panose="05000000000000000000" pitchFamily="2" charset="2"/>
              <a:buChar char="§"/>
            </a:pPr>
            <a:endParaRPr lang="en-US" sz="1900" dirty="0">
              <a:solidFill>
                <a:srgbClr val="1C1C1C"/>
              </a:solidFill>
            </a:endParaRPr>
          </a:p>
        </p:txBody>
      </p:sp>
    </p:spTree>
    <p:extLst>
      <p:ext uri="{BB962C8B-B14F-4D97-AF65-F5344CB8AC3E}">
        <p14:creationId xmlns:p14="http://schemas.microsoft.com/office/powerpoint/2010/main" val="416664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Product </a:t>
            </a:r>
            <a:r>
              <a:rPr lang="en-IN" sz="3200" dirty="0" smtClean="0">
                <a:solidFill>
                  <a:schemeClr val="bg1"/>
                </a:solidFill>
              </a:rPr>
              <a:t>Delivery </a:t>
            </a:r>
            <a:r>
              <a:rPr lang="en-IN" sz="3200" dirty="0" smtClean="0">
                <a:solidFill>
                  <a:schemeClr val="bg1"/>
                </a:solidFill>
              </a:rPr>
              <a:t>(</a:t>
            </a:r>
            <a:r>
              <a:rPr lang="en-IN" sz="3200" dirty="0" err="1" smtClean="0">
                <a:solidFill>
                  <a:schemeClr val="bg1"/>
                </a:solidFill>
              </a:rPr>
              <a:t>Contd</a:t>
            </a:r>
            <a:r>
              <a:rPr lang="en-IN" sz="3200" dirty="0" smtClean="0">
                <a:solidFill>
                  <a:schemeClr val="bg1"/>
                </a:solidFill>
              </a:rPr>
              <a:t>…)</a:t>
            </a:r>
            <a:endParaRPr lang="en-IN" sz="3200" dirty="0">
              <a:solidFill>
                <a:schemeClr val="bg1"/>
              </a:solidFill>
            </a:endParaRPr>
          </a:p>
        </p:txBody>
      </p:sp>
      <p:sp>
        <p:nvSpPr>
          <p:cNvPr id="5" name="TextBox 4"/>
          <p:cNvSpPr txBox="1"/>
          <p:nvPr/>
        </p:nvSpPr>
        <p:spPr>
          <a:xfrm>
            <a:off x="305928" y="1366801"/>
            <a:ext cx="11581272" cy="5047536"/>
          </a:xfrm>
          <a:prstGeom prst="rect">
            <a:avLst/>
          </a:prstGeom>
          <a:noFill/>
        </p:spPr>
        <p:txBody>
          <a:bodyPr wrap="square" rtlCol="0">
            <a:spAutoFit/>
          </a:bodyPr>
          <a:lstStyle/>
          <a:p>
            <a:pPr lvl="1">
              <a:lnSpc>
                <a:spcPct val="150000"/>
              </a:lnSpc>
            </a:pPr>
            <a:r>
              <a:rPr lang="en-US" b="1" dirty="0" smtClean="0"/>
              <a:t>Phase </a:t>
            </a:r>
            <a:r>
              <a:rPr lang="en-US" b="1" dirty="0"/>
              <a:t>2</a:t>
            </a:r>
          </a:p>
          <a:p>
            <a:pPr marL="742950" lvl="1" indent="-285750">
              <a:lnSpc>
                <a:spcPct val="150000"/>
              </a:lnSpc>
              <a:buFont typeface="Wingdings" panose="05000000000000000000" pitchFamily="2" charset="2"/>
              <a:buChar char="§"/>
            </a:pPr>
            <a:r>
              <a:rPr lang="en-US" dirty="0"/>
              <a:t>Approval workflow to approve request</a:t>
            </a:r>
          </a:p>
          <a:p>
            <a:pPr marL="742950" lvl="1" indent="-285750">
              <a:lnSpc>
                <a:spcPct val="150000"/>
              </a:lnSpc>
              <a:buFont typeface="Wingdings" panose="05000000000000000000" pitchFamily="2" charset="2"/>
              <a:buChar char="§"/>
            </a:pPr>
            <a:r>
              <a:rPr lang="en-US" dirty="0"/>
              <a:t>Complete the approval copies (with additional information and attachments)</a:t>
            </a:r>
          </a:p>
          <a:p>
            <a:pPr marL="742950" lvl="1" indent="-285750">
              <a:lnSpc>
                <a:spcPct val="150000"/>
              </a:lnSpc>
              <a:buFont typeface="Wingdings" panose="05000000000000000000" pitchFamily="2" charset="2"/>
              <a:buChar char="§"/>
            </a:pPr>
            <a:r>
              <a:rPr lang="en-US" dirty="0"/>
              <a:t>Create PDF documents</a:t>
            </a:r>
          </a:p>
          <a:p>
            <a:pPr marL="742950" lvl="1" indent="-285750">
              <a:lnSpc>
                <a:spcPct val="150000"/>
              </a:lnSpc>
              <a:buFont typeface="Wingdings" panose="05000000000000000000" pitchFamily="2" charset="2"/>
              <a:buChar char="§"/>
            </a:pPr>
            <a:r>
              <a:rPr lang="en-US" dirty="0"/>
              <a:t>Complete product data features  and relate it with approval copies and submittal forms so that they can be searchable</a:t>
            </a:r>
          </a:p>
          <a:p>
            <a:pPr lvl="1">
              <a:lnSpc>
                <a:spcPct val="150000"/>
              </a:lnSpc>
            </a:pPr>
            <a:r>
              <a:rPr lang="en-US" b="1" dirty="0" smtClean="0"/>
              <a:t>Phase </a:t>
            </a:r>
            <a:r>
              <a:rPr lang="en-US" b="1" dirty="0"/>
              <a:t>3</a:t>
            </a:r>
            <a:endParaRPr lang="en-US" b="1" dirty="0" smtClean="0"/>
          </a:p>
          <a:p>
            <a:pPr marL="742950" lvl="1" indent="-285750">
              <a:lnSpc>
                <a:spcPct val="150000"/>
              </a:lnSpc>
              <a:buFont typeface="Wingdings" panose="05000000000000000000" pitchFamily="2" charset="2"/>
              <a:buChar char="§"/>
            </a:pPr>
            <a:r>
              <a:rPr lang="en-US" dirty="0" smtClean="0"/>
              <a:t>Completion of the Product and company submittals.</a:t>
            </a:r>
          </a:p>
          <a:p>
            <a:pPr marL="742950" lvl="1" indent="-285750">
              <a:lnSpc>
                <a:spcPct val="150000"/>
              </a:lnSpc>
              <a:buFont typeface="Wingdings" panose="05000000000000000000" pitchFamily="2" charset="2"/>
              <a:buChar char="§"/>
            </a:pPr>
            <a:r>
              <a:rPr lang="en-US" dirty="0" smtClean="0"/>
              <a:t>Convert attachments to PDF documents.</a:t>
            </a:r>
          </a:p>
          <a:p>
            <a:pPr marL="742950" lvl="1" indent="-285750">
              <a:lnSpc>
                <a:spcPct val="150000"/>
              </a:lnSpc>
              <a:buFont typeface="Wingdings" panose="05000000000000000000" pitchFamily="2" charset="2"/>
              <a:buChar char="§"/>
            </a:pPr>
            <a:r>
              <a:rPr lang="en-US" dirty="0" smtClean="0"/>
              <a:t>Stitch cover letter and attachments to create a PDF document.</a:t>
            </a:r>
          </a:p>
          <a:p>
            <a:pPr marL="742950" lvl="1" indent="-285750">
              <a:lnSpc>
                <a:spcPct val="150000"/>
              </a:lnSpc>
              <a:buFont typeface="Wingdings" panose="05000000000000000000" pitchFamily="2" charset="2"/>
              <a:buChar char="§"/>
            </a:pPr>
            <a:endParaRPr lang="en-US" dirty="0"/>
          </a:p>
          <a:p>
            <a:pPr marL="285750" indent="-285750">
              <a:lnSpc>
                <a:spcPts val="3000"/>
              </a:lnSpc>
              <a:buFont typeface="Wingdings" panose="05000000000000000000" pitchFamily="2" charset="2"/>
              <a:buChar char="§"/>
            </a:pPr>
            <a:endParaRPr lang="en-US" sz="1900" dirty="0">
              <a:solidFill>
                <a:srgbClr val="1C1C1C"/>
              </a:solidFill>
            </a:endParaRPr>
          </a:p>
        </p:txBody>
      </p:sp>
    </p:spTree>
    <p:extLst>
      <p:ext uri="{BB962C8B-B14F-4D97-AF65-F5344CB8AC3E}">
        <p14:creationId xmlns:p14="http://schemas.microsoft.com/office/powerpoint/2010/main" val="174903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a:t>
            </a:r>
          </a:p>
        </p:txBody>
      </p:sp>
    </p:spTree>
    <p:extLst>
      <p:ext uri="{BB962C8B-B14F-4D97-AF65-F5344CB8AC3E}">
        <p14:creationId xmlns:p14="http://schemas.microsoft.com/office/powerpoint/2010/main" val="167340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7" name="Rectangle: Rounded Corners 6"/>
          <p:cNvSpPr/>
          <p:nvPr/>
        </p:nvSpPr>
        <p:spPr>
          <a:xfrm>
            <a:off x="5862180" y="1614607"/>
            <a:ext cx="5851447" cy="4802235"/>
          </a:xfrm>
          <a:prstGeom prst="roundRect">
            <a:avLst>
              <a:gd name="adj" fmla="val 3081"/>
            </a:avLst>
          </a:prstGeom>
          <a:solidFill>
            <a:srgbClr val="C5EB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900"/>
              </a:lnSpc>
            </a:pPr>
            <a:r>
              <a:rPr lang="en-US" sz="1400" dirty="0" smtClean="0">
                <a:solidFill>
                  <a:srgbClr val="1C1C1C"/>
                </a:solidFill>
              </a:rPr>
              <a:t>The </a:t>
            </a:r>
            <a:r>
              <a:rPr lang="en-US" sz="1400" dirty="0">
                <a:solidFill>
                  <a:srgbClr val="1C1C1C"/>
                </a:solidFill>
              </a:rPr>
              <a:t>main components of the application are</a:t>
            </a:r>
          </a:p>
          <a:p>
            <a:pPr marL="342900" indent="-342900">
              <a:lnSpc>
                <a:spcPts val="1900"/>
              </a:lnSpc>
              <a:buFont typeface="+mj-lt"/>
              <a:buAutoNum type="arabicPeriod"/>
            </a:pPr>
            <a:r>
              <a:rPr lang="en-US" sz="1400" dirty="0">
                <a:solidFill>
                  <a:srgbClr val="1C1C1C"/>
                </a:solidFill>
              </a:rPr>
              <a:t>Authentication, authorization to distinguish the logged in user,  auditing to track the progress of the </a:t>
            </a:r>
            <a:r>
              <a:rPr lang="en-US" sz="1400" dirty="0" smtClean="0">
                <a:solidFill>
                  <a:srgbClr val="1C1C1C"/>
                </a:solidFill>
              </a:rPr>
              <a:t>workflow (Created, Submitted, Approved, etc.)</a:t>
            </a:r>
            <a:endParaRPr lang="en-US" sz="1400" dirty="0">
              <a:solidFill>
                <a:srgbClr val="1C1C1C"/>
              </a:solidFill>
            </a:endParaRPr>
          </a:p>
          <a:p>
            <a:pPr marL="342900" indent="-342900">
              <a:lnSpc>
                <a:spcPts val="1900"/>
              </a:lnSpc>
              <a:buFont typeface="+mj-lt"/>
              <a:buAutoNum type="arabicPeriod"/>
            </a:pPr>
            <a:r>
              <a:rPr lang="en-US" sz="1400" dirty="0">
                <a:solidFill>
                  <a:srgbClr val="1C1C1C"/>
                </a:solidFill>
              </a:rPr>
              <a:t>The </a:t>
            </a:r>
            <a:r>
              <a:rPr lang="en-US" sz="1400" dirty="0" smtClean="0">
                <a:solidFill>
                  <a:srgbClr val="1C1C1C"/>
                </a:solidFill>
              </a:rPr>
              <a:t>system </a:t>
            </a:r>
            <a:r>
              <a:rPr lang="en-US" sz="1400" dirty="0">
                <a:solidFill>
                  <a:srgbClr val="1C1C1C"/>
                </a:solidFill>
              </a:rPr>
              <a:t>consist of </a:t>
            </a:r>
            <a:r>
              <a:rPr lang="en-US" sz="1400" dirty="0" smtClean="0">
                <a:solidFill>
                  <a:srgbClr val="1C1C1C"/>
                </a:solidFill>
              </a:rPr>
              <a:t>three </a:t>
            </a:r>
            <a:r>
              <a:rPr lang="en-US" sz="1400" dirty="0">
                <a:solidFill>
                  <a:srgbClr val="1C1C1C"/>
                </a:solidFill>
              </a:rPr>
              <a:t>distinct workflows</a:t>
            </a:r>
          </a:p>
          <a:p>
            <a:pPr marL="800100" lvl="1" indent="-342900">
              <a:lnSpc>
                <a:spcPts val="1900"/>
              </a:lnSpc>
              <a:buFont typeface="Arial" panose="020B0604020202020204" pitchFamily="34" charset="0"/>
              <a:buChar char="•"/>
            </a:pPr>
            <a:r>
              <a:rPr lang="en-IN" sz="1400" dirty="0" smtClean="0">
                <a:solidFill>
                  <a:srgbClr val="1C1C1C"/>
                </a:solidFill>
              </a:rPr>
              <a:t>An Approval copy workflow</a:t>
            </a:r>
            <a:endParaRPr lang="en-IN" sz="1400" dirty="0">
              <a:solidFill>
                <a:srgbClr val="1C1C1C"/>
              </a:solidFill>
            </a:endParaRPr>
          </a:p>
          <a:p>
            <a:pPr marL="800100" lvl="1" indent="-342900">
              <a:lnSpc>
                <a:spcPts val="1900"/>
              </a:lnSpc>
              <a:buFont typeface="Arial" panose="020B0604020202020204" pitchFamily="34" charset="0"/>
              <a:buChar char="•"/>
            </a:pPr>
            <a:r>
              <a:rPr lang="en-US" sz="1400" dirty="0" smtClean="0">
                <a:solidFill>
                  <a:srgbClr val="1C1C1C"/>
                </a:solidFill>
              </a:rPr>
              <a:t>A Submittal form workflow</a:t>
            </a:r>
          </a:p>
          <a:p>
            <a:pPr marL="800100" lvl="1" indent="-342900">
              <a:lnSpc>
                <a:spcPts val="1900"/>
              </a:lnSpc>
              <a:buFont typeface="Arial" panose="020B0604020202020204" pitchFamily="34" charset="0"/>
              <a:buChar char="•"/>
            </a:pPr>
            <a:r>
              <a:rPr lang="en-US" sz="1400" dirty="0" smtClean="0">
                <a:solidFill>
                  <a:srgbClr val="1C1C1C"/>
                </a:solidFill>
              </a:rPr>
              <a:t>A Desktop workflow to manage approvals and users</a:t>
            </a:r>
            <a:endParaRPr lang="en-US" sz="1400" dirty="0">
              <a:solidFill>
                <a:srgbClr val="1C1C1C"/>
              </a:solidFill>
            </a:endParaRPr>
          </a:p>
          <a:p>
            <a:pPr marL="342900" indent="-342900">
              <a:lnSpc>
                <a:spcPts val="1900"/>
              </a:lnSpc>
              <a:buFont typeface="+mj-lt"/>
              <a:buAutoNum type="arabicPeriod"/>
            </a:pPr>
            <a:r>
              <a:rPr lang="en-US" sz="1400" dirty="0">
                <a:solidFill>
                  <a:srgbClr val="1C1C1C"/>
                </a:solidFill>
              </a:rPr>
              <a:t>The above workflows are built on a common framework</a:t>
            </a:r>
          </a:p>
          <a:p>
            <a:pPr marL="342900" indent="-342900">
              <a:lnSpc>
                <a:spcPts val="1900"/>
              </a:lnSpc>
              <a:buFont typeface="+mj-lt"/>
              <a:buAutoNum type="arabicPeriod"/>
            </a:pPr>
            <a:r>
              <a:rPr lang="en-US" sz="1400" dirty="0" smtClean="0">
                <a:solidFill>
                  <a:srgbClr val="1C1C1C"/>
                </a:solidFill>
              </a:rPr>
              <a:t>Admin will create users as well as manage/maintain products</a:t>
            </a:r>
          </a:p>
          <a:p>
            <a:pPr marL="342900" indent="-342900">
              <a:lnSpc>
                <a:spcPts val="1900"/>
              </a:lnSpc>
              <a:buFont typeface="+mj-lt"/>
              <a:buAutoNum type="arabicPeriod"/>
            </a:pPr>
            <a:r>
              <a:rPr lang="en-US" sz="1400" dirty="0" smtClean="0">
                <a:solidFill>
                  <a:srgbClr val="1C1C1C"/>
                </a:solidFill>
              </a:rPr>
              <a:t>Salesman will create request for approval</a:t>
            </a:r>
          </a:p>
          <a:p>
            <a:pPr marL="342900" indent="-342900">
              <a:lnSpc>
                <a:spcPts val="1900"/>
              </a:lnSpc>
              <a:buFont typeface="+mj-lt"/>
              <a:buAutoNum type="arabicPeriod"/>
            </a:pPr>
            <a:r>
              <a:rPr lang="en-US" sz="1400" dirty="0" smtClean="0">
                <a:solidFill>
                  <a:srgbClr val="1C1C1C"/>
                </a:solidFill>
              </a:rPr>
              <a:t>Approval managers approve the request and make the approval copy available to other users</a:t>
            </a:r>
          </a:p>
          <a:p>
            <a:pPr marL="342900" indent="-342900">
              <a:lnSpc>
                <a:spcPts val="1900"/>
              </a:lnSpc>
              <a:buFont typeface="+mj-lt"/>
              <a:buAutoNum type="arabicPeriod"/>
            </a:pPr>
            <a:r>
              <a:rPr lang="en-US" sz="1400" dirty="0" smtClean="0">
                <a:solidFill>
                  <a:srgbClr val="1C1C1C"/>
                </a:solidFill>
              </a:rPr>
              <a:t>Managers  and sales personal can create product and company submittals.</a:t>
            </a:r>
          </a:p>
          <a:p>
            <a:pPr marL="342900" indent="-342900">
              <a:lnSpc>
                <a:spcPts val="1900"/>
              </a:lnSpc>
              <a:buFont typeface="+mj-lt"/>
              <a:buAutoNum type="arabicPeriod"/>
            </a:pPr>
            <a:r>
              <a:rPr lang="en-US" sz="1400" dirty="0" smtClean="0">
                <a:solidFill>
                  <a:srgbClr val="1C1C1C"/>
                </a:solidFill>
              </a:rPr>
              <a:t>Submittals can be generated as PDF files along with associated attachments.</a:t>
            </a:r>
            <a:endParaRPr lang="en-US" sz="1400" dirty="0">
              <a:solidFill>
                <a:srgbClr val="1C1C1C"/>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88" y="1375052"/>
            <a:ext cx="5401056" cy="5281343"/>
          </a:xfrm>
          <a:prstGeom prst="rect">
            <a:avLst/>
          </a:prstGeom>
        </p:spPr>
      </p:pic>
    </p:spTree>
    <p:extLst>
      <p:ext uri="{BB962C8B-B14F-4D97-AF65-F5344CB8AC3E}">
        <p14:creationId xmlns:p14="http://schemas.microsoft.com/office/powerpoint/2010/main" val="179093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1238</Words>
  <Application>Microsoft Office PowerPoint</Application>
  <PresentationFormat>Widescreen</PresentationFormat>
  <Paragraphs>190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218</cp:revision>
  <dcterms:created xsi:type="dcterms:W3CDTF">2016-07-20T04:54:31Z</dcterms:created>
  <dcterms:modified xsi:type="dcterms:W3CDTF">2016-08-10T09:16:52Z</dcterms:modified>
</cp:coreProperties>
</file>