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AA91A-63A8-49BA-92F9-9391A65597DD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4042D-4360-4D03-B2D6-D14EE4431E92}">
      <dgm:prSet phldrT="[Text]"/>
      <dgm:spPr/>
      <dgm:t>
        <a:bodyPr/>
        <a:lstStyle/>
        <a:p>
          <a:r>
            <a:rPr lang="en-US" dirty="0" smtClean="0"/>
            <a:t>Application Pictures </a:t>
          </a:r>
          <a:endParaRPr lang="en-US" dirty="0"/>
        </a:p>
      </dgm:t>
    </dgm:pt>
    <dgm:pt modelId="{1B3E8AD4-CE8D-44CC-867E-80F0DB61E26C}" type="parTrans" cxnId="{6CFCB126-7391-45B6-9A7E-737DD82E3176}">
      <dgm:prSet/>
      <dgm:spPr/>
      <dgm:t>
        <a:bodyPr/>
        <a:lstStyle/>
        <a:p>
          <a:endParaRPr lang="en-US"/>
        </a:p>
      </dgm:t>
    </dgm:pt>
    <dgm:pt modelId="{5C2EBA60-E58C-4AC4-A145-A316F451A935}" type="sibTrans" cxnId="{6CFCB126-7391-45B6-9A7E-737DD82E3176}">
      <dgm:prSet/>
      <dgm:spPr/>
      <dgm:t>
        <a:bodyPr/>
        <a:lstStyle/>
        <a:p>
          <a:endParaRPr lang="en-US"/>
        </a:p>
      </dgm:t>
    </dgm:pt>
    <dgm:pt modelId="{FA9A0B79-CB12-4199-9D5B-EE399277FBD5}">
      <dgm:prSet phldrT="[Text]"/>
      <dgm:spPr/>
      <dgm:t>
        <a:bodyPr/>
        <a:lstStyle/>
        <a:p>
          <a:r>
            <a:rPr lang="en-US" dirty="0" smtClean="0"/>
            <a:t>Approvals Copies </a:t>
          </a:r>
          <a:endParaRPr lang="en-US" dirty="0"/>
        </a:p>
      </dgm:t>
    </dgm:pt>
    <dgm:pt modelId="{6AC1DCEA-633F-42DA-A376-5453ECAF6B4B}" type="parTrans" cxnId="{1D877318-B317-449C-88D0-D717665B1C69}">
      <dgm:prSet/>
      <dgm:spPr/>
      <dgm:t>
        <a:bodyPr/>
        <a:lstStyle/>
        <a:p>
          <a:endParaRPr lang="en-US"/>
        </a:p>
      </dgm:t>
    </dgm:pt>
    <dgm:pt modelId="{013C24E3-AEED-46C6-9D9C-F44AAF8E7675}" type="sibTrans" cxnId="{1D877318-B317-449C-88D0-D717665B1C69}">
      <dgm:prSet/>
      <dgm:spPr/>
      <dgm:t>
        <a:bodyPr/>
        <a:lstStyle/>
        <a:p>
          <a:endParaRPr lang="en-US"/>
        </a:p>
      </dgm:t>
    </dgm:pt>
    <dgm:pt modelId="{065A3694-A389-4297-8A73-10CBB8DB8BB0}">
      <dgm:prSet phldrT="[Text]"/>
      <dgm:spPr/>
      <dgm:t>
        <a:bodyPr/>
        <a:lstStyle/>
        <a:p>
          <a:r>
            <a:rPr lang="en-US" dirty="0" smtClean="0"/>
            <a:t>Product data</a:t>
          </a:r>
          <a:endParaRPr lang="en-US" dirty="0"/>
        </a:p>
      </dgm:t>
    </dgm:pt>
    <dgm:pt modelId="{B562210A-803B-4C2F-A66F-9E2F92B010BE}" type="parTrans" cxnId="{CBEDB13B-4B70-4F26-AE73-D3F632696796}">
      <dgm:prSet/>
      <dgm:spPr/>
      <dgm:t>
        <a:bodyPr/>
        <a:lstStyle/>
        <a:p>
          <a:endParaRPr lang="en-US"/>
        </a:p>
      </dgm:t>
    </dgm:pt>
    <dgm:pt modelId="{E8928FB6-6C10-4F39-B282-B0778C40DBD4}" type="sibTrans" cxnId="{CBEDB13B-4B70-4F26-AE73-D3F632696796}">
      <dgm:prSet/>
      <dgm:spPr/>
      <dgm:t>
        <a:bodyPr/>
        <a:lstStyle/>
        <a:p>
          <a:endParaRPr lang="en-US"/>
        </a:p>
      </dgm:t>
    </dgm:pt>
    <dgm:pt modelId="{CCC67529-8961-4244-8DB8-062076BB3BDC}">
      <dgm:prSet phldrT="[Text]"/>
      <dgm:spPr/>
      <dgm:t>
        <a:bodyPr/>
        <a:lstStyle/>
        <a:p>
          <a:r>
            <a:rPr lang="en-US" dirty="0" smtClean="0"/>
            <a:t>Create a submittal </a:t>
          </a:r>
          <a:endParaRPr lang="en-US" dirty="0"/>
        </a:p>
      </dgm:t>
    </dgm:pt>
    <dgm:pt modelId="{ADC4C120-FC38-4BDA-9194-BBA67082E650}" type="parTrans" cxnId="{840610A7-76FB-4FFB-9F62-CE7BA99CB5F9}">
      <dgm:prSet/>
      <dgm:spPr/>
      <dgm:t>
        <a:bodyPr/>
        <a:lstStyle/>
        <a:p>
          <a:endParaRPr lang="en-US"/>
        </a:p>
      </dgm:t>
    </dgm:pt>
    <dgm:pt modelId="{BE614E83-4922-435A-A34E-0EACA2D167A9}" type="sibTrans" cxnId="{840610A7-76FB-4FFB-9F62-CE7BA99CB5F9}">
      <dgm:prSet/>
      <dgm:spPr/>
      <dgm:t>
        <a:bodyPr/>
        <a:lstStyle/>
        <a:p>
          <a:endParaRPr lang="en-US"/>
        </a:p>
      </dgm:t>
    </dgm:pt>
    <dgm:pt modelId="{5D4C71A5-7A18-4680-B9C2-8667EE345E79}" type="pres">
      <dgm:prSet presAssocID="{D49AA91A-63A8-49BA-92F9-9391A65597D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359CA-7A56-436F-92FB-60B020D532D5}" type="pres">
      <dgm:prSet presAssocID="{D49AA91A-63A8-49BA-92F9-9391A65597DD}" presName="axisShape" presStyleLbl="bgShp" presStyleIdx="0" presStyleCnt="1"/>
      <dgm:spPr/>
    </dgm:pt>
    <dgm:pt modelId="{4A933B09-8F35-4CA4-8164-2E12D7655D6B}" type="pres">
      <dgm:prSet presAssocID="{D49AA91A-63A8-49BA-92F9-9391A65597D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2138C-FA45-4FED-ADA6-24D78B532D73}" type="pres">
      <dgm:prSet presAssocID="{D49AA91A-63A8-49BA-92F9-9391A65597D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1C0B1-F148-4199-A927-DEEBFF76EBF7}" type="pres">
      <dgm:prSet presAssocID="{D49AA91A-63A8-49BA-92F9-9391A65597D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6496A-B4A1-43C8-B4F6-5D24952100FA}" type="pres">
      <dgm:prSet presAssocID="{D49AA91A-63A8-49BA-92F9-9391A65597D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2D8C3F-80B6-45E7-A912-3E64516D86CB}" type="presOf" srcId="{D49AA91A-63A8-49BA-92F9-9391A65597DD}" destId="{5D4C71A5-7A18-4680-B9C2-8667EE345E79}" srcOrd="0" destOrd="0" presId="urn:microsoft.com/office/officeart/2005/8/layout/matrix2"/>
    <dgm:cxn modelId="{840610A7-76FB-4FFB-9F62-CE7BA99CB5F9}" srcId="{D49AA91A-63A8-49BA-92F9-9391A65597DD}" destId="{CCC67529-8961-4244-8DB8-062076BB3BDC}" srcOrd="3" destOrd="0" parTransId="{ADC4C120-FC38-4BDA-9194-BBA67082E650}" sibTransId="{BE614E83-4922-435A-A34E-0EACA2D167A9}"/>
    <dgm:cxn modelId="{B4B9DC84-D4B6-4127-9729-E980A5DA10B9}" type="presOf" srcId="{CCC67529-8961-4244-8DB8-062076BB3BDC}" destId="{31A6496A-B4A1-43C8-B4F6-5D24952100FA}" srcOrd="0" destOrd="0" presId="urn:microsoft.com/office/officeart/2005/8/layout/matrix2"/>
    <dgm:cxn modelId="{C71C9342-5BC7-405A-9CAB-B0463D3DA99D}" type="presOf" srcId="{D634042D-4360-4D03-B2D6-D14EE4431E92}" destId="{4A933B09-8F35-4CA4-8164-2E12D7655D6B}" srcOrd="0" destOrd="0" presId="urn:microsoft.com/office/officeart/2005/8/layout/matrix2"/>
    <dgm:cxn modelId="{1D877318-B317-449C-88D0-D717665B1C69}" srcId="{D49AA91A-63A8-49BA-92F9-9391A65597DD}" destId="{FA9A0B79-CB12-4199-9D5B-EE399277FBD5}" srcOrd="1" destOrd="0" parTransId="{6AC1DCEA-633F-42DA-A376-5453ECAF6B4B}" sibTransId="{013C24E3-AEED-46C6-9D9C-F44AAF8E7675}"/>
    <dgm:cxn modelId="{6CFCB126-7391-45B6-9A7E-737DD82E3176}" srcId="{D49AA91A-63A8-49BA-92F9-9391A65597DD}" destId="{D634042D-4360-4D03-B2D6-D14EE4431E92}" srcOrd="0" destOrd="0" parTransId="{1B3E8AD4-CE8D-44CC-867E-80F0DB61E26C}" sibTransId="{5C2EBA60-E58C-4AC4-A145-A316F451A935}"/>
    <dgm:cxn modelId="{CBEDB13B-4B70-4F26-AE73-D3F632696796}" srcId="{D49AA91A-63A8-49BA-92F9-9391A65597DD}" destId="{065A3694-A389-4297-8A73-10CBB8DB8BB0}" srcOrd="2" destOrd="0" parTransId="{B562210A-803B-4C2F-A66F-9E2F92B010BE}" sibTransId="{E8928FB6-6C10-4F39-B282-B0778C40DBD4}"/>
    <dgm:cxn modelId="{3E83D32F-53FB-4045-AFA8-29823C913768}" type="presOf" srcId="{065A3694-A389-4297-8A73-10CBB8DB8BB0}" destId="{7951C0B1-F148-4199-A927-DEEBFF76EBF7}" srcOrd="0" destOrd="0" presId="urn:microsoft.com/office/officeart/2005/8/layout/matrix2"/>
    <dgm:cxn modelId="{C234778D-6C62-4B77-9DF4-54AF17910AF1}" type="presOf" srcId="{FA9A0B79-CB12-4199-9D5B-EE399277FBD5}" destId="{F992138C-FA45-4FED-ADA6-24D78B532D73}" srcOrd="0" destOrd="0" presId="urn:microsoft.com/office/officeart/2005/8/layout/matrix2"/>
    <dgm:cxn modelId="{C430DD16-C431-4F7E-A24E-7ACAC4624F16}" type="presParOf" srcId="{5D4C71A5-7A18-4680-B9C2-8667EE345E79}" destId="{7AF359CA-7A56-436F-92FB-60B020D532D5}" srcOrd="0" destOrd="0" presId="urn:microsoft.com/office/officeart/2005/8/layout/matrix2"/>
    <dgm:cxn modelId="{526CAF31-36E9-4F5B-B2B7-85A011B8A2D6}" type="presParOf" srcId="{5D4C71A5-7A18-4680-B9C2-8667EE345E79}" destId="{4A933B09-8F35-4CA4-8164-2E12D7655D6B}" srcOrd="1" destOrd="0" presId="urn:microsoft.com/office/officeart/2005/8/layout/matrix2"/>
    <dgm:cxn modelId="{4F634814-72BB-449B-80EF-DFED588E72BF}" type="presParOf" srcId="{5D4C71A5-7A18-4680-B9C2-8667EE345E79}" destId="{F992138C-FA45-4FED-ADA6-24D78B532D73}" srcOrd="2" destOrd="0" presId="urn:microsoft.com/office/officeart/2005/8/layout/matrix2"/>
    <dgm:cxn modelId="{116656B8-015C-44F0-B22B-83EBC16B86C5}" type="presParOf" srcId="{5D4C71A5-7A18-4680-B9C2-8667EE345E79}" destId="{7951C0B1-F148-4199-A927-DEEBFF76EBF7}" srcOrd="3" destOrd="0" presId="urn:microsoft.com/office/officeart/2005/8/layout/matrix2"/>
    <dgm:cxn modelId="{BDBBB5D6-348E-4374-A2C2-0D06B79888ED}" type="presParOf" srcId="{5D4C71A5-7A18-4680-B9C2-8667EE345E79}" destId="{31A6496A-B4A1-43C8-B4F6-5D24952100F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359CA-7A56-436F-92FB-60B020D532D5}">
      <dsp:nvSpPr>
        <dsp:cNvPr id="0" name=""/>
        <dsp:cNvSpPr/>
      </dsp:nvSpPr>
      <dsp:spPr>
        <a:xfrm>
          <a:off x="1016000" y="0"/>
          <a:ext cx="4064000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33B09-8F35-4CA4-8164-2E12D7655D6B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Pictures </a:t>
          </a:r>
          <a:endParaRPr lang="en-US" sz="2200" kern="1200" dirty="0"/>
        </a:p>
      </dsp:txBody>
      <dsp:txXfrm>
        <a:off x="1359515" y="343515"/>
        <a:ext cx="1466890" cy="1466890"/>
      </dsp:txXfrm>
    </dsp:sp>
    <dsp:sp modelId="{F992138C-FA45-4FED-ADA6-24D78B532D73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Approvals Copies </a:t>
          </a:r>
          <a:endParaRPr lang="en-US" sz="2200" kern="1200" dirty="0"/>
        </a:p>
      </dsp:txBody>
      <dsp:txXfrm>
        <a:off x="3269595" y="343515"/>
        <a:ext cx="1466890" cy="1466890"/>
      </dsp:txXfrm>
    </dsp:sp>
    <dsp:sp modelId="{7951C0B1-F148-4199-A927-DEEBFF76EBF7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Product data</a:t>
          </a:r>
          <a:endParaRPr lang="en-US" sz="2200" kern="1200" dirty="0"/>
        </a:p>
      </dsp:txBody>
      <dsp:txXfrm>
        <a:off x="1359515" y="2253595"/>
        <a:ext cx="1466890" cy="1466890"/>
      </dsp:txXfrm>
    </dsp:sp>
    <dsp:sp modelId="{31A6496A-B4A1-43C8-B4F6-5D24952100FA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a submittal </a:t>
          </a:r>
          <a:endParaRPr lang="en-US" sz="2200" kern="1200" dirty="0"/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88592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117600" y="176065"/>
            <a:ext cx="6127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 interface </a:t>
            </a:r>
            <a:endParaRPr lang="en-US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6019800" cy="59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600" y="176065"/>
            <a:ext cx="680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3-Prodcut data </a:t>
            </a:r>
            <a:endParaRPr lang="en-US" sz="32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790858"/>
            <a:ext cx="7696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to enter to the system and recall the Product data sheet with the following concept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 name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 Article No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Catalogue page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Loading tables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International approvals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reports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Country of Origin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2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600" y="176065"/>
            <a:ext cx="680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 Create a submittal  </a:t>
            </a:r>
            <a:endParaRPr lang="en-US" sz="32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744676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a product submittal or a general company submittal (PDF format) </a:t>
            </a:r>
          </a:p>
          <a:p>
            <a:pPr marL="342900" indent="-342900">
              <a:buFont typeface="+mj-lt"/>
              <a:buAutoNum type="romanLcPeriod"/>
            </a:pPr>
            <a:r>
              <a:rPr lang="en-US" dirty="0" smtClean="0"/>
              <a:t>Product Submittal (Can be for single product for group of products 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Covering page information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C</a:t>
            </a:r>
            <a:r>
              <a:rPr lang="en-US" dirty="0" smtClean="0"/>
              <a:t>hose what to include in the submittal from the following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Company </a:t>
            </a:r>
            <a:r>
              <a:rPr lang="en-US" dirty="0" smtClean="0"/>
              <a:t>Profile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Schedule of proposed </a:t>
            </a:r>
            <a:r>
              <a:rPr lang="en-US" dirty="0" smtClean="0"/>
              <a:t>material (Done external)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Catalogue </a:t>
            </a:r>
            <a:r>
              <a:rPr lang="en-US" dirty="0"/>
              <a:t>page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Loading tables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International approvals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Test reports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Compliance Statement </a:t>
            </a:r>
            <a:r>
              <a:rPr lang="en-US" dirty="0"/>
              <a:t>(Done external) </a:t>
            </a: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Calculation (Done external)</a:t>
            </a:r>
            <a:endParaRPr lang="en-US" dirty="0"/>
          </a:p>
          <a:p>
            <a:pPr marL="1314450" lvl="2" indent="-400050">
              <a:buFont typeface="+mj-lt"/>
              <a:buAutoNum type="romanLcPeriod"/>
            </a:pPr>
            <a:r>
              <a:rPr lang="en-US" dirty="0" err="1" smtClean="0"/>
              <a:t>Estidama</a:t>
            </a:r>
            <a:r>
              <a:rPr lang="en-US" dirty="0" smtClean="0"/>
              <a:t> </a:t>
            </a:r>
            <a:r>
              <a:rPr lang="en-US" dirty="0"/>
              <a:t>(Done external</a:t>
            </a:r>
            <a:r>
              <a:rPr lang="en-US" dirty="0" smtClean="0"/>
              <a:t>)</a:t>
            </a:r>
            <a:endParaRPr lang="en-US" dirty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Country </a:t>
            </a:r>
            <a:r>
              <a:rPr lang="en-US" dirty="0"/>
              <a:t>of Origin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Previous Approvals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Project References</a:t>
            </a:r>
          </a:p>
          <a:p>
            <a:endParaRPr lang="en-US" dirty="0" smtClean="0"/>
          </a:p>
          <a:p>
            <a:endParaRPr lang="en-US" dirty="0"/>
          </a:p>
          <a:p>
            <a:pPr marL="1771650" lvl="3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44676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romanLcPeriod"/>
            </a:pPr>
            <a:r>
              <a:rPr lang="en-US" dirty="0" smtClean="0"/>
              <a:t>Product Submittal (Can be for single product for group of products 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Covering page information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C</a:t>
            </a:r>
            <a:r>
              <a:rPr lang="en-US" dirty="0" smtClean="0"/>
              <a:t>hose what to include in the submittal from the following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Company </a:t>
            </a:r>
            <a:r>
              <a:rPr lang="en-US" dirty="0" smtClean="0"/>
              <a:t>Profile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Catalogue </a:t>
            </a:r>
            <a:r>
              <a:rPr lang="en-US" dirty="0"/>
              <a:t>page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Compliance Statement </a:t>
            </a:r>
            <a:r>
              <a:rPr lang="en-US" dirty="0"/>
              <a:t>(Done external) </a:t>
            </a: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r>
              <a:rPr lang="en-US" smtClean="0"/>
              <a:t>Estidama</a:t>
            </a:r>
            <a:r>
              <a:rPr lang="en-US" dirty="0" smtClean="0"/>
              <a:t> </a:t>
            </a:r>
            <a:r>
              <a:rPr lang="en-US" dirty="0"/>
              <a:t>(Done external</a:t>
            </a:r>
            <a:r>
              <a:rPr lang="en-US" dirty="0" smtClean="0"/>
              <a:t>)</a:t>
            </a:r>
            <a:endParaRPr lang="en-US" dirty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Previous </a:t>
            </a:r>
            <a:r>
              <a:rPr lang="en-US" dirty="0"/>
              <a:t>Approvals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Project References</a:t>
            </a:r>
          </a:p>
          <a:p>
            <a:endParaRPr lang="en-US" dirty="0" smtClean="0"/>
          </a:p>
          <a:p>
            <a:endParaRPr lang="en-US" dirty="0"/>
          </a:p>
          <a:p>
            <a:pPr marL="1771650" lvl="3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600" y="176065"/>
            <a:ext cx="680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1- Application Pictures  </a:t>
            </a:r>
            <a:endParaRPr lang="en-US" sz="32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790858"/>
            <a:ext cx="7696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man to be able to take a pictures and store it in the App with the following data and conditions </a:t>
            </a:r>
          </a:p>
          <a:p>
            <a:pPr marL="857250" lvl="1" indent="-400050">
              <a:buFont typeface="+mj-lt"/>
              <a:buAutoNum type="alphaUcPeriod"/>
            </a:pPr>
            <a:r>
              <a:rPr lang="en-US" dirty="0" smtClean="0"/>
              <a:t>Chose Type of Application picture from the following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Civil constructions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MEP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Steel and metal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Interior finish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Façade 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dirty="0" smtClean="0"/>
              <a:t>Fire stop </a:t>
            </a:r>
          </a:p>
          <a:p>
            <a:pPr marL="857250" lvl="1" indent="-400050">
              <a:buFont typeface="+mj-lt"/>
              <a:buAutoNum type="alphaUcPeriod"/>
            </a:pPr>
            <a:r>
              <a:rPr lang="en-US" dirty="0" smtClean="0"/>
              <a:t>Name the Application (any name ) </a:t>
            </a:r>
          </a:p>
          <a:p>
            <a:pPr marL="857250" lvl="1" indent="-400050">
              <a:buFont typeface="+mj-lt"/>
              <a:buAutoNum type="alphaUcPeriod"/>
            </a:pPr>
            <a:r>
              <a:rPr lang="en-US" dirty="0" smtClean="0"/>
              <a:t>Project Name </a:t>
            </a:r>
          </a:p>
          <a:p>
            <a:pPr marL="857250" lvl="1" indent="-400050">
              <a:buFont typeface="+mj-lt"/>
              <a:buAutoNum type="alphaUcPeriod"/>
            </a:pPr>
            <a:r>
              <a:rPr lang="en-US" dirty="0" smtClean="0"/>
              <a:t>Type of the project from the following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Buildings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dirty="0" smtClean="0"/>
              <a:t>Airport , Commercial Buildings , Educational Facilities ,Hospital ,Hotel, Industrial Park , Mixed Use , Other – Buildings , Shopping Centre , Sports </a:t>
            </a:r>
            <a:r>
              <a:rPr lang="en-US" dirty="0"/>
              <a:t>Facilities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Industrial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dirty="0"/>
              <a:t>District Cooling </a:t>
            </a:r>
            <a:r>
              <a:rPr lang="en-US" dirty="0" smtClean="0"/>
              <a:t>Plants, </a:t>
            </a:r>
            <a:r>
              <a:rPr lang="en-US" dirty="0"/>
              <a:t>Factories , </a:t>
            </a:r>
            <a:r>
              <a:rPr lang="en-US" dirty="0" smtClean="0"/>
              <a:t>Warehouse </a:t>
            </a:r>
            <a:r>
              <a:rPr lang="en-US" dirty="0"/>
              <a:t>&amp; Workshop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/>
              <a:t>Infrastructure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dirty="0" smtClean="0"/>
              <a:t>Rail , Roads </a:t>
            </a:r>
            <a:r>
              <a:rPr lang="en-US" dirty="0"/>
              <a:t>&amp; </a:t>
            </a:r>
            <a:r>
              <a:rPr lang="en-US" dirty="0" smtClean="0"/>
              <a:t>Bridges , Sewage </a:t>
            </a:r>
            <a:r>
              <a:rPr lang="en-US" dirty="0"/>
              <a:t>&amp; Waste Treatment </a:t>
            </a:r>
            <a:r>
              <a:rPr lang="en-US" dirty="0" smtClean="0"/>
              <a:t>Plant , Utility ,Marine,</a:t>
            </a:r>
            <a:r>
              <a:rPr lang="en-US" dirty="0"/>
              <a:t> Power &amp; </a:t>
            </a:r>
            <a:r>
              <a:rPr lang="en-US" dirty="0" smtClean="0"/>
              <a:t>Water</a:t>
            </a:r>
            <a:endParaRPr lang="en-US" dirty="0"/>
          </a:p>
          <a:p>
            <a:pPr marL="1314450" lvl="2" indent="-400050">
              <a:buFont typeface="+mj-lt"/>
              <a:buAutoNum type="romanUcPeriod"/>
            </a:pPr>
            <a:r>
              <a:rPr lang="en-US" dirty="0" smtClean="0"/>
              <a:t>Oil </a:t>
            </a:r>
            <a:r>
              <a:rPr lang="en-US" dirty="0"/>
              <a:t>&amp; </a:t>
            </a:r>
            <a:r>
              <a:rPr lang="en-US" dirty="0" smtClean="0"/>
              <a:t>Gas</a:t>
            </a:r>
            <a:endParaRPr lang="en-US" dirty="0"/>
          </a:p>
          <a:p>
            <a:pPr marL="1771650" lvl="3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94692"/>
            <a:ext cx="769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 smtClean="0"/>
              <a:t>Consultant Name (from our list or New consultant) – Possibility to added more than 1 consultant 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dirty="0" smtClean="0"/>
              <a:t>Contractor Name </a:t>
            </a:r>
            <a:r>
              <a:rPr lang="en-US" dirty="0"/>
              <a:t>(from our list or New </a:t>
            </a:r>
            <a:r>
              <a:rPr lang="en-US" dirty="0" smtClean="0"/>
              <a:t>Contractor) </a:t>
            </a:r>
            <a:r>
              <a:rPr lang="en-US" dirty="0"/>
              <a:t>– Possibility to added more than 1 </a:t>
            </a:r>
            <a:r>
              <a:rPr lang="en-US" dirty="0" smtClean="0"/>
              <a:t>Contractor 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dirty="0" smtClean="0"/>
              <a:t>Client Name 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dirty="0" smtClean="0"/>
              <a:t>Location (Manual or by GPS).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dirty="0" smtClean="0"/>
              <a:t>Products used (can be more than a product )  </a:t>
            </a:r>
          </a:p>
          <a:p>
            <a:pPr marL="342900" indent="-342900">
              <a:buFont typeface="+mj-lt"/>
              <a:buAutoNum type="alphaUcPeriod" startAt="5"/>
            </a:pPr>
            <a:endParaRPr lang="en-US" dirty="0" smtClean="0"/>
          </a:p>
          <a:p>
            <a:r>
              <a:rPr lang="en-US" dirty="0" smtClean="0"/>
              <a:t>Notes </a:t>
            </a:r>
          </a:p>
          <a:p>
            <a:endParaRPr lang="en-US" dirty="0"/>
          </a:p>
          <a:p>
            <a:r>
              <a:rPr lang="en-US" dirty="0" smtClean="0"/>
              <a:t>1- the software should allow the sales man to added some the data and safe it as a draft then when he finalize all the required fields he can send it for approval </a:t>
            </a:r>
          </a:p>
          <a:p>
            <a:r>
              <a:rPr lang="en-US" dirty="0" smtClean="0"/>
              <a:t>2- after picture goes for approval then the authorized person for approval he can edit the information and safe it </a:t>
            </a:r>
          </a:p>
          <a:p>
            <a:r>
              <a:rPr lang="en-US" dirty="0" smtClean="0"/>
              <a:t>3- once its save it can be shared with others </a:t>
            </a:r>
          </a:p>
          <a:p>
            <a:r>
              <a:rPr lang="en-US" dirty="0" smtClean="0"/>
              <a:t>For Points C, E , F , G </a:t>
            </a:r>
            <a:r>
              <a:rPr lang="en-US" dirty="0"/>
              <a:t>(Possibility to added full name and short name ) 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lphaU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2514600"/>
            <a:ext cx="680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of Application pictures </a:t>
            </a:r>
            <a:endParaRPr lang="en-US" sz="32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Stone Cladding </a:t>
            </a:r>
          </a:p>
        </p:txBody>
      </p:sp>
      <p:pic>
        <p:nvPicPr>
          <p:cNvPr id="184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557338"/>
            <a:ext cx="5486400" cy="4114800"/>
          </a:xfrm>
        </p:spPr>
      </p:pic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en-US" sz="800" smtClean="0"/>
              <a:t>Bi Weekly Meeting 01.03.15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92275" y="5732463"/>
            <a:ext cx="41036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DESCRIPTION</a:t>
            </a:r>
            <a:r>
              <a:rPr lang="en-US" sz="1400" kern="0" dirty="0" smtClean="0"/>
              <a:t>: Stone Cladding</a:t>
            </a:r>
          </a:p>
          <a:p>
            <a:pPr>
              <a:defRPr/>
            </a:pPr>
            <a:r>
              <a:rPr lang="en-US" altLang="en-US" sz="1400" dirty="0" smtClean="0"/>
              <a:t>PROJECT: Al </a:t>
            </a:r>
            <a:r>
              <a:rPr lang="en-US" altLang="en-US" sz="1400" dirty="0" err="1" smtClean="0"/>
              <a:t>Farwaneya</a:t>
            </a:r>
            <a:r>
              <a:rPr lang="en-US" altLang="en-US" sz="1400" dirty="0" smtClean="0"/>
              <a:t> School - Kuwait</a:t>
            </a:r>
            <a:endParaRPr lang="en-US" altLang="en-US" sz="1400" dirty="0"/>
          </a:p>
          <a:p>
            <a:pPr>
              <a:defRPr/>
            </a:pPr>
            <a:r>
              <a:rPr lang="en-US" sz="1400" kern="0" dirty="0" smtClean="0"/>
              <a:t>PRODUCT: ACT, FAZII, FBN II, FIS V, FISP, </a:t>
            </a:r>
            <a:r>
              <a:rPr lang="en-US" sz="1400" kern="0" dirty="0" smtClean="0">
                <a:solidFill>
                  <a:srgbClr val="FF0000"/>
                </a:solidFill>
              </a:rPr>
              <a:t>SXR, MS Channel System, N Hammer fix</a:t>
            </a:r>
          </a:p>
          <a:p>
            <a:pPr>
              <a:defRPr/>
            </a:pPr>
            <a:r>
              <a:rPr lang="en-US" sz="1400" kern="0" dirty="0" smtClean="0"/>
              <a:t> 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6012665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Stone Cladding </a:t>
            </a:r>
          </a:p>
        </p:txBody>
      </p:sp>
      <p:pic>
        <p:nvPicPr>
          <p:cNvPr id="20483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779588"/>
            <a:ext cx="6677025" cy="3594100"/>
          </a:xfrm>
        </p:spPr>
      </p:pic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en-US" sz="800" smtClean="0"/>
              <a:t>Bi Weekly Meeting 01.03.15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32363" y="4303713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DESCRIPTION</a:t>
            </a:r>
            <a:r>
              <a:rPr lang="en-US" sz="1400" kern="0" dirty="0" smtClean="0"/>
              <a:t>: Stone Cladding</a:t>
            </a:r>
          </a:p>
          <a:p>
            <a:pPr>
              <a:defRPr/>
            </a:pPr>
            <a:r>
              <a:rPr lang="en-US" altLang="en-US" sz="1400" dirty="0" smtClean="0"/>
              <a:t>PROJECT: Apple Showroom – YAS MALL</a:t>
            </a:r>
            <a:endParaRPr lang="en-US" altLang="en-US" sz="1400" dirty="0"/>
          </a:p>
          <a:p>
            <a:pPr>
              <a:defRPr/>
            </a:pPr>
            <a:r>
              <a:rPr lang="en-US" sz="1400" kern="0" dirty="0" smtClean="0"/>
              <a:t>PRODUCT: </a:t>
            </a:r>
            <a:r>
              <a:rPr lang="en-US" sz="1400" kern="0" dirty="0" smtClean="0">
                <a:solidFill>
                  <a:srgbClr val="FF0000"/>
                </a:solidFill>
              </a:rPr>
              <a:t>ACT</a:t>
            </a:r>
            <a:r>
              <a:rPr lang="en-US" sz="1400" kern="0" dirty="0" smtClean="0"/>
              <a:t>, FAZII, FBN II, FIS V, FIS P, </a:t>
            </a:r>
            <a:r>
              <a:rPr lang="en-US" sz="1400" kern="0" dirty="0" smtClean="0">
                <a:solidFill>
                  <a:schemeClr val="tx1"/>
                </a:solidFill>
              </a:rPr>
              <a:t>SXR, MS Channel System, N Hammer fix</a:t>
            </a:r>
          </a:p>
          <a:p>
            <a:pPr>
              <a:defRPr/>
            </a:pPr>
            <a:r>
              <a:rPr lang="en-US" sz="1400" kern="0" dirty="0" smtClean="0"/>
              <a:t> 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87078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Glass &amp; Metal Cladding (CW)</a:t>
            </a:r>
          </a:p>
        </p:txBody>
      </p:sp>
      <p:pic>
        <p:nvPicPr>
          <p:cNvPr id="2355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779588"/>
            <a:ext cx="6677025" cy="3756025"/>
          </a:xfrm>
        </p:spPr>
      </p:pic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en-US" sz="800" smtClean="0"/>
              <a:t>Bi Weekly Meeting 01.03.15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47813" y="5683250"/>
            <a:ext cx="720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DESCRIPTION</a:t>
            </a:r>
            <a:r>
              <a:rPr lang="en-US" sz="1400" kern="0" dirty="0" smtClean="0"/>
              <a:t>: Decorative metal façade sun shade, Louver. </a:t>
            </a:r>
          </a:p>
          <a:p>
            <a:pPr>
              <a:defRPr/>
            </a:pPr>
            <a:r>
              <a:rPr lang="en-US" altLang="en-US" sz="1400" dirty="0" smtClean="0"/>
              <a:t>PROJECT: </a:t>
            </a:r>
            <a:endParaRPr lang="en-US" altLang="en-US" sz="1400" dirty="0"/>
          </a:p>
          <a:p>
            <a:pPr>
              <a:defRPr/>
            </a:pPr>
            <a:r>
              <a:rPr lang="en-US" sz="1400" kern="0" dirty="0" smtClean="0"/>
              <a:t>PRODUCT:        FAZ II, FBN II, FIS V, FIS VT, FIS P, RGM, SXR, FHII</a:t>
            </a:r>
          </a:p>
          <a:p>
            <a:pPr>
              <a:defRPr/>
            </a:pPr>
            <a:r>
              <a:rPr lang="en-US" sz="1400" kern="0" dirty="0" smtClean="0"/>
              <a:t> 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855800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Door Frames Fixings</a:t>
            </a:r>
          </a:p>
        </p:txBody>
      </p:sp>
      <p:pic>
        <p:nvPicPr>
          <p:cNvPr id="2765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484313"/>
            <a:ext cx="5486400" cy="4114800"/>
          </a:xfrm>
        </p:spPr>
      </p:pic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en-US" sz="800" smtClean="0"/>
              <a:t>Bi Weekly Meeting 01.03.15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47813" y="5683250"/>
            <a:ext cx="7200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DESCRIPTION</a:t>
            </a:r>
            <a:r>
              <a:rPr lang="en-US" sz="1400" kern="0" dirty="0" smtClean="0"/>
              <a:t>: Door fixing</a:t>
            </a:r>
          </a:p>
          <a:p>
            <a:pPr>
              <a:defRPr/>
            </a:pPr>
            <a:r>
              <a:rPr lang="en-US" altLang="en-US" sz="1400" dirty="0" smtClean="0"/>
              <a:t>PROJECT: </a:t>
            </a:r>
            <a:endParaRPr lang="en-US" altLang="en-US" sz="1400" dirty="0"/>
          </a:p>
          <a:p>
            <a:pPr>
              <a:defRPr/>
            </a:pPr>
            <a:r>
              <a:rPr lang="en-US" sz="1400" kern="0" dirty="0" smtClean="0"/>
              <a:t>PRODUCT: SXR, </a:t>
            </a:r>
            <a:r>
              <a:rPr lang="en-US" sz="1400" kern="0" dirty="0" err="1" smtClean="0"/>
              <a:t>Hammerfix</a:t>
            </a:r>
            <a:r>
              <a:rPr lang="en-US" sz="1400" kern="0" dirty="0" smtClean="0"/>
              <a:t>, FM Anchor, Foam, Firestop 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099332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600" y="176065"/>
            <a:ext cx="680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2-Approval Copies </a:t>
            </a:r>
            <a:endParaRPr lang="en-US" sz="32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790858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scan the approval copies and inter it to the system with the following information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1- can easy import and export to Excel similar to the list above .</a:t>
            </a:r>
          </a:p>
          <a:p>
            <a:r>
              <a:rPr lang="en-US" dirty="0" smtClean="0"/>
              <a:t>2- All the data in Red required to be entered with each approval copy </a:t>
            </a:r>
          </a:p>
          <a:p>
            <a:r>
              <a:rPr lang="en-US" dirty="0" smtClean="0"/>
              <a:t>3- we can easy recall all the approval for a particular application or consultant for example </a:t>
            </a:r>
          </a:p>
          <a:p>
            <a:pPr algn="ctr"/>
            <a:r>
              <a:rPr lang="en-US" dirty="0" smtClean="0"/>
              <a:t>Next Slide example of approval Copy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22653"/>
              </p:ext>
            </p:extLst>
          </p:nvPr>
        </p:nvGraphicFramePr>
        <p:xfrm>
          <a:off x="457200" y="1524000"/>
          <a:ext cx="8229600" cy="757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26"/>
                <a:gridCol w="390412"/>
                <a:gridCol w="914136"/>
                <a:gridCol w="971269"/>
                <a:gridCol w="678460"/>
                <a:gridCol w="764160"/>
                <a:gridCol w="1278361"/>
                <a:gridCol w="676079"/>
                <a:gridCol w="2278197"/>
              </a:tblGrid>
              <a:tr h="384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 NO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COUNTRY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NAME OF PROJECT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CONTRACTOR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SUB CONTRACTOR - IF ANY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CONSULTANT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PRODUCT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rgbClr val="FF0000"/>
                          </a:solidFill>
                          <a:effectLst/>
                        </a:rPr>
                        <a:t>DATE OF APPROVAL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APPLICATION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</a:tr>
              <a:tr h="24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Kuwait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Sheikh Jaber Al Ahmad Cultural Centre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 Hani Construction and Trading 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Drake&amp;Scull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Amri Diwan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 in Anchor, Nut, Washer, Gi Angle,Threaded Rods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05/08/2014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7152" marR="7152" marT="71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707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Stone Cladding </vt:lpstr>
      <vt:lpstr>Stone Cladding </vt:lpstr>
      <vt:lpstr>Glass &amp; Metal Cladding (CW)</vt:lpstr>
      <vt:lpstr>Door Frames Fixings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Prashant Thomas</cp:lastModifiedBy>
  <cp:revision>7</cp:revision>
  <dcterms:created xsi:type="dcterms:W3CDTF">2006-08-16T00:00:00Z</dcterms:created>
  <dcterms:modified xsi:type="dcterms:W3CDTF">2016-08-10T05:39:50Z</dcterms:modified>
</cp:coreProperties>
</file>