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3" d="100"/>
          <a:sy n="93" d="100"/>
        </p:scale>
        <p:origin x="26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BD031-98F7-4CB5-B4D5-27624D8FD9FC}" type="datetimeFigureOut">
              <a:rPr lang="en-US" smtClean="0"/>
              <a:t>7/9/2018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0CF9E-DD26-4359-8BE3-252A9862F679}" type="slidenum">
              <a:rPr lang="en-US" smtClean="0"/>
              <a:t>‹#›</a:t>
            </a:fld>
            <a:endParaRPr lang="en-US"/>
          </a:p>
        </p:txBody>
      </p:sp>
    </p:spTree>
    <p:extLst>
      <p:ext uri="{BB962C8B-B14F-4D97-AF65-F5344CB8AC3E}">
        <p14:creationId xmlns:p14="http://schemas.microsoft.com/office/powerpoint/2010/main" val="632397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211E7D-F324-4151-81A1-528F2B0C7F76}" type="slidenum">
              <a:rPr lang="en-US" smtClean="0"/>
              <a:t>6</a:t>
            </a:fld>
            <a:endParaRPr lang="en-US"/>
          </a:p>
        </p:txBody>
      </p:sp>
    </p:spTree>
    <p:extLst>
      <p:ext uri="{BB962C8B-B14F-4D97-AF65-F5344CB8AC3E}">
        <p14:creationId xmlns:p14="http://schemas.microsoft.com/office/powerpoint/2010/main" val="75692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211E7D-F324-4151-81A1-528F2B0C7F76}" type="slidenum">
              <a:rPr lang="en-US" smtClean="0"/>
              <a:t>7</a:t>
            </a:fld>
            <a:endParaRPr lang="en-US"/>
          </a:p>
        </p:txBody>
      </p:sp>
    </p:spTree>
    <p:extLst>
      <p:ext uri="{BB962C8B-B14F-4D97-AF65-F5344CB8AC3E}">
        <p14:creationId xmlns:p14="http://schemas.microsoft.com/office/powerpoint/2010/main" val="4131846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99A063-32D9-4326-A04D-3B84681F7D92}"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13869-B19C-4D83-AA0B-F639565E6F71}" type="slidenum">
              <a:rPr lang="en-US" smtClean="0"/>
              <a:t>‹#›</a:t>
            </a:fld>
            <a:endParaRPr lang="en-US"/>
          </a:p>
        </p:txBody>
      </p:sp>
    </p:spTree>
    <p:extLst>
      <p:ext uri="{BB962C8B-B14F-4D97-AF65-F5344CB8AC3E}">
        <p14:creationId xmlns:p14="http://schemas.microsoft.com/office/powerpoint/2010/main" val="214654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9A063-32D9-4326-A04D-3B84681F7D92}"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13869-B19C-4D83-AA0B-F639565E6F71}" type="slidenum">
              <a:rPr lang="en-US" smtClean="0"/>
              <a:t>‹#›</a:t>
            </a:fld>
            <a:endParaRPr lang="en-US"/>
          </a:p>
        </p:txBody>
      </p:sp>
    </p:spTree>
    <p:extLst>
      <p:ext uri="{BB962C8B-B14F-4D97-AF65-F5344CB8AC3E}">
        <p14:creationId xmlns:p14="http://schemas.microsoft.com/office/powerpoint/2010/main" val="143089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9A063-32D9-4326-A04D-3B84681F7D92}"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13869-B19C-4D83-AA0B-F639565E6F71}" type="slidenum">
              <a:rPr lang="en-US" smtClean="0"/>
              <a:t>‹#›</a:t>
            </a:fld>
            <a:endParaRPr lang="en-US"/>
          </a:p>
        </p:txBody>
      </p:sp>
    </p:spTree>
    <p:extLst>
      <p:ext uri="{BB962C8B-B14F-4D97-AF65-F5344CB8AC3E}">
        <p14:creationId xmlns:p14="http://schemas.microsoft.com/office/powerpoint/2010/main" val="395095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9A063-32D9-4326-A04D-3B84681F7D92}"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13869-B19C-4D83-AA0B-F639565E6F71}" type="slidenum">
              <a:rPr lang="en-US" smtClean="0"/>
              <a:t>‹#›</a:t>
            </a:fld>
            <a:endParaRPr lang="en-US"/>
          </a:p>
        </p:txBody>
      </p:sp>
    </p:spTree>
    <p:extLst>
      <p:ext uri="{BB962C8B-B14F-4D97-AF65-F5344CB8AC3E}">
        <p14:creationId xmlns:p14="http://schemas.microsoft.com/office/powerpoint/2010/main" val="19252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9A063-32D9-4326-A04D-3B84681F7D92}"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13869-B19C-4D83-AA0B-F639565E6F71}" type="slidenum">
              <a:rPr lang="en-US" smtClean="0"/>
              <a:t>‹#›</a:t>
            </a:fld>
            <a:endParaRPr lang="en-US"/>
          </a:p>
        </p:txBody>
      </p:sp>
    </p:spTree>
    <p:extLst>
      <p:ext uri="{BB962C8B-B14F-4D97-AF65-F5344CB8AC3E}">
        <p14:creationId xmlns:p14="http://schemas.microsoft.com/office/powerpoint/2010/main" val="322422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9A063-32D9-4326-A04D-3B84681F7D92}"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13869-B19C-4D83-AA0B-F639565E6F71}" type="slidenum">
              <a:rPr lang="en-US" smtClean="0"/>
              <a:t>‹#›</a:t>
            </a:fld>
            <a:endParaRPr lang="en-US"/>
          </a:p>
        </p:txBody>
      </p:sp>
    </p:spTree>
    <p:extLst>
      <p:ext uri="{BB962C8B-B14F-4D97-AF65-F5344CB8AC3E}">
        <p14:creationId xmlns:p14="http://schemas.microsoft.com/office/powerpoint/2010/main" val="419110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99A063-32D9-4326-A04D-3B84681F7D92}" type="datetimeFigureOut">
              <a:rPr lang="en-US" smtClean="0"/>
              <a:t>7/9/2018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13869-B19C-4D83-AA0B-F639565E6F71}" type="slidenum">
              <a:rPr lang="en-US" smtClean="0"/>
              <a:t>‹#›</a:t>
            </a:fld>
            <a:endParaRPr lang="en-US"/>
          </a:p>
        </p:txBody>
      </p:sp>
    </p:spTree>
    <p:extLst>
      <p:ext uri="{BB962C8B-B14F-4D97-AF65-F5344CB8AC3E}">
        <p14:creationId xmlns:p14="http://schemas.microsoft.com/office/powerpoint/2010/main" val="176973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99A063-32D9-4326-A04D-3B84681F7D92}" type="datetimeFigureOut">
              <a:rPr lang="en-US" smtClean="0"/>
              <a:t>7/9/2018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13869-B19C-4D83-AA0B-F639565E6F71}" type="slidenum">
              <a:rPr lang="en-US" smtClean="0"/>
              <a:t>‹#›</a:t>
            </a:fld>
            <a:endParaRPr lang="en-US"/>
          </a:p>
        </p:txBody>
      </p:sp>
    </p:spTree>
    <p:extLst>
      <p:ext uri="{BB962C8B-B14F-4D97-AF65-F5344CB8AC3E}">
        <p14:creationId xmlns:p14="http://schemas.microsoft.com/office/powerpoint/2010/main" val="40721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9A063-32D9-4326-A04D-3B84681F7D92}" type="datetimeFigureOut">
              <a:rPr lang="en-US" smtClean="0"/>
              <a:t>7/9/2018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13869-B19C-4D83-AA0B-F639565E6F71}" type="slidenum">
              <a:rPr lang="en-US" smtClean="0"/>
              <a:t>‹#›</a:t>
            </a:fld>
            <a:endParaRPr lang="en-US"/>
          </a:p>
        </p:txBody>
      </p:sp>
    </p:spTree>
    <p:extLst>
      <p:ext uri="{BB962C8B-B14F-4D97-AF65-F5344CB8AC3E}">
        <p14:creationId xmlns:p14="http://schemas.microsoft.com/office/powerpoint/2010/main" val="362803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9A063-32D9-4326-A04D-3B84681F7D92}"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13869-B19C-4D83-AA0B-F639565E6F71}" type="slidenum">
              <a:rPr lang="en-US" smtClean="0"/>
              <a:t>‹#›</a:t>
            </a:fld>
            <a:endParaRPr lang="en-US"/>
          </a:p>
        </p:txBody>
      </p:sp>
    </p:spTree>
    <p:extLst>
      <p:ext uri="{BB962C8B-B14F-4D97-AF65-F5344CB8AC3E}">
        <p14:creationId xmlns:p14="http://schemas.microsoft.com/office/powerpoint/2010/main" val="14156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9A063-32D9-4326-A04D-3B84681F7D92}"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13869-B19C-4D83-AA0B-F639565E6F71}" type="slidenum">
              <a:rPr lang="en-US" smtClean="0"/>
              <a:t>‹#›</a:t>
            </a:fld>
            <a:endParaRPr lang="en-US"/>
          </a:p>
        </p:txBody>
      </p:sp>
    </p:spTree>
    <p:extLst>
      <p:ext uri="{BB962C8B-B14F-4D97-AF65-F5344CB8AC3E}">
        <p14:creationId xmlns:p14="http://schemas.microsoft.com/office/powerpoint/2010/main" val="197441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9A063-32D9-4326-A04D-3B84681F7D92}" type="datetimeFigureOut">
              <a:rPr lang="en-US" smtClean="0"/>
              <a:t>7/9/2018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13869-B19C-4D83-AA0B-F639565E6F71}" type="slidenum">
              <a:rPr lang="en-US" smtClean="0"/>
              <a:t>‹#›</a:t>
            </a:fld>
            <a:endParaRPr lang="en-US"/>
          </a:p>
        </p:txBody>
      </p:sp>
    </p:spTree>
    <p:extLst>
      <p:ext uri="{BB962C8B-B14F-4D97-AF65-F5344CB8AC3E}">
        <p14:creationId xmlns:p14="http://schemas.microsoft.com/office/powerpoint/2010/main" val="379982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gif"/><Relationship Id="rId9" Type="http://schemas.openxmlformats.org/officeDocument/2006/relationships/image" Target="../media/image7.png"/><Relationship Id="rId14" Type="http://schemas.openxmlformats.org/officeDocument/2006/relationships/image" Target="../media/image12.gif"/></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gif"/><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gif"/><Relationship Id="rId11" Type="http://schemas.openxmlformats.org/officeDocument/2006/relationships/image" Target="../media/image21.png"/><Relationship Id="rId5" Type="http://schemas.openxmlformats.org/officeDocument/2006/relationships/image" Target="../media/image15.gif"/><Relationship Id="rId15" Type="http://schemas.openxmlformats.org/officeDocument/2006/relationships/image" Target="../media/image25.gif"/><Relationship Id="rId10" Type="http://schemas.openxmlformats.org/officeDocument/2006/relationships/image" Target="../media/image20.png"/><Relationship Id="rId4" Type="http://schemas.openxmlformats.org/officeDocument/2006/relationships/image" Target="../media/image14.gif"/><Relationship Id="rId9" Type="http://schemas.openxmlformats.org/officeDocument/2006/relationships/image" Target="../media/image19.png"/><Relationship Id="rId14" Type="http://schemas.openxmlformats.org/officeDocument/2006/relationships/image" Target="../media/image2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228045" y="2614412"/>
            <a:ext cx="6593983" cy="1162523"/>
            <a:chOff x="2343955" y="2137894"/>
            <a:chExt cx="6593983" cy="1162523"/>
          </a:xfrm>
        </p:grpSpPr>
        <p:sp>
          <p:nvSpPr>
            <p:cNvPr id="4" name="TextBox 3"/>
            <p:cNvSpPr txBox="1"/>
            <p:nvPr/>
          </p:nvSpPr>
          <p:spPr>
            <a:xfrm>
              <a:off x="2343955" y="2137894"/>
              <a:ext cx="6593983" cy="646331"/>
            </a:xfrm>
            <a:prstGeom prst="rect">
              <a:avLst/>
            </a:prstGeom>
            <a:noFill/>
          </p:spPr>
          <p:txBody>
            <a:bodyPr wrap="square" rtlCol="0">
              <a:spAutoFit/>
            </a:bodyPr>
            <a:lstStyle/>
            <a:p>
              <a:pPr algn="ctr"/>
              <a:r>
                <a:rPr lang="en-US" sz="3600" dirty="0" smtClean="0">
                  <a:latin typeface="Raleway ExtraLight" panose="020B0303030101060003" pitchFamily="34" charset="0"/>
                </a:rPr>
                <a:t>Maritronics</a:t>
              </a:r>
              <a:endParaRPr lang="en-US" sz="4500" dirty="0">
                <a:solidFill>
                  <a:srgbClr val="00B0F0"/>
                </a:solidFill>
                <a:latin typeface="Stiff Staff" panose="02000503000000020004" pitchFamily="50" charset="0"/>
              </a:endParaRPr>
            </a:p>
          </p:txBody>
        </p:sp>
        <p:sp>
          <p:nvSpPr>
            <p:cNvPr id="5" name="Rectangle 4"/>
            <p:cNvSpPr/>
            <p:nvPr/>
          </p:nvSpPr>
          <p:spPr>
            <a:xfrm>
              <a:off x="5041316" y="2561753"/>
              <a:ext cx="1851790" cy="738664"/>
            </a:xfrm>
            <a:prstGeom prst="rect">
              <a:avLst/>
            </a:prstGeom>
          </p:spPr>
          <p:txBody>
            <a:bodyPr wrap="none">
              <a:spAutoFit/>
            </a:bodyPr>
            <a:lstStyle/>
            <a:p>
              <a:pPr algn="ctr"/>
              <a:r>
                <a:rPr lang="en-US" sz="4200" dirty="0" smtClean="0">
                  <a:solidFill>
                    <a:srgbClr val="0070C0"/>
                  </a:solidFill>
                  <a:latin typeface="Stiff Staff" panose="02000503000000020004" pitchFamily="50" charset="0"/>
                </a:rPr>
                <a:t>ARE</a:t>
              </a:r>
              <a:r>
                <a:rPr lang="en-US" sz="4200" dirty="0" smtClean="0">
                  <a:solidFill>
                    <a:srgbClr val="00B0F0"/>
                  </a:solidFill>
                  <a:latin typeface="Stiff Staff" panose="02000503000000020004" pitchFamily="50" charset="0"/>
                </a:rPr>
                <a:t>NA</a:t>
              </a:r>
              <a:endParaRPr lang="en-US" sz="4200" dirty="0">
                <a:solidFill>
                  <a:srgbClr val="00B0F0"/>
                </a:solidFill>
                <a:latin typeface="Stiff Staff" panose="02000503000000020004" pitchFamily="50" charset="0"/>
              </a:endParaRPr>
            </a:p>
          </p:txBody>
        </p:sp>
      </p:grpSp>
      <p:sp>
        <p:nvSpPr>
          <p:cNvPr id="2" name="TextBox 1"/>
          <p:cNvSpPr txBox="1"/>
          <p:nvPr/>
        </p:nvSpPr>
        <p:spPr>
          <a:xfrm>
            <a:off x="4392385" y="4016128"/>
            <a:ext cx="2553841" cy="369332"/>
          </a:xfrm>
          <a:prstGeom prst="rect">
            <a:avLst/>
          </a:prstGeom>
          <a:noFill/>
        </p:spPr>
        <p:txBody>
          <a:bodyPr wrap="none" rtlCol="0">
            <a:spAutoFit/>
          </a:bodyPr>
          <a:lstStyle/>
          <a:p>
            <a:r>
              <a:rPr lang="en-US" dirty="0" smtClean="0"/>
              <a:t>Build Operate &amp; Manage</a:t>
            </a:r>
            <a:endParaRPr lang="en-US" dirty="0"/>
          </a:p>
        </p:txBody>
      </p:sp>
    </p:spTree>
    <p:extLst>
      <p:ext uri="{BB962C8B-B14F-4D97-AF65-F5344CB8AC3E}">
        <p14:creationId xmlns:p14="http://schemas.microsoft.com/office/powerpoint/2010/main" val="76384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0409" y="674417"/>
            <a:ext cx="4427111" cy="646331"/>
          </a:xfrm>
          <a:prstGeom prst="rect">
            <a:avLst/>
          </a:prstGeom>
          <a:noFill/>
        </p:spPr>
        <p:txBody>
          <a:bodyPr wrap="square" rtlCol="0">
            <a:spAutoFit/>
          </a:bodyPr>
          <a:lstStyle/>
          <a:p>
            <a:pPr algn="ctr"/>
            <a:r>
              <a:rPr lang="en-US" sz="3600" dirty="0" smtClean="0">
                <a:solidFill>
                  <a:srgbClr val="0070C0"/>
                </a:solidFill>
                <a:latin typeface="Raleway ExtraLight" panose="020B0303030101060003" pitchFamily="34" charset="0"/>
              </a:rPr>
              <a:t>Proposal </a:t>
            </a:r>
            <a:r>
              <a:rPr lang="en-US" sz="3600" dirty="0" smtClean="0">
                <a:solidFill>
                  <a:srgbClr val="0070C0"/>
                </a:solidFill>
                <a:latin typeface="Raleway ExtraLight" panose="020B0303030101060003" pitchFamily="34" charset="0"/>
              </a:rPr>
              <a:t>Overview</a:t>
            </a:r>
            <a:endParaRPr lang="en-US" sz="4500" dirty="0">
              <a:solidFill>
                <a:srgbClr val="0070C0"/>
              </a:solidFill>
              <a:latin typeface="Stiff Staff" panose="02000503000000020004" pitchFamily="50" charset="0"/>
            </a:endParaRPr>
          </a:p>
        </p:txBody>
      </p:sp>
      <p:sp>
        <p:nvSpPr>
          <p:cNvPr id="2" name="Rectangle 1"/>
          <p:cNvSpPr/>
          <p:nvPr/>
        </p:nvSpPr>
        <p:spPr>
          <a:xfrm>
            <a:off x="588135" y="2177732"/>
            <a:ext cx="11311943" cy="3816429"/>
          </a:xfrm>
          <a:prstGeom prst="rect">
            <a:avLst/>
          </a:prstGeom>
        </p:spPr>
        <p:txBody>
          <a:bodyPr wrap="square">
            <a:spAutoFit/>
          </a:bodyPr>
          <a:lstStyle/>
          <a:p>
            <a:r>
              <a:rPr lang="en-US" sz="1600" dirty="0" smtClean="0">
                <a:latin typeface="Raleway Light" panose="020B0403030101060003" pitchFamily="34" charset="0"/>
              </a:rPr>
              <a:t>In light of the recent developments, Verbat proposes a win-win collaborative strategy for </a:t>
            </a:r>
            <a:r>
              <a:rPr lang="en-US" sz="1600" dirty="0" err="1" smtClean="0">
                <a:latin typeface="Raleway Light" panose="020B0403030101060003" pitchFamily="34" charset="0"/>
              </a:rPr>
              <a:t>Maritronics</a:t>
            </a:r>
            <a:r>
              <a:rPr lang="en-US" sz="1600" dirty="0" smtClean="0">
                <a:latin typeface="Raleway Light" panose="020B0403030101060003" pitchFamily="34" charset="0"/>
              </a:rPr>
              <a:t> - To take advantage of </a:t>
            </a:r>
            <a:r>
              <a:rPr lang="en-US" sz="1600" dirty="0" err="1" smtClean="0">
                <a:latin typeface="Raleway Light" panose="020B0403030101060003" pitchFamily="34" charset="0"/>
              </a:rPr>
              <a:t>Verbat‘s</a:t>
            </a:r>
            <a:r>
              <a:rPr lang="en-US" sz="1600" dirty="0" smtClean="0">
                <a:latin typeface="Raleway Light" panose="020B0403030101060003" pitchFamily="34" charset="0"/>
              </a:rPr>
              <a:t> Infrastructure and Administrative capabilities, while being able to manage projects independently without having to deal with a third party.</a:t>
            </a:r>
          </a:p>
          <a:p>
            <a:endParaRPr lang="en-US" sz="1600" dirty="0">
              <a:latin typeface="Raleway Light" panose="020B0403030101060003" pitchFamily="34" charset="0"/>
            </a:endParaRPr>
          </a:p>
          <a:p>
            <a:r>
              <a:rPr lang="en-US" sz="1600" dirty="0" smtClean="0">
                <a:latin typeface="Raleway Light" panose="020B0403030101060003" pitchFamily="34" charset="0"/>
              </a:rPr>
              <a:t>Verbat has 27 years of experience in managing and maintaining IT teams in India and in other parts of the globe.  We sustain right sized teams with minimal administrative overheads. Verbat offers a veritable resource with extensive knowledge in a wide range of technologies </a:t>
            </a:r>
          </a:p>
          <a:p>
            <a:endParaRPr lang="en-US" sz="1600" dirty="0">
              <a:latin typeface="Raleway Light" panose="020B0403030101060003" pitchFamily="34" charset="0"/>
            </a:endParaRPr>
          </a:p>
          <a:p>
            <a:r>
              <a:rPr lang="en-US" sz="1600" dirty="0" smtClean="0">
                <a:latin typeface="Raleway Light" panose="020B0403030101060003" pitchFamily="34" charset="0"/>
              </a:rPr>
              <a:t>We offer the following immediate advantages</a:t>
            </a:r>
            <a:endParaRPr lang="en-US" sz="1600" dirty="0">
              <a:latin typeface="Raleway Light" panose="020B0403030101060003" pitchFamily="34" charset="0"/>
            </a:endParaRPr>
          </a:p>
          <a:p>
            <a:endParaRPr lang="en-US" dirty="0" smtClean="0"/>
          </a:p>
          <a:p>
            <a:pPr marL="285750" indent="-285750">
              <a:buFont typeface="Wingdings" panose="05000000000000000000" pitchFamily="2" charset="2"/>
              <a:buChar char="v"/>
            </a:pPr>
            <a:r>
              <a:rPr lang="en-US" sz="1600" dirty="0" smtClean="0">
                <a:latin typeface="Raleway Light" panose="020B0403030101060003" pitchFamily="34" charset="0"/>
              </a:rPr>
              <a:t>Reduced </a:t>
            </a:r>
            <a:r>
              <a:rPr lang="en-US" sz="1600" dirty="0" smtClean="0">
                <a:latin typeface="Raleway Light" panose="020B0403030101060003" pitchFamily="34" charset="0"/>
              </a:rPr>
              <a:t>Development </a:t>
            </a:r>
            <a:r>
              <a:rPr lang="en-US" sz="1600" dirty="0" smtClean="0">
                <a:latin typeface="Raleway Light" panose="020B0403030101060003" pitchFamily="34" charset="0"/>
              </a:rPr>
              <a:t>Cycle through better communication strategies and our network of technical resources </a:t>
            </a:r>
            <a:endParaRPr lang="en-US" sz="1600" dirty="0" smtClean="0">
              <a:latin typeface="Raleway Light" panose="020B0403030101060003" pitchFamily="34" charset="0"/>
            </a:endParaRPr>
          </a:p>
          <a:p>
            <a:pPr marL="285750" indent="-285750">
              <a:buFont typeface="Wingdings" panose="05000000000000000000" pitchFamily="2" charset="2"/>
              <a:buChar char="v"/>
            </a:pPr>
            <a:r>
              <a:rPr lang="en-US" sz="1600" dirty="0" smtClean="0">
                <a:latin typeface="Raleway Light" panose="020B0403030101060003" pitchFamily="34" charset="0"/>
              </a:rPr>
              <a:t>Reduced costs through optimal resource management and forecasting</a:t>
            </a:r>
            <a:endParaRPr lang="en-US" sz="1600" dirty="0" smtClean="0">
              <a:latin typeface="Raleway Light" panose="020B0403030101060003" pitchFamily="34" charset="0"/>
            </a:endParaRPr>
          </a:p>
          <a:p>
            <a:pPr marL="285750" indent="-285750">
              <a:buFont typeface="Wingdings" panose="05000000000000000000" pitchFamily="2" charset="2"/>
              <a:buChar char="v"/>
            </a:pPr>
            <a:r>
              <a:rPr lang="en-US" sz="1600" dirty="0" smtClean="0">
                <a:latin typeface="Raleway Light" panose="020B0403030101060003" pitchFamily="34" charset="0"/>
              </a:rPr>
              <a:t>Ensure </a:t>
            </a:r>
            <a:r>
              <a:rPr lang="en-US" sz="1600" dirty="0">
                <a:latin typeface="Raleway Light" panose="020B0403030101060003" pitchFamily="34" charset="0"/>
              </a:rPr>
              <a:t>t</a:t>
            </a:r>
            <a:r>
              <a:rPr lang="en-US" sz="1600" dirty="0" smtClean="0">
                <a:latin typeface="Raleway Light" panose="020B0403030101060003" pitchFamily="34" charset="0"/>
              </a:rPr>
              <a:t>echnical advantage through our extended partner resources </a:t>
            </a:r>
            <a:endParaRPr lang="en-US" sz="1600" dirty="0" smtClean="0">
              <a:latin typeface="Raleway Light" panose="020B0403030101060003" pitchFamily="34" charset="0"/>
            </a:endParaRPr>
          </a:p>
          <a:p>
            <a:pPr marL="285750" indent="-285750">
              <a:buFont typeface="Wingdings" panose="05000000000000000000" pitchFamily="2" charset="2"/>
              <a:buChar char="v"/>
            </a:pPr>
            <a:r>
              <a:rPr lang="en-US" sz="1600" dirty="0" smtClean="0">
                <a:latin typeface="Raleway Light" panose="020B0403030101060003" pitchFamily="34" charset="0"/>
              </a:rPr>
              <a:t>On demand resource availability </a:t>
            </a:r>
            <a:endParaRPr lang="en-US" sz="1600" dirty="0" smtClean="0">
              <a:latin typeface="Raleway Light" panose="020B0403030101060003" pitchFamily="34" charset="0"/>
            </a:endParaRPr>
          </a:p>
          <a:p>
            <a:endParaRPr lang="en-US" sz="1600" dirty="0">
              <a:latin typeface="Raleway Light" panose="020B0403030101060003" pitchFamily="34" charset="0"/>
            </a:endParaRPr>
          </a:p>
        </p:txBody>
      </p:sp>
    </p:spTree>
    <p:extLst>
      <p:ext uri="{BB962C8B-B14F-4D97-AF65-F5344CB8AC3E}">
        <p14:creationId xmlns:p14="http://schemas.microsoft.com/office/powerpoint/2010/main" val="127848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31088" y="682581"/>
            <a:ext cx="5293215" cy="646331"/>
          </a:xfrm>
          <a:prstGeom prst="rect">
            <a:avLst/>
          </a:prstGeom>
          <a:noFill/>
        </p:spPr>
        <p:txBody>
          <a:bodyPr wrap="square" rtlCol="0">
            <a:spAutoFit/>
          </a:bodyPr>
          <a:lstStyle/>
          <a:p>
            <a:pPr algn="ctr"/>
            <a:r>
              <a:rPr lang="en-US" sz="3600" dirty="0" smtClean="0">
                <a:solidFill>
                  <a:srgbClr val="0070C0"/>
                </a:solidFill>
                <a:latin typeface="Raleway ExtraLight" panose="020B0303030101060003" pitchFamily="34" charset="0"/>
              </a:rPr>
              <a:t>About Verbat-ODC</a:t>
            </a:r>
            <a:endParaRPr lang="en-US" sz="4500" dirty="0">
              <a:solidFill>
                <a:srgbClr val="0070C0"/>
              </a:solidFill>
              <a:latin typeface="Stiff Staff" panose="02000503000000020004" pitchFamily="50" charset="0"/>
            </a:endParaRPr>
          </a:p>
        </p:txBody>
      </p:sp>
      <p:sp>
        <p:nvSpPr>
          <p:cNvPr id="3" name="Rectangle 2"/>
          <p:cNvSpPr/>
          <p:nvPr/>
        </p:nvSpPr>
        <p:spPr>
          <a:xfrm>
            <a:off x="983087" y="2104038"/>
            <a:ext cx="10440473" cy="2308324"/>
          </a:xfrm>
          <a:prstGeom prst="rect">
            <a:avLst/>
          </a:prstGeom>
        </p:spPr>
        <p:txBody>
          <a:bodyPr wrap="square">
            <a:spAutoFit/>
          </a:bodyPr>
          <a:lstStyle/>
          <a:p>
            <a:r>
              <a:rPr lang="en-US" sz="1600" dirty="0" smtClean="0">
                <a:latin typeface="Raleway Light" panose="020B0403030101060003" pitchFamily="34" charset="0"/>
              </a:rPr>
              <a:t>Verbat Technologies is </a:t>
            </a:r>
            <a:r>
              <a:rPr lang="en-US" sz="1600" dirty="0">
                <a:latin typeface="Raleway Light" panose="020B0403030101060003" pitchFamily="34" charset="0"/>
              </a:rPr>
              <a:t>a privately held technology corporation that focuses on partnering with its clients for taking e-business ideas from concept to fruition. </a:t>
            </a:r>
            <a:endParaRPr lang="en-US" sz="1600" dirty="0" smtClean="0">
              <a:latin typeface="Raleway Light" panose="020B0403030101060003" pitchFamily="34" charset="0"/>
            </a:endParaRPr>
          </a:p>
          <a:p>
            <a:endParaRPr lang="en-US" sz="1600" dirty="0">
              <a:latin typeface="Raleway Light" panose="020B0403030101060003" pitchFamily="34" charset="0"/>
            </a:endParaRPr>
          </a:p>
          <a:p>
            <a:r>
              <a:rPr lang="en-US" sz="1600" dirty="0" smtClean="0">
                <a:latin typeface="Raleway Light" panose="020B0403030101060003" pitchFamily="34" charset="0"/>
              </a:rPr>
              <a:t>Our </a:t>
            </a:r>
            <a:r>
              <a:rPr lang="en-US" sz="1600" dirty="0">
                <a:latin typeface="Raleway Light" panose="020B0403030101060003" pitchFamily="34" charset="0"/>
              </a:rPr>
              <a:t>client base includes </a:t>
            </a:r>
            <a:r>
              <a:rPr lang="en-US" sz="1600" dirty="0" smtClean="0">
                <a:latin typeface="Raleway Light" panose="020B0403030101060003" pitchFamily="34" charset="0"/>
              </a:rPr>
              <a:t>Fortune 500 companies, Governments Corporations, as </a:t>
            </a:r>
            <a:r>
              <a:rPr lang="en-US" sz="1600" dirty="0">
                <a:latin typeface="Raleway Light" panose="020B0403030101060003" pitchFamily="34" charset="0"/>
              </a:rPr>
              <a:t>well as dot-coms, located in major world centers like </a:t>
            </a:r>
            <a:r>
              <a:rPr lang="en-US" sz="1600" dirty="0" smtClean="0">
                <a:latin typeface="Raleway Light" panose="020B0403030101060003" pitchFamily="34" charset="0"/>
              </a:rPr>
              <a:t>USA, Middle East and India. </a:t>
            </a:r>
          </a:p>
          <a:p>
            <a:endParaRPr lang="en-US" sz="1600" dirty="0">
              <a:latin typeface="Raleway Light" panose="020B0403030101060003" pitchFamily="34" charset="0"/>
            </a:endParaRPr>
          </a:p>
          <a:p>
            <a:r>
              <a:rPr lang="en-US" sz="1600" dirty="0" smtClean="0">
                <a:latin typeface="Raleway Light" panose="020B0403030101060003" pitchFamily="34" charset="0"/>
              </a:rPr>
              <a:t>Our </a:t>
            </a:r>
            <a:r>
              <a:rPr lang="en-US" sz="1600" dirty="0">
                <a:latin typeface="Raleway Light" panose="020B0403030101060003" pitchFamily="34" charset="0"/>
              </a:rPr>
              <a:t>value proposition is unique. We give our clients the capability-building advantages of in-house development, domain expertise, experience of systems integrators, customer-service oriented knowledge of technical support teams, flexibility of high tech experts and consulting on demand. </a:t>
            </a:r>
          </a:p>
        </p:txBody>
      </p:sp>
    </p:spTree>
    <p:extLst>
      <p:ext uri="{BB962C8B-B14F-4D97-AF65-F5344CB8AC3E}">
        <p14:creationId xmlns:p14="http://schemas.microsoft.com/office/powerpoint/2010/main" val="118750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37905" y="0"/>
            <a:ext cx="5293215" cy="646331"/>
          </a:xfrm>
          <a:prstGeom prst="rect">
            <a:avLst/>
          </a:prstGeom>
          <a:noFill/>
        </p:spPr>
        <p:txBody>
          <a:bodyPr wrap="square" rtlCol="0">
            <a:spAutoFit/>
          </a:bodyPr>
          <a:lstStyle/>
          <a:p>
            <a:pPr algn="ctr"/>
            <a:r>
              <a:rPr lang="en-US" sz="3600" dirty="0" smtClean="0">
                <a:solidFill>
                  <a:srgbClr val="0070C0"/>
                </a:solidFill>
                <a:latin typeface="Raleway ExtraLight" panose="020B0303030101060003" pitchFamily="34" charset="0"/>
              </a:rPr>
              <a:t>The ODC Advantage</a:t>
            </a:r>
            <a:endParaRPr lang="en-US" sz="4500" dirty="0">
              <a:solidFill>
                <a:srgbClr val="0070C0"/>
              </a:solidFill>
              <a:latin typeface="Stiff Staff" panose="02000503000000020004" pitchFamily="50" charset="0"/>
            </a:endParaRPr>
          </a:p>
        </p:txBody>
      </p:sp>
      <p:sp>
        <p:nvSpPr>
          <p:cNvPr id="2" name="Rectangle 1"/>
          <p:cNvSpPr/>
          <p:nvPr/>
        </p:nvSpPr>
        <p:spPr>
          <a:xfrm>
            <a:off x="390659" y="732541"/>
            <a:ext cx="11445026" cy="452431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C00000"/>
                </a:solidFill>
                <a:latin typeface="Raleway Light" panose="020B0403030101060003" pitchFamily="34" charset="0"/>
              </a:rPr>
              <a:t>Considerable cost </a:t>
            </a:r>
            <a:r>
              <a:rPr lang="en-US" sz="1600" dirty="0" smtClean="0">
                <a:solidFill>
                  <a:srgbClr val="C00000"/>
                </a:solidFill>
                <a:latin typeface="Raleway Light" panose="020B0403030101060003" pitchFamily="34" charset="0"/>
              </a:rPr>
              <a:t>savings</a:t>
            </a:r>
            <a:r>
              <a:rPr lang="en-US" sz="1600" dirty="0" smtClean="0">
                <a:latin typeface="Raleway Light" panose="020B0403030101060003" pitchFamily="34" charset="0"/>
              </a:rPr>
              <a:t>: </a:t>
            </a:r>
            <a:r>
              <a:rPr lang="en-US" sz="1200" dirty="0" smtClean="0">
                <a:latin typeface="Raleway Light" panose="020B0403030101060003" pitchFamily="34" charset="0"/>
              </a:rPr>
              <a:t>As a boutique firm, we have considerable experience in managing right sized teams. Our guiding principle has always been to grow organically with a  “</a:t>
            </a:r>
            <a:r>
              <a:rPr lang="en-US" sz="1200" b="1" i="1" dirty="0" smtClean="0">
                <a:latin typeface="Raleway Light" panose="020B0403030101060003" pitchFamily="34" charset="0"/>
              </a:rPr>
              <a:t>Hire and Keep</a:t>
            </a:r>
            <a:r>
              <a:rPr lang="en-US" sz="1200" dirty="0" smtClean="0">
                <a:latin typeface="Raleway Light" panose="020B0403030101060003" pitchFamily="34" charset="0"/>
              </a:rPr>
              <a:t>” policy not the mindless “</a:t>
            </a:r>
            <a:r>
              <a:rPr lang="en-US" sz="1200" b="1" i="1" dirty="0" smtClean="0">
                <a:latin typeface="Raleway Light" panose="020B0403030101060003" pitchFamily="34" charset="0"/>
              </a:rPr>
              <a:t>Hire and Fire</a:t>
            </a:r>
            <a:r>
              <a:rPr lang="en-US" sz="1200" dirty="0" smtClean="0">
                <a:latin typeface="Raleway Light" panose="020B0403030101060003" pitchFamily="34" charset="0"/>
              </a:rPr>
              <a:t>” strategy employed  by multinationals. With Verbat you can be assured of ethical business practices</a:t>
            </a:r>
            <a:endParaRPr lang="en-US" sz="1200" dirty="0">
              <a:latin typeface="Raleway Light" panose="020B0403030101060003" pitchFamily="34" charset="0"/>
            </a:endParaRPr>
          </a:p>
          <a:p>
            <a:pPr marL="285750" indent="-285750">
              <a:buFont typeface="Arial" panose="020B0604020202020204" pitchFamily="34" charset="0"/>
              <a:buChar char="•"/>
            </a:pPr>
            <a:endParaRPr lang="en-US" sz="1600" dirty="0">
              <a:latin typeface="Raleway Light" panose="020B0403030101060003" pitchFamily="34" charset="0"/>
            </a:endParaRPr>
          </a:p>
          <a:p>
            <a:pPr marL="285750" indent="-285750">
              <a:buFont typeface="Arial" panose="020B0604020202020204" pitchFamily="34" charset="0"/>
              <a:buChar char="•"/>
            </a:pPr>
            <a:r>
              <a:rPr lang="en-US" sz="1600" dirty="0">
                <a:solidFill>
                  <a:srgbClr val="C00000"/>
                </a:solidFill>
                <a:latin typeface="Raleway Light" panose="020B0403030101060003" pitchFamily="34" charset="0"/>
              </a:rPr>
              <a:t>Our presence in Middle </a:t>
            </a:r>
            <a:r>
              <a:rPr lang="en-US" sz="1600" dirty="0" smtClean="0">
                <a:solidFill>
                  <a:srgbClr val="C00000"/>
                </a:solidFill>
                <a:latin typeface="Raleway Light" panose="020B0403030101060003" pitchFamily="34" charset="0"/>
              </a:rPr>
              <a:t>East</a:t>
            </a:r>
            <a:r>
              <a:rPr lang="en-US" sz="1600" dirty="0" smtClean="0">
                <a:latin typeface="Raleway Light" panose="020B0403030101060003" pitchFamily="34" charset="0"/>
              </a:rPr>
              <a:t>: </a:t>
            </a:r>
            <a:r>
              <a:rPr lang="en-US" sz="1200" dirty="0" smtClean="0">
                <a:latin typeface="Raleway Light" panose="020B0403030101060003" pitchFamily="34" charset="0"/>
              </a:rPr>
              <a:t>Registered in UAE since 1999;  we are a legal </a:t>
            </a:r>
            <a:r>
              <a:rPr lang="en-US" sz="1200" dirty="0">
                <a:latin typeface="Raleway Light" panose="020B0403030101060003" pitchFamily="34" charset="0"/>
              </a:rPr>
              <a:t>entity </a:t>
            </a:r>
            <a:r>
              <a:rPr lang="en-US" sz="1200" dirty="0" smtClean="0">
                <a:latin typeface="Raleway Light" panose="020B0403030101060003" pitchFamily="34" charset="0"/>
              </a:rPr>
              <a:t>that can handle all </a:t>
            </a:r>
            <a:r>
              <a:rPr lang="en-US" sz="1200" dirty="0">
                <a:latin typeface="Raleway Light" panose="020B0403030101060003" pitchFamily="34" charset="0"/>
              </a:rPr>
              <a:t>contracts and </a:t>
            </a:r>
            <a:r>
              <a:rPr lang="en-US" sz="1200" dirty="0" smtClean="0">
                <a:latin typeface="Raleway Light" panose="020B0403030101060003" pitchFamily="34" charset="0"/>
              </a:rPr>
              <a:t>agreements</a:t>
            </a:r>
            <a:endParaRPr lang="en-US" sz="1200" dirty="0">
              <a:latin typeface="Raleway Light" panose="020B0403030101060003" pitchFamily="34" charset="0"/>
            </a:endParaRPr>
          </a:p>
          <a:p>
            <a:endParaRPr lang="en-US" sz="1600" dirty="0">
              <a:latin typeface="Raleway Light" panose="020B0403030101060003" pitchFamily="34" charset="0"/>
            </a:endParaRPr>
          </a:p>
          <a:p>
            <a:pPr marL="285750" indent="-285750">
              <a:buFont typeface="Arial" panose="020B0604020202020204" pitchFamily="34" charset="0"/>
              <a:buChar char="•"/>
            </a:pPr>
            <a:r>
              <a:rPr lang="en-US" sz="1600" dirty="0" smtClean="0">
                <a:solidFill>
                  <a:srgbClr val="C00000"/>
                </a:solidFill>
                <a:latin typeface="Raleway Light" panose="020B0403030101060003" pitchFamily="34" charset="0"/>
              </a:rPr>
              <a:t>Location</a:t>
            </a:r>
            <a:r>
              <a:rPr lang="en-US" sz="1600" dirty="0" smtClean="0">
                <a:latin typeface="Raleway Light" panose="020B0403030101060003" pitchFamily="34" charset="0"/>
              </a:rPr>
              <a:t>: </a:t>
            </a:r>
            <a:r>
              <a:rPr lang="en-US" sz="1200" dirty="0" smtClean="0">
                <a:latin typeface="Raleway Light" panose="020B0403030101060003" pitchFamily="34" charset="0"/>
              </a:rPr>
              <a:t>Our </a:t>
            </a:r>
            <a:r>
              <a:rPr lang="en-US" sz="1200" dirty="0" smtClean="0">
                <a:latin typeface="Raleway Light" panose="020B0403030101060003" pitchFamily="34" charset="0"/>
              </a:rPr>
              <a:t>office is just 6 kilometer from Trivandrum International </a:t>
            </a:r>
            <a:r>
              <a:rPr lang="en-US" sz="1200" dirty="0" smtClean="0">
                <a:latin typeface="Raleway Light" panose="020B0403030101060003" pitchFamily="34" charset="0"/>
              </a:rPr>
              <a:t>Airport and </a:t>
            </a:r>
            <a:r>
              <a:rPr lang="en-US" sz="1200" dirty="0" smtClean="0">
                <a:latin typeface="Raleway Light" panose="020B0403030101060003" pitchFamily="34" charset="0"/>
              </a:rPr>
              <a:t>4 KMS from </a:t>
            </a:r>
            <a:r>
              <a:rPr lang="en-US" sz="1200" dirty="0" smtClean="0">
                <a:latin typeface="Raleway Light" panose="020B0403030101060003" pitchFamily="34" charset="0"/>
              </a:rPr>
              <a:t>the Trivandrum Central Railway Station. Unlike Techno-park</a:t>
            </a:r>
            <a:r>
              <a:rPr lang="en-US" sz="1200" dirty="0" smtClean="0">
                <a:latin typeface="Raleway Light" panose="020B0403030101060003" pitchFamily="34" charset="0"/>
              </a:rPr>
              <a:t>, enjoy a traffic free commute to our offices 24/7. </a:t>
            </a:r>
            <a:endParaRPr lang="en-US" sz="1200" dirty="0">
              <a:latin typeface="Raleway Light" panose="020B0403030101060003" pitchFamily="34" charset="0"/>
            </a:endParaRPr>
          </a:p>
          <a:p>
            <a:endParaRPr lang="en-US" sz="1600" dirty="0">
              <a:latin typeface="Raleway Light" panose="020B0403030101060003" pitchFamily="34" charset="0"/>
            </a:endParaRPr>
          </a:p>
          <a:p>
            <a:pPr marL="285750" indent="-285750">
              <a:buFont typeface="Arial" panose="020B0604020202020204" pitchFamily="34" charset="0"/>
              <a:buChar char="•"/>
            </a:pPr>
            <a:r>
              <a:rPr lang="en-US" sz="1600" dirty="0">
                <a:solidFill>
                  <a:srgbClr val="C00000"/>
                </a:solidFill>
                <a:latin typeface="Raleway Light" panose="020B0403030101060003" pitchFamily="34" charset="0"/>
              </a:rPr>
              <a:t>Time </a:t>
            </a:r>
            <a:r>
              <a:rPr lang="en-US" sz="1600" dirty="0" smtClean="0">
                <a:solidFill>
                  <a:srgbClr val="C00000"/>
                </a:solidFill>
                <a:latin typeface="Raleway Light" panose="020B0403030101060003" pitchFamily="34" charset="0"/>
              </a:rPr>
              <a:t>difference</a:t>
            </a:r>
            <a:r>
              <a:rPr lang="en-US" sz="1600" dirty="0" smtClean="0">
                <a:latin typeface="Raleway Light" panose="020B0403030101060003" pitchFamily="34" charset="0"/>
              </a:rPr>
              <a:t>: </a:t>
            </a:r>
            <a:r>
              <a:rPr lang="en-US" sz="1200" dirty="0" smtClean="0">
                <a:latin typeface="Raleway Light" panose="020B0403030101060003" pitchFamily="34" charset="0"/>
              </a:rPr>
              <a:t>We </a:t>
            </a:r>
            <a:r>
              <a:rPr lang="en-US" sz="1200" dirty="0" smtClean="0">
                <a:latin typeface="Raleway Light" panose="020B0403030101060003" pitchFamily="34" charset="0"/>
              </a:rPr>
              <a:t>are just 1.5 Hours ahead </a:t>
            </a:r>
            <a:r>
              <a:rPr lang="en-US" sz="1200" dirty="0" smtClean="0">
                <a:latin typeface="Raleway Light" panose="020B0403030101060003" pitchFamily="34" charset="0"/>
              </a:rPr>
              <a:t>of the Gulf region </a:t>
            </a:r>
            <a:r>
              <a:rPr lang="en-US" sz="1200" dirty="0" smtClean="0">
                <a:latin typeface="Raleway Light" panose="020B0403030101060003" pitchFamily="34" charset="0"/>
              </a:rPr>
              <a:t>and we are available through-out your business hours.</a:t>
            </a:r>
            <a:endParaRPr lang="en-US" sz="1200" dirty="0">
              <a:latin typeface="Raleway Light" panose="020B0403030101060003" pitchFamily="34" charset="0"/>
            </a:endParaRPr>
          </a:p>
          <a:p>
            <a:endParaRPr lang="en-US" sz="1600" dirty="0">
              <a:latin typeface="Raleway Light" panose="020B0403030101060003" pitchFamily="34" charset="0"/>
            </a:endParaRPr>
          </a:p>
          <a:p>
            <a:pPr marL="285750" indent="-285750">
              <a:buFont typeface="Arial" panose="020B0604020202020204" pitchFamily="34" charset="0"/>
              <a:buChar char="•"/>
            </a:pPr>
            <a:r>
              <a:rPr lang="en-US" sz="1600" dirty="0" smtClean="0">
                <a:solidFill>
                  <a:srgbClr val="C00000"/>
                </a:solidFill>
                <a:latin typeface="Raleway Light" panose="020B0403030101060003" pitchFamily="34" charset="0"/>
              </a:rPr>
              <a:t>Communications</a:t>
            </a:r>
            <a:r>
              <a:rPr lang="en-US" sz="1600" dirty="0" smtClean="0">
                <a:latin typeface="Raleway Light" panose="020B0403030101060003" pitchFamily="34" charset="0"/>
              </a:rPr>
              <a:t>: </a:t>
            </a:r>
            <a:r>
              <a:rPr lang="en-US" sz="1200" dirty="0" smtClean="0">
                <a:latin typeface="Raleway Light" panose="020B0403030101060003" pitchFamily="34" charset="0"/>
              </a:rPr>
              <a:t>We </a:t>
            </a:r>
            <a:r>
              <a:rPr lang="en-US" sz="1200" dirty="0" smtClean="0">
                <a:latin typeface="Raleway Light" panose="020B0403030101060003" pitchFamily="34" charset="0"/>
              </a:rPr>
              <a:t>provide  a state of the art high </a:t>
            </a:r>
            <a:r>
              <a:rPr lang="en-US" sz="1200" dirty="0">
                <a:latin typeface="Raleway Light" panose="020B0403030101060003" pitchFamily="34" charset="0"/>
              </a:rPr>
              <a:t>bandwidth </a:t>
            </a:r>
            <a:r>
              <a:rPr lang="en-US" sz="1200" dirty="0" smtClean="0">
                <a:latin typeface="Raleway Light" panose="020B0403030101060003" pitchFamily="34" charset="0"/>
              </a:rPr>
              <a:t>IP based communication infrastructure that can </a:t>
            </a:r>
            <a:r>
              <a:rPr lang="en-US" sz="1200" dirty="0">
                <a:latin typeface="Raleway Light" panose="020B0403030101060003" pitchFamily="34" charset="0"/>
              </a:rPr>
              <a:t>be configured </a:t>
            </a:r>
            <a:r>
              <a:rPr lang="en-US" sz="1200" dirty="0" smtClean="0">
                <a:latin typeface="Raleway Light" panose="020B0403030101060003" pitchFamily="34" charset="0"/>
              </a:rPr>
              <a:t>as local extensions </a:t>
            </a:r>
            <a:r>
              <a:rPr lang="en-US" sz="1200" dirty="0">
                <a:latin typeface="Raleway Light" panose="020B0403030101060003" pitchFamily="34" charset="0"/>
              </a:rPr>
              <a:t>to </a:t>
            </a:r>
            <a:r>
              <a:rPr lang="en-US" sz="1200" dirty="0" smtClean="0">
                <a:latin typeface="Raleway Light" panose="020B0403030101060003" pitchFamily="34" charset="0"/>
              </a:rPr>
              <a:t>your existing infrastructure</a:t>
            </a:r>
            <a:endParaRPr lang="en-US" sz="1200" dirty="0" smtClean="0">
              <a:latin typeface="Raleway Light" panose="020B0403030101060003" pitchFamily="34" charset="0"/>
            </a:endParaRPr>
          </a:p>
          <a:p>
            <a:endParaRPr lang="en-US" sz="1200" dirty="0">
              <a:latin typeface="Raleway Light" panose="020B0403030101060003" pitchFamily="34" charset="0"/>
            </a:endParaRPr>
          </a:p>
          <a:p>
            <a:pPr marL="285750" indent="-285750">
              <a:buFont typeface="Arial" panose="020B0604020202020204" pitchFamily="34" charset="0"/>
              <a:buChar char="•"/>
            </a:pPr>
            <a:r>
              <a:rPr lang="en-US" sz="1600" dirty="0">
                <a:solidFill>
                  <a:srgbClr val="C00000"/>
                </a:solidFill>
                <a:latin typeface="Raleway Light" panose="020B0403030101060003" pitchFamily="34" charset="0"/>
              </a:rPr>
              <a:t>Connectivity</a:t>
            </a:r>
            <a:r>
              <a:rPr lang="en-US" sz="1600" dirty="0">
                <a:latin typeface="Raleway Light" panose="020B0403030101060003" pitchFamily="34" charset="0"/>
              </a:rPr>
              <a:t>: </a:t>
            </a:r>
            <a:r>
              <a:rPr lang="en-US" sz="1200" dirty="0" smtClean="0">
                <a:latin typeface="Raleway Light" panose="020B0403030101060003" pitchFamily="34" charset="0"/>
              </a:rPr>
              <a:t>Our facility is equipped </a:t>
            </a:r>
            <a:r>
              <a:rPr lang="en-US" sz="1200" dirty="0">
                <a:latin typeface="Raleway Light" panose="020B0403030101060003" pitchFamily="34" charset="0"/>
              </a:rPr>
              <a:t>with a </a:t>
            </a:r>
            <a:r>
              <a:rPr lang="en-US" sz="1200" dirty="0" smtClean="0">
                <a:latin typeface="Raleway Light" panose="020B0403030101060003" pitchFamily="34" charset="0"/>
              </a:rPr>
              <a:t>multi-protocol, high speed network with redundancy over terrestrial </a:t>
            </a:r>
            <a:r>
              <a:rPr lang="en-US" sz="1200" dirty="0">
                <a:latin typeface="Raleway Light" panose="020B0403030101060003" pitchFamily="34" charset="0"/>
              </a:rPr>
              <a:t>and fiber optic lines</a:t>
            </a:r>
            <a:r>
              <a:rPr lang="en-US" sz="1200" dirty="0" smtClean="0">
                <a:latin typeface="Raleway Light" panose="020B0403030101060003" pitchFamily="34" charset="0"/>
              </a:rPr>
              <a:t>.</a:t>
            </a:r>
          </a:p>
          <a:p>
            <a:pPr marL="285750" indent="-285750">
              <a:buFont typeface="Arial" panose="020B0604020202020204" pitchFamily="34" charset="0"/>
              <a:buChar char="•"/>
            </a:pPr>
            <a:endParaRPr lang="en-US" sz="1200" dirty="0">
              <a:latin typeface="Raleway Light" panose="020B0403030101060003" pitchFamily="34" charset="0"/>
            </a:endParaRPr>
          </a:p>
          <a:p>
            <a:pPr marL="285750" indent="-285750">
              <a:buFont typeface="Arial" panose="020B0604020202020204" pitchFamily="34" charset="0"/>
              <a:buChar char="•"/>
            </a:pPr>
            <a:r>
              <a:rPr lang="en-US" sz="1600" dirty="0">
                <a:solidFill>
                  <a:srgbClr val="C00000"/>
                </a:solidFill>
                <a:latin typeface="Raleway Light" panose="020B0403030101060003" pitchFamily="34" charset="0"/>
              </a:rPr>
              <a:t>Data Security and Confidentiality</a:t>
            </a:r>
            <a:r>
              <a:rPr lang="en-US" sz="1600" dirty="0">
                <a:latin typeface="Raleway Light" panose="020B0403030101060003" pitchFamily="34" charset="0"/>
              </a:rPr>
              <a:t>: </a:t>
            </a:r>
            <a:r>
              <a:rPr lang="en-US" sz="1200" dirty="0">
                <a:latin typeface="Raleway Light" panose="020B0403030101060003" pitchFamily="34" charset="0"/>
              </a:rPr>
              <a:t>Verbat maintains security in its facilities through restricted physical </a:t>
            </a:r>
            <a:r>
              <a:rPr lang="en-US" sz="1200" dirty="0" smtClean="0">
                <a:latin typeface="Raleway Light" panose="020B0403030101060003" pitchFamily="34" charset="0"/>
              </a:rPr>
              <a:t>access, use </a:t>
            </a:r>
            <a:r>
              <a:rPr lang="en-US" sz="1200" dirty="0">
                <a:latin typeface="Raleway Light" panose="020B0403030101060003" pitchFamily="34" charset="0"/>
              </a:rPr>
              <a:t>of firewalls for network </a:t>
            </a:r>
            <a:r>
              <a:rPr lang="en-US" sz="1200" dirty="0" smtClean="0">
                <a:latin typeface="Raleway Light" panose="020B0403030101060003" pitchFamily="34" charset="0"/>
              </a:rPr>
              <a:t>security and access control of all sensitive information </a:t>
            </a:r>
          </a:p>
          <a:p>
            <a:endParaRPr lang="en-US" sz="1200" dirty="0">
              <a:latin typeface="Raleway Light" panose="020B0403030101060003" pitchFamily="34" charset="0"/>
            </a:endParaRPr>
          </a:p>
          <a:p>
            <a:pPr marL="285750" indent="-285750">
              <a:buFont typeface="Arial" panose="020B0604020202020204" pitchFamily="34" charset="0"/>
              <a:buChar char="•"/>
            </a:pPr>
            <a:r>
              <a:rPr lang="en-US" sz="1600" dirty="0" smtClean="0">
                <a:solidFill>
                  <a:srgbClr val="C00000"/>
                </a:solidFill>
                <a:latin typeface="Raleway Light" panose="020B0403030101060003" pitchFamily="34" charset="0"/>
              </a:rPr>
              <a:t>IP</a:t>
            </a:r>
            <a:r>
              <a:rPr lang="en-US" sz="1600" dirty="0" smtClean="0">
                <a:solidFill>
                  <a:srgbClr val="C00000"/>
                </a:solidFill>
                <a:latin typeface="Raleway Light" panose="020B0403030101060003" pitchFamily="34" charset="0"/>
              </a:rPr>
              <a:t> </a:t>
            </a:r>
            <a:r>
              <a:rPr lang="en-US" sz="1600" dirty="0">
                <a:solidFill>
                  <a:srgbClr val="C00000"/>
                </a:solidFill>
                <a:latin typeface="Raleway Light" panose="020B0403030101060003" pitchFamily="34" charset="0"/>
              </a:rPr>
              <a:t>R</a:t>
            </a:r>
            <a:r>
              <a:rPr lang="en-US" sz="1600" dirty="0" smtClean="0">
                <a:solidFill>
                  <a:srgbClr val="C00000"/>
                </a:solidFill>
                <a:latin typeface="Raleway Light" panose="020B0403030101060003" pitchFamily="34" charset="0"/>
              </a:rPr>
              <a:t>ights</a:t>
            </a:r>
            <a:r>
              <a:rPr lang="en-US" sz="1600" dirty="0">
                <a:latin typeface="Raleway Light" panose="020B0403030101060003" pitchFamily="34" charset="0"/>
              </a:rPr>
              <a:t>: </a:t>
            </a:r>
            <a:r>
              <a:rPr lang="en-US" sz="1200" dirty="0" smtClean="0">
                <a:latin typeface="Raleway Light" panose="020B0403030101060003" pitchFamily="34" charset="0"/>
              </a:rPr>
              <a:t>We </a:t>
            </a:r>
            <a:r>
              <a:rPr lang="en-US" sz="1200" dirty="0" smtClean="0">
                <a:latin typeface="Raleway Light" panose="020B0403030101060003" pitchFamily="34" charset="0"/>
              </a:rPr>
              <a:t>guarantee our clients </a:t>
            </a:r>
            <a:r>
              <a:rPr lang="en-US" sz="1200" dirty="0" smtClean="0">
                <a:latin typeface="Raleway Light" panose="020B0403030101060003" pitchFamily="34" charset="0"/>
              </a:rPr>
              <a:t>full </a:t>
            </a:r>
            <a:r>
              <a:rPr lang="en-US" sz="1200" dirty="0">
                <a:latin typeface="Raleway Light" panose="020B0403030101060003" pitchFamily="34" charset="0"/>
              </a:rPr>
              <a:t>ownership of all intellectual property rights and software source code at the completion of the project</a:t>
            </a:r>
          </a:p>
        </p:txBody>
      </p:sp>
    </p:spTree>
    <p:extLst>
      <p:ext uri="{BB962C8B-B14F-4D97-AF65-F5344CB8AC3E}">
        <p14:creationId xmlns:p14="http://schemas.microsoft.com/office/powerpoint/2010/main" val="262297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3887" y="259307"/>
            <a:ext cx="8226716" cy="646331"/>
          </a:xfrm>
          <a:prstGeom prst="rect">
            <a:avLst/>
          </a:prstGeom>
          <a:noFill/>
        </p:spPr>
        <p:txBody>
          <a:bodyPr wrap="square" rtlCol="0">
            <a:spAutoFit/>
          </a:bodyPr>
          <a:lstStyle/>
          <a:p>
            <a:pPr algn="ctr"/>
            <a:r>
              <a:rPr lang="en-US" sz="3600" dirty="0" smtClean="0">
                <a:solidFill>
                  <a:srgbClr val="0070C0"/>
                </a:solidFill>
                <a:latin typeface="Raleway ExtraLight" panose="020B0303030101060003" pitchFamily="34" charset="0"/>
              </a:rPr>
              <a:t>Our services &amp; Technical Capability</a:t>
            </a:r>
            <a:endParaRPr lang="en-US" sz="4500" dirty="0">
              <a:solidFill>
                <a:srgbClr val="0070C0"/>
              </a:solidFill>
              <a:latin typeface="Stiff Staff" panose="02000503000000020004" pitchFamily="50" charset="0"/>
            </a:endParaRPr>
          </a:p>
        </p:txBody>
      </p:sp>
      <p:sp>
        <p:nvSpPr>
          <p:cNvPr id="3" name="Rectangle 2"/>
          <p:cNvSpPr/>
          <p:nvPr/>
        </p:nvSpPr>
        <p:spPr>
          <a:xfrm>
            <a:off x="3568344" y="2010434"/>
            <a:ext cx="6096000" cy="3058914"/>
          </a:xfrm>
          <a:prstGeom prst="rect">
            <a:avLst/>
          </a:prstGeom>
        </p:spPr>
        <p:txBody>
          <a:bodyPr>
            <a:spAutoFit/>
          </a:bodyPr>
          <a:lstStyle/>
          <a:p>
            <a:pPr marL="285750" indent="-285750">
              <a:lnSpc>
                <a:spcPts val="2600"/>
              </a:lnSpc>
              <a:buFont typeface="Arial" panose="020B0604020202020204" pitchFamily="34" charset="0"/>
              <a:buChar char="•"/>
            </a:pPr>
            <a:r>
              <a:rPr lang="en-US" sz="1600" dirty="0">
                <a:latin typeface="Raleway Light" panose="020B0403030101060003" pitchFamily="34" charset="0"/>
              </a:rPr>
              <a:t>Application Development</a:t>
            </a:r>
          </a:p>
          <a:p>
            <a:pPr marL="285750" indent="-285750">
              <a:lnSpc>
                <a:spcPts val="2600"/>
              </a:lnSpc>
              <a:buFont typeface="Arial" panose="020B0604020202020204" pitchFamily="34" charset="0"/>
              <a:buChar char="•"/>
            </a:pPr>
            <a:r>
              <a:rPr lang="en-US" sz="1600" dirty="0">
                <a:latin typeface="Raleway Light" panose="020B0403030101060003" pitchFamily="34" charset="0"/>
              </a:rPr>
              <a:t>Client / Server Application Development</a:t>
            </a:r>
          </a:p>
          <a:p>
            <a:pPr marL="285750" indent="-285750">
              <a:lnSpc>
                <a:spcPts val="2600"/>
              </a:lnSpc>
              <a:buFont typeface="Arial" panose="020B0604020202020204" pitchFamily="34" charset="0"/>
              <a:buChar char="•"/>
            </a:pPr>
            <a:r>
              <a:rPr lang="en-US" sz="1600" dirty="0">
                <a:latin typeface="Raleway Light" panose="020B0403030101060003" pitchFamily="34" charset="0"/>
              </a:rPr>
              <a:t>Distributed Application Development</a:t>
            </a:r>
          </a:p>
          <a:p>
            <a:pPr marL="285750" indent="-285750">
              <a:lnSpc>
                <a:spcPts val="2600"/>
              </a:lnSpc>
              <a:buFont typeface="Arial" panose="020B0604020202020204" pitchFamily="34" charset="0"/>
              <a:buChar char="•"/>
            </a:pPr>
            <a:r>
              <a:rPr lang="en-US" sz="1600" dirty="0">
                <a:latin typeface="Raleway Light" panose="020B0403030101060003" pitchFamily="34" charset="0"/>
              </a:rPr>
              <a:t>Enterprise Application Integration</a:t>
            </a:r>
          </a:p>
          <a:p>
            <a:pPr marL="285750" indent="-285750">
              <a:lnSpc>
                <a:spcPts val="2600"/>
              </a:lnSpc>
              <a:buFont typeface="Arial" panose="020B0604020202020204" pitchFamily="34" charset="0"/>
              <a:buChar char="•"/>
            </a:pPr>
            <a:r>
              <a:rPr lang="en-US" sz="1600" dirty="0">
                <a:latin typeface="Raleway Light" panose="020B0403030101060003" pitchFamily="34" charset="0"/>
              </a:rPr>
              <a:t>Component based software development</a:t>
            </a:r>
          </a:p>
          <a:p>
            <a:pPr marL="285750" indent="-285750">
              <a:lnSpc>
                <a:spcPts val="2600"/>
              </a:lnSpc>
              <a:buFont typeface="Arial" panose="020B0604020202020204" pitchFamily="34" charset="0"/>
              <a:buChar char="•"/>
            </a:pPr>
            <a:r>
              <a:rPr lang="en-US" sz="1600" dirty="0">
                <a:latin typeface="Raleway Light" panose="020B0403030101060003" pitchFamily="34" charset="0"/>
              </a:rPr>
              <a:t>Software Testing</a:t>
            </a:r>
          </a:p>
          <a:p>
            <a:pPr marL="285750" indent="-285750">
              <a:lnSpc>
                <a:spcPts val="2600"/>
              </a:lnSpc>
              <a:buFont typeface="Arial" panose="020B0604020202020204" pitchFamily="34" charset="0"/>
              <a:buChar char="•"/>
            </a:pPr>
            <a:r>
              <a:rPr lang="en-US" sz="1600" dirty="0">
                <a:latin typeface="Raleway Light" panose="020B0403030101060003" pitchFamily="34" charset="0"/>
              </a:rPr>
              <a:t>Mobile Application Development</a:t>
            </a:r>
          </a:p>
          <a:p>
            <a:pPr marL="285750" indent="-285750">
              <a:lnSpc>
                <a:spcPts val="2600"/>
              </a:lnSpc>
              <a:buFont typeface="Arial" panose="020B0604020202020204" pitchFamily="34" charset="0"/>
              <a:buChar char="•"/>
            </a:pPr>
            <a:r>
              <a:rPr lang="en-US" sz="1600" dirty="0">
                <a:latin typeface="Raleway Light" panose="020B0403030101060003" pitchFamily="34" charset="0"/>
              </a:rPr>
              <a:t>Digital Marketing</a:t>
            </a:r>
          </a:p>
          <a:p>
            <a:pPr marL="285750" indent="-285750">
              <a:lnSpc>
                <a:spcPts val="2600"/>
              </a:lnSpc>
              <a:buFont typeface="Arial" panose="020B0604020202020204" pitchFamily="34" charset="0"/>
              <a:buChar char="•"/>
            </a:pPr>
            <a:r>
              <a:rPr lang="en-US" sz="1600" dirty="0">
                <a:latin typeface="Raleway Light" panose="020B0403030101060003" pitchFamily="34" charset="0"/>
              </a:rPr>
              <a:t>Cloud and Dedicated Server Hosting</a:t>
            </a:r>
          </a:p>
        </p:txBody>
      </p:sp>
    </p:spTree>
    <p:extLst>
      <p:ext uri="{BB962C8B-B14F-4D97-AF65-F5344CB8AC3E}">
        <p14:creationId xmlns:p14="http://schemas.microsoft.com/office/powerpoint/2010/main" val="77488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9181" y="191209"/>
            <a:ext cx="3325716"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rgbClr val="00AAC5"/>
                </a:solidFill>
              </a:rPr>
              <a:t>Skill Set</a:t>
            </a:r>
            <a:endParaRPr lang="en-IN" sz="3200" dirty="0">
              <a:solidFill>
                <a:srgbClr val="00AAC5"/>
              </a:solidFill>
            </a:endParaRPr>
          </a:p>
        </p:txBody>
      </p:sp>
      <p:sp>
        <p:nvSpPr>
          <p:cNvPr id="5" name="Rectangle 4"/>
          <p:cNvSpPr/>
          <p:nvPr/>
        </p:nvSpPr>
        <p:spPr>
          <a:xfrm>
            <a:off x="1331479" y="6618481"/>
            <a:ext cx="4236808" cy="230832"/>
          </a:xfrm>
          <a:prstGeom prst="rect">
            <a:avLst/>
          </a:prstGeom>
        </p:spPr>
        <p:txBody>
          <a:bodyPr wrap="square">
            <a:spAutoFit/>
          </a:bodyPr>
          <a:lstStyle/>
          <a:p>
            <a:r>
              <a:rPr lang="en-IN" sz="900" dirty="0" smtClean="0"/>
              <a:t>Page:4                                        </a:t>
            </a:r>
            <a:r>
              <a:rPr lang="en-IN" sz="900" dirty="0"/>
              <a:t>© 2016. All Rights  Reserved / www.eduworks-uk.com </a:t>
            </a:r>
            <a:endParaRPr lang="en-US" sz="900" dirty="0"/>
          </a:p>
        </p:txBody>
      </p:sp>
      <p:sp>
        <p:nvSpPr>
          <p:cNvPr id="2" name="Rounded Rectangle 1"/>
          <p:cNvSpPr/>
          <p:nvPr/>
        </p:nvSpPr>
        <p:spPr>
          <a:xfrm>
            <a:off x="1159098" y="862882"/>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1026" name="Picture 2" descr="Development Frame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18" y="941844"/>
            <a:ext cx="781050" cy="771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55768" y="1206658"/>
            <a:ext cx="2247314" cy="307777"/>
          </a:xfrm>
          <a:prstGeom prst="rect">
            <a:avLst/>
          </a:prstGeom>
          <a:noFill/>
        </p:spPr>
        <p:txBody>
          <a:bodyPr wrap="square" rtlCol="0">
            <a:spAutoFit/>
          </a:bodyPr>
          <a:lstStyle/>
          <a:p>
            <a:r>
              <a:rPr lang="en-US" sz="1400" b="1" dirty="0">
                <a:solidFill>
                  <a:srgbClr val="7E57C2"/>
                </a:solidFill>
              </a:rPr>
              <a:t>Development Frameworks</a:t>
            </a:r>
          </a:p>
        </p:txBody>
      </p:sp>
      <p:sp>
        <p:nvSpPr>
          <p:cNvPr id="10" name="Rounded Rectangle 9"/>
          <p:cNvSpPr/>
          <p:nvPr/>
        </p:nvSpPr>
        <p:spPr>
          <a:xfrm>
            <a:off x="1159098" y="3707159"/>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ounded Rectangle 12"/>
          <p:cNvSpPr/>
          <p:nvPr/>
        </p:nvSpPr>
        <p:spPr>
          <a:xfrm>
            <a:off x="4597651" y="862882"/>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Rounded Rectangle 13"/>
          <p:cNvSpPr/>
          <p:nvPr/>
        </p:nvSpPr>
        <p:spPr>
          <a:xfrm>
            <a:off x="4621718" y="3720732"/>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 name="Rounded Rectangle 14"/>
          <p:cNvSpPr/>
          <p:nvPr/>
        </p:nvSpPr>
        <p:spPr>
          <a:xfrm>
            <a:off x="8036204" y="862882"/>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 name="Rounded Rectangle 15"/>
          <p:cNvSpPr/>
          <p:nvPr/>
        </p:nvSpPr>
        <p:spPr>
          <a:xfrm>
            <a:off x="8036204" y="3707159"/>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479" y="1930356"/>
            <a:ext cx="2800350" cy="1228725"/>
          </a:xfrm>
          <a:prstGeom prst="rect">
            <a:avLst/>
          </a:prstGeom>
        </p:spPr>
      </p:pic>
      <p:pic>
        <p:nvPicPr>
          <p:cNvPr id="1029" name="Picture 5" descr="Programming Langu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23" y="924895"/>
            <a:ext cx="781050" cy="77152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5468673" y="1159278"/>
            <a:ext cx="1998103" cy="307777"/>
          </a:xfrm>
          <a:prstGeom prst="rect">
            <a:avLst/>
          </a:prstGeom>
          <a:noFill/>
        </p:spPr>
        <p:txBody>
          <a:bodyPr wrap="square" rtlCol="0">
            <a:spAutoFit/>
          </a:bodyPr>
          <a:lstStyle/>
          <a:p>
            <a:r>
              <a:rPr lang="en-US" sz="1400" b="1" dirty="0">
                <a:solidFill>
                  <a:srgbClr val="009688"/>
                </a:solidFill>
              </a:rPr>
              <a:t>Programming Languages</a:t>
            </a: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0726" y="1907488"/>
            <a:ext cx="2686050" cy="1247775"/>
          </a:xfrm>
          <a:prstGeom prst="rect">
            <a:avLst/>
          </a:prstGeom>
        </p:spPr>
      </p:pic>
      <p:pic>
        <p:nvPicPr>
          <p:cNvPr id="1031" name="Picture 7" descr="Mobile Skill Se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6285" y="954722"/>
            <a:ext cx="781050" cy="77152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8907335" y="1201984"/>
            <a:ext cx="1998103" cy="307777"/>
          </a:xfrm>
          <a:prstGeom prst="rect">
            <a:avLst/>
          </a:prstGeom>
          <a:noFill/>
        </p:spPr>
        <p:txBody>
          <a:bodyPr wrap="square" rtlCol="0">
            <a:spAutoFit/>
          </a:bodyPr>
          <a:lstStyle/>
          <a:p>
            <a:r>
              <a:rPr lang="en-US" sz="1400" b="1" dirty="0">
                <a:solidFill>
                  <a:srgbClr val="FFA726"/>
                </a:solidFill>
              </a:rPr>
              <a:t>Mobile Skill Set</a:t>
            </a: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34063" y="1930300"/>
            <a:ext cx="2714625" cy="628650"/>
          </a:xfrm>
          <a:prstGeom prst="rect">
            <a:avLst/>
          </a:prstGeom>
        </p:spPr>
      </p:pic>
      <p:pic>
        <p:nvPicPr>
          <p:cNvPr id="1033" name="Picture 9" descr="JavaScript Framework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0989" y="3801284"/>
            <a:ext cx="781050" cy="7715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991372" y="4028552"/>
            <a:ext cx="1998103" cy="307777"/>
          </a:xfrm>
          <a:prstGeom prst="rect">
            <a:avLst/>
          </a:prstGeom>
          <a:noFill/>
        </p:spPr>
        <p:txBody>
          <a:bodyPr wrap="square" rtlCol="0">
            <a:spAutoFit/>
          </a:bodyPr>
          <a:lstStyle/>
          <a:p>
            <a:r>
              <a:rPr lang="en-US" sz="1400" b="1" dirty="0" smtClean="0">
                <a:solidFill>
                  <a:srgbClr val="42A5F5"/>
                </a:solidFill>
              </a:rPr>
              <a:t>JavaScript Frameworks</a:t>
            </a:r>
            <a:endParaRPr lang="en-US" sz="1400" b="1" dirty="0">
              <a:solidFill>
                <a:srgbClr val="42A5F5"/>
              </a:solidFill>
            </a:endParaRPr>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31479" y="4789796"/>
            <a:ext cx="2781300" cy="962025"/>
          </a:xfrm>
          <a:prstGeom prst="rect">
            <a:avLst/>
          </a:prstGeom>
        </p:spPr>
      </p:pic>
      <p:pic>
        <p:nvPicPr>
          <p:cNvPr id="1035" name="Picture 11" descr="Databases / RDBM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31173" y="3798633"/>
            <a:ext cx="781050" cy="77152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5545947" y="4027313"/>
            <a:ext cx="1998103" cy="307777"/>
          </a:xfrm>
          <a:prstGeom prst="rect">
            <a:avLst/>
          </a:prstGeom>
          <a:noFill/>
        </p:spPr>
        <p:txBody>
          <a:bodyPr wrap="square" rtlCol="0">
            <a:spAutoFit/>
          </a:bodyPr>
          <a:lstStyle/>
          <a:p>
            <a:r>
              <a:rPr lang="en-US" sz="1400" b="1" dirty="0">
                <a:solidFill>
                  <a:srgbClr val="00ACC1"/>
                </a:solidFill>
              </a:rPr>
              <a:t>Databases / RDBMS</a:t>
            </a:r>
          </a:p>
        </p:txBody>
      </p:sp>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68314" y="4749033"/>
            <a:ext cx="2876550" cy="1257300"/>
          </a:xfrm>
          <a:prstGeom prst="rect">
            <a:avLst/>
          </a:prstGeom>
        </p:spPr>
      </p:pic>
      <p:pic>
        <p:nvPicPr>
          <p:cNvPr id="1037" name="Picture 13" descr="Reporting Solution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2839" y="3793061"/>
            <a:ext cx="781050" cy="77152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8930434" y="4014565"/>
            <a:ext cx="1998103" cy="307777"/>
          </a:xfrm>
          <a:prstGeom prst="rect">
            <a:avLst/>
          </a:prstGeom>
          <a:noFill/>
        </p:spPr>
        <p:txBody>
          <a:bodyPr wrap="square" rtlCol="0">
            <a:spAutoFit/>
          </a:bodyPr>
          <a:lstStyle/>
          <a:p>
            <a:r>
              <a:rPr lang="en-US" sz="1400" b="1" dirty="0">
                <a:solidFill>
                  <a:srgbClr val="3F51B5"/>
                </a:solidFill>
              </a:rPr>
              <a:t>Reporting </a:t>
            </a:r>
            <a:r>
              <a:rPr lang="en-US" sz="1400" b="1" dirty="0" smtClean="0">
                <a:solidFill>
                  <a:srgbClr val="3F51B5"/>
                </a:solidFill>
              </a:rPr>
              <a:t>Solutions</a:t>
            </a:r>
            <a:endParaRPr lang="en-US" sz="1400" b="1" dirty="0">
              <a:solidFill>
                <a:srgbClr val="3F51B5"/>
              </a:solidFill>
            </a:endParaRPr>
          </a:p>
        </p:txBody>
      </p:sp>
      <p:pic>
        <p:nvPicPr>
          <p:cNvPr id="24" name="Picture 2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05500" y="4754192"/>
            <a:ext cx="2571750" cy="695325"/>
          </a:xfrm>
          <a:prstGeom prst="rect">
            <a:avLst/>
          </a:prstGeom>
        </p:spPr>
      </p:pic>
      <p:sp>
        <p:nvSpPr>
          <p:cNvPr id="28" name="TextBox 27"/>
          <p:cNvSpPr txBox="1"/>
          <p:nvPr/>
        </p:nvSpPr>
        <p:spPr>
          <a:xfrm>
            <a:off x="1441179" y="5881964"/>
            <a:ext cx="1998103" cy="307777"/>
          </a:xfrm>
          <a:prstGeom prst="rect">
            <a:avLst/>
          </a:prstGeom>
          <a:noFill/>
        </p:spPr>
        <p:txBody>
          <a:bodyPr wrap="square" rtlCol="0">
            <a:spAutoFit/>
          </a:bodyPr>
          <a:lstStyle/>
          <a:p>
            <a:r>
              <a:rPr lang="en-US" sz="1400" b="1" dirty="0" smtClean="0">
                <a:solidFill>
                  <a:srgbClr val="009688"/>
                </a:solidFill>
              </a:rPr>
              <a:t>Angular IO</a:t>
            </a:r>
            <a:endParaRPr lang="en-US" sz="1400" b="1" dirty="0">
              <a:solidFill>
                <a:srgbClr val="009688"/>
              </a:solidFill>
            </a:endParaRPr>
          </a:p>
        </p:txBody>
      </p:sp>
    </p:spTree>
    <p:extLst>
      <p:ext uri="{BB962C8B-B14F-4D97-AF65-F5344CB8AC3E}">
        <p14:creationId xmlns:p14="http://schemas.microsoft.com/office/powerpoint/2010/main" val="475749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9181" y="191209"/>
            <a:ext cx="3325716"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rgbClr val="00AAC5"/>
                </a:solidFill>
              </a:rPr>
              <a:t>Skill Set</a:t>
            </a:r>
            <a:endParaRPr lang="en-IN" sz="3200" dirty="0">
              <a:solidFill>
                <a:srgbClr val="00AAC5"/>
              </a:solidFill>
            </a:endParaRPr>
          </a:p>
        </p:txBody>
      </p:sp>
      <p:sp>
        <p:nvSpPr>
          <p:cNvPr id="5" name="Rectangle 4"/>
          <p:cNvSpPr/>
          <p:nvPr/>
        </p:nvSpPr>
        <p:spPr>
          <a:xfrm>
            <a:off x="1331479" y="6618481"/>
            <a:ext cx="4236808" cy="230832"/>
          </a:xfrm>
          <a:prstGeom prst="rect">
            <a:avLst/>
          </a:prstGeom>
        </p:spPr>
        <p:txBody>
          <a:bodyPr wrap="square">
            <a:spAutoFit/>
          </a:bodyPr>
          <a:lstStyle/>
          <a:p>
            <a:r>
              <a:rPr lang="en-IN" sz="900" dirty="0" smtClean="0"/>
              <a:t>Page:5                                        </a:t>
            </a:r>
            <a:r>
              <a:rPr lang="en-IN" sz="900" dirty="0"/>
              <a:t>© 2016. All Rights  Reserved / www.eduworks-uk.com </a:t>
            </a:r>
            <a:endParaRPr lang="en-US" sz="900" dirty="0"/>
          </a:p>
        </p:txBody>
      </p:sp>
      <p:sp>
        <p:nvSpPr>
          <p:cNvPr id="2" name="Rounded Rectangle 1"/>
          <p:cNvSpPr/>
          <p:nvPr/>
        </p:nvSpPr>
        <p:spPr>
          <a:xfrm>
            <a:off x="1159098" y="862882"/>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TextBox 5"/>
          <p:cNvSpPr txBox="1"/>
          <p:nvPr/>
        </p:nvSpPr>
        <p:spPr>
          <a:xfrm>
            <a:off x="2055768" y="1206658"/>
            <a:ext cx="1998103" cy="307777"/>
          </a:xfrm>
          <a:prstGeom prst="rect">
            <a:avLst/>
          </a:prstGeom>
          <a:noFill/>
        </p:spPr>
        <p:txBody>
          <a:bodyPr wrap="square" rtlCol="0">
            <a:spAutoFit/>
          </a:bodyPr>
          <a:lstStyle/>
          <a:p>
            <a:r>
              <a:rPr lang="en-US" sz="1400" b="1" dirty="0">
                <a:solidFill>
                  <a:srgbClr val="E94D4E"/>
                </a:solidFill>
              </a:rPr>
              <a:t>Messaging Middleware</a:t>
            </a:r>
          </a:p>
        </p:txBody>
      </p:sp>
      <p:sp>
        <p:nvSpPr>
          <p:cNvPr id="10" name="Rounded Rectangle 9"/>
          <p:cNvSpPr/>
          <p:nvPr/>
        </p:nvSpPr>
        <p:spPr>
          <a:xfrm>
            <a:off x="1159098" y="3707159"/>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ounded Rectangle 12"/>
          <p:cNvSpPr/>
          <p:nvPr/>
        </p:nvSpPr>
        <p:spPr>
          <a:xfrm>
            <a:off x="4597651" y="862882"/>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Rounded Rectangle 13"/>
          <p:cNvSpPr/>
          <p:nvPr/>
        </p:nvSpPr>
        <p:spPr>
          <a:xfrm>
            <a:off x="4621718" y="3720732"/>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 name="Rounded Rectangle 14"/>
          <p:cNvSpPr/>
          <p:nvPr/>
        </p:nvSpPr>
        <p:spPr>
          <a:xfrm>
            <a:off x="8036204" y="862882"/>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 name="Rounded Rectangle 15"/>
          <p:cNvSpPr/>
          <p:nvPr/>
        </p:nvSpPr>
        <p:spPr>
          <a:xfrm>
            <a:off x="8036204" y="3707159"/>
            <a:ext cx="3143984" cy="2627290"/>
          </a:xfrm>
          <a:prstGeom prst="roundRect">
            <a:avLst>
              <a:gd name="adj" fmla="val 34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TextBox 18"/>
          <p:cNvSpPr txBox="1"/>
          <p:nvPr/>
        </p:nvSpPr>
        <p:spPr>
          <a:xfrm>
            <a:off x="5468673" y="1159278"/>
            <a:ext cx="1998103" cy="307777"/>
          </a:xfrm>
          <a:prstGeom prst="rect">
            <a:avLst/>
          </a:prstGeom>
          <a:noFill/>
        </p:spPr>
        <p:txBody>
          <a:bodyPr wrap="square" rtlCol="0">
            <a:spAutoFit/>
          </a:bodyPr>
          <a:lstStyle/>
          <a:p>
            <a:r>
              <a:rPr lang="en-US" sz="1400" b="1" dirty="0">
                <a:solidFill>
                  <a:srgbClr val="D72874"/>
                </a:solidFill>
              </a:rPr>
              <a:t>Enterprise software</a:t>
            </a:r>
          </a:p>
        </p:txBody>
      </p:sp>
      <p:sp>
        <p:nvSpPr>
          <p:cNvPr id="23" name="TextBox 22"/>
          <p:cNvSpPr txBox="1"/>
          <p:nvPr/>
        </p:nvSpPr>
        <p:spPr>
          <a:xfrm>
            <a:off x="8907335" y="1201984"/>
            <a:ext cx="1998103" cy="523220"/>
          </a:xfrm>
          <a:prstGeom prst="rect">
            <a:avLst/>
          </a:prstGeom>
          <a:noFill/>
        </p:spPr>
        <p:txBody>
          <a:bodyPr wrap="square" rtlCol="0">
            <a:spAutoFit/>
          </a:bodyPr>
          <a:lstStyle/>
          <a:p>
            <a:r>
              <a:rPr lang="en-US" sz="1400" b="1" dirty="0">
                <a:solidFill>
                  <a:srgbClr val="96C74D"/>
                </a:solidFill>
              </a:rPr>
              <a:t>Application / Web Servers</a:t>
            </a:r>
          </a:p>
        </p:txBody>
      </p:sp>
      <p:sp>
        <p:nvSpPr>
          <p:cNvPr id="26" name="TextBox 25"/>
          <p:cNvSpPr txBox="1"/>
          <p:nvPr/>
        </p:nvSpPr>
        <p:spPr>
          <a:xfrm>
            <a:off x="1991372" y="4028552"/>
            <a:ext cx="1998103" cy="307777"/>
          </a:xfrm>
          <a:prstGeom prst="rect">
            <a:avLst/>
          </a:prstGeom>
          <a:noFill/>
        </p:spPr>
        <p:txBody>
          <a:bodyPr wrap="square" rtlCol="0">
            <a:spAutoFit/>
          </a:bodyPr>
          <a:lstStyle/>
          <a:p>
            <a:r>
              <a:rPr lang="en-US" sz="1400" b="1" dirty="0">
                <a:solidFill>
                  <a:srgbClr val="C7576E"/>
                </a:solidFill>
              </a:rPr>
              <a:t>Web Technologies</a:t>
            </a:r>
          </a:p>
        </p:txBody>
      </p:sp>
      <p:sp>
        <p:nvSpPr>
          <p:cNvPr id="29" name="TextBox 28"/>
          <p:cNvSpPr txBox="1"/>
          <p:nvPr/>
        </p:nvSpPr>
        <p:spPr>
          <a:xfrm>
            <a:off x="5545947" y="4027313"/>
            <a:ext cx="1998103" cy="523220"/>
          </a:xfrm>
          <a:prstGeom prst="rect">
            <a:avLst/>
          </a:prstGeom>
          <a:noFill/>
        </p:spPr>
        <p:txBody>
          <a:bodyPr wrap="square" rtlCol="0">
            <a:spAutoFit/>
          </a:bodyPr>
          <a:lstStyle/>
          <a:p>
            <a:r>
              <a:rPr lang="en-US" sz="1400" b="1" dirty="0" smtClean="0">
                <a:solidFill>
                  <a:srgbClr val="8D6E63"/>
                </a:solidFill>
              </a:rPr>
              <a:t>Robotic Process Automation</a:t>
            </a:r>
            <a:endParaRPr lang="en-US" sz="1400" b="1" dirty="0">
              <a:solidFill>
                <a:srgbClr val="8D6E63"/>
              </a:solidFill>
            </a:endParaRPr>
          </a:p>
        </p:txBody>
      </p:sp>
      <p:sp>
        <p:nvSpPr>
          <p:cNvPr id="32" name="TextBox 31"/>
          <p:cNvSpPr txBox="1"/>
          <p:nvPr/>
        </p:nvSpPr>
        <p:spPr>
          <a:xfrm>
            <a:off x="8930434" y="4014565"/>
            <a:ext cx="1998103" cy="307777"/>
          </a:xfrm>
          <a:prstGeom prst="rect">
            <a:avLst/>
          </a:prstGeom>
          <a:noFill/>
        </p:spPr>
        <p:txBody>
          <a:bodyPr wrap="square" rtlCol="0">
            <a:spAutoFit/>
          </a:bodyPr>
          <a:lstStyle/>
          <a:p>
            <a:r>
              <a:rPr lang="en-US" sz="1400" b="1" dirty="0" smtClean="0">
                <a:solidFill>
                  <a:srgbClr val="4051B5"/>
                </a:solidFill>
              </a:rPr>
              <a:t>Testing &amp; Versioning</a:t>
            </a:r>
            <a:endParaRPr lang="en-US" sz="1400" b="1" dirty="0">
              <a:solidFill>
                <a:srgbClr val="4051B5"/>
              </a:solidFill>
            </a:endParaRPr>
          </a:p>
        </p:txBody>
      </p:sp>
      <p:pic>
        <p:nvPicPr>
          <p:cNvPr id="2050" name="Picture 2" descr="Messaging Middle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678" y="933917"/>
            <a:ext cx="7810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6871" y="1922429"/>
            <a:ext cx="2667000" cy="3238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5596" y="1922429"/>
            <a:ext cx="2695575" cy="9525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6984" y="1946922"/>
            <a:ext cx="2819400" cy="647700"/>
          </a:xfrm>
          <a:prstGeom prst="rect">
            <a:avLst/>
          </a:prstGeom>
        </p:spPr>
      </p:pic>
      <p:pic>
        <p:nvPicPr>
          <p:cNvPr id="2052" name="Picture 4" descr="Enterprise softwar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7623" y="933917"/>
            <a:ext cx="7810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pplication / Web Serv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6285" y="933917"/>
            <a:ext cx="7810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eb Technologi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0989" y="3792928"/>
            <a:ext cx="7810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D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5428" y="3805806"/>
            <a:ext cx="7810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esti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49384" y="3829274"/>
            <a:ext cx="7810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18263" y="4688251"/>
            <a:ext cx="2838450" cy="1295400"/>
          </a:xfrm>
          <a:prstGeom prst="rect">
            <a:avLst/>
          </a:prstGeom>
        </p:spPr>
      </p:pic>
      <p:pic>
        <p:nvPicPr>
          <p:cNvPr id="12" name="Picture 11"/>
          <p:cNvPicPr>
            <a:picLocks noChangeAspect="1"/>
          </p:cNvPicPr>
          <p:nvPr/>
        </p:nvPicPr>
        <p:blipFill>
          <a:blip r:embed="rId1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695428" y="4564947"/>
            <a:ext cx="3028950" cy="676275"/>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36283" y="4764451"/>
            <a:ext cx="2514600" cy="571500"/>
          </a:xfrm>
          <a:prstGeom prst="rect">
            <a:avLst/>
          </a:prstGeom>
        </p:spPr>
      </p:pic>
      <p:pic>
        <p:nvPicPr>
          <p:cNvPr id="25" name="Picture 2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71888" y="5350347"/>
            <a:ext cx="2295525" cy="676275"/>
          </a:xfrm>
          <a:prstGeom prst="rect">
            <a:avLst/>
          </a:prstGeom>
        </p:spPr>
      </p:pic>
      <p:sp>
        <p:nvSpPr>
          <p:cNvPr id="30" name="TextBox 29"/>
          <p:cNvSpPr txBox="1"/>
          <p:nvPr/>
        </p:nvSpPr>
        <p:spPr>
          <a:xfrm>
            <a:off x="4687623" y="5572788"/>
            <a:ext cx="1998103" cy="523220"/>
          </a:xfrm>
          <a:prstGeom prst="rect">
            <a:avLst/>
          </a:prstGeom>
          <a:noFill/>
        </p:spPr>
        <p:txBody>
          <a:bodyPr wrap="square" rtlCol="0">
            <a:spAutoFit/>
          </a:bodyPr>
          <a:lstStyle/>
          <a:p>
            <a:r>
              <a:rPr lang="en-US" sz="1400" b="1" dirty="0" smtClean="0">
                <a:solidFill>
                  <a:srgbClr val="8D6E63"/>
                </a:solidFill>
              </a:rPr>
              <a:t>Blue Prism, UI Path, Automation Anywhere</a:t>
            </a:r>
            <a:endParaRPr lang="en-US" sz="1400" b="1" dirty="0">
              <a:solidFill>
                <a:srgbClr val="8D6E63"/>
              </a:solidFill>
            </a:endParaRPr>
          </a:p>
        </p:txBody>
      </p:sp>
      <p:sp>
        <p:nvSpPr>
          <p:cNvPr id="31" name="TextBox 30"/>
          <p:cNvSpPr txBox="1"/>
          <p:nvPr/>
        </p:nvSpPr>
        <p:spPr>
          <a:xfrm>
            <a:off x="10624556" y="3769991"/>
            <a:ext cx="1998103" cy="954107"/>
          </a:xfrm>
          <a:prstGeom prst="rect">
            <a:avLst/>
          </a:prstGeom>
          <a:noFill/>
        </p:spPr>
        <p:txBody>
          <a:bodyPr wrap="square" rtlCol="0">
            <a:spAutoFit/>
          </a:bodyPr>
          <a:lstStyle/>
          <a:p>
            <a:r>
              <a:rPr lang="en-US" sz="1400" b="1" dirty="0" smtClean="0">
                <a:solidFill>
                  <a:srgbClr val="8D6E63"/>
                </a:solidFill>
              </a:rPr>
              <a:t>OWASP, Burp Suite, Zed Attack Proxy, Selenium </a:t>
            </a:r>
            <a:r>
              <a:rPr lang="en-US" sz="1400" b="1" dirty="0" err="1" smtClean="0">
                <a:solidFill>
                  <a:srgbClr val="8D6E63"/>
                </a:solidFill>
              </a:rPr>
              <a:t>WireShark</a:t>
            </a:r>
            <a:r>
              <a:rPr lang="en-US" sz="1400" b="1" dirty="0" smtClean="0">
                <a:solidFill>
                  <a:srgbClr val="8D6E63"/>
                </a:solidFill>
              </a:rPr>
              <a:t>, </a:t>
            </a:r>
            <a:r>
              <a:rPr lang="en-US" sz="1400" b="1" dirty="0" err="1" smtClean="0">
                <a:solidFill>
                  <a:srgbClr val="8D6E63"/>
                </a:solidFill>
              </a:rPr>
              <a:t>Metasploit</a:t>
            </a:r>
            <a:r>
              <a:rPr lang="en-US" sz="1400" b="1" dirty="0" smtClean="0">
                <a:solidFill>
                  <a:srgbClr val="8D6E63"/>
                </a:solidFill>
              </a:rPr>
              <a:t> F/W</a:t>
            </a:r>
            <a:endParaRPr lang="en-US" sz="1400" b="1" dirty="0">
              <a:solidFill>
                <a:srgbClr val="8D6E63"/>
              </a:solidFill>
            </a:endParaRPr>
          </a:p>
        </p:txBody>
      </p:sp>
    </p:spTree>
    <p:extLst>
      <p:ext uri="{BB962C8B-B14F-4D97-AF65-F5344CB8AC3E}">
        <p14:creationId xmlns:p14="http://schemas.microsoft.com/office/powerpoint/2010/main" val="1273195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7343" y="232012"/>
            <a:ext cx="8226716" cy="646331"/>
          </a:xfrm>
          <a:prstGeom prst="rect">
            <a:avLst/>
          </a:prstGeom>
          <a:noFill/>
        </p:spPr>
        <p:txBody>
          <a:bodyPr wrap="square" rtlCol="0">
            <a:spAutoFit/>
          </a:bodyPr>
          <a:lstStyle/>
          <a:p>
            <a:pPr algn="ctr"/>
            <a:r>
              <a:rPr lang="en-US" sz="3600" dirty="0" smtClean="0">
                <a:solidFill>
                  <a:srgbClr val="0070C0"/>
                </a:solidFill>
                <a:latin typeface="Raleway ExtraLight" panose="020B0303030101060003" pitchFamily="34" charset="0"/>
              </a:rPr>
              <a:t>Commercial</a:t>
            </a:r>
            <a:endParaRPr lang="en-US" sz="4500" dirty="0">
              <a:solidFill>
                <a:srgbClr val="0070C0"/>
              </a:solidFill>
              <a:latin typeface="Stiff Staff" panose="02000503000000020004" pitchFamily="50" charset="0"/>
            </a:endParaRPr>
          </a:p>
        </p:txBody>
      </p:sp>
    </p:spTree>
    <p:extLst>
      <p:ext uri="{BB962C8B-B14F-4D97-AF65-F5344CB8AC3E}">
        <p14:creationId xmlns:p14="http://schemas.microsoft.com/office/powerpoint/2010/main" val="4168350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590</Words>
  <Application>Microsoft Office PowerPoint</Application>
  <PresentationFormat>Widescreen</PresentationFormat>
  <Paragraphs>68</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Raleway ExtraLight</vt:lpstr>
      <vt:lpstr>Raleway Light</vt:lpstr>
      <vt:lpstr>Stiff Staff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Shibu-Verbat</dc:creator>
  <cp:lastModifiedBy>Prashant Thomas</cp:lastModifiedBy>
  <cp:revision>31</cp:revision>
  <dcterms:created xsi:type="dcterms:W3CDTF">2018-07-05T10:35:17Z</dcterms:created>
  <dcterms:modified xsi:type="dcterms:W3CDTF">2018-07-09T09:22:56Z</dcterms:modified>
</cp:coreProperties>
</file>