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4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D74"/>
    <a:srgbClr val="B8925E"/>
    <a:srgbClr val="E9DCCD"/>
    <a:srgbClr val="D7C2A5"/>
    <a:srgbClr val="946F24"/>
    <a:srgbClr val="E4D5C2"/>
    <a:srgbClr val="903059"/>
    <a:srgbClr val="1CA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2E66-C2A5-4070-BD94-924A193CA1A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D62A-9FEF-4291-B11A-FB18B938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6" y="2019514"/>
            <a:ext cx="5944178" cy="492346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0" y="1104838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25" y="284567"/>
            <a:ext cx="1952626" cy="7353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44642" y="1241544"/>
            <a:ext cx="583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4000" b="1" dirty="0" smtClean="0">
                <a:solidFill>
                  <a:srgbClr val="B8925E"/>
                </a:solidFill>
              </a:rPr>
              <a:t>Loyalty Program</a:t>
            </a:r>
            <a:endParaRPr lang="en-US" sz="4000" b="1" dirty="0">
              <a:solidFill>
                <a:srgbClr val="B892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0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62380"/>
              </p:ext>
            </p:extLst>
          </p:nvPr>
        </p:nvGraphicFramePr>
        <p:xfrm>
          <a:off x="365533" y="2594930"/>
          <a:ext cx="11071709" cy="3605293"/>
        </p:xfrm>
        <a:graphic>
          <a:graphicData uri="http://schemas.openxmlformats.org/drawingml/2006/table">
            <a:tbl>
              <a:tblPr/>
              <a:tblGrid>
                <a:gridCol w="1330745"/>
                <a:gridCol w="1424034"/>
                <a:gridCol w="219236"/>
                <a:gridCol w="848139"/>
                <a:gridCol w="1696278"/>
                <a:gridCol w="1046922"/>
                <a:gridCol w="812793"/>
                <a:gridCol w="1281050"/>
                <a:gridCol w="826045"/>
                <a:gridCol w="1586467"/>
              </a:tblGrid>
              <a:tr h="451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Points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Contribution Points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F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Elite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9D74"/>
                    </a:solidFill>
                  </a:tcPr>
                </a:tc>
              </a:tr>
              <a:tr h="220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B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0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D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Pioneers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E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I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A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C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8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J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Premium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0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K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0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G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1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 H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1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8517" marR="8517" marT="85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17" marR="8517" marT="8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0134" y="154883"/>
            <a:ext cx="41934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Loyalty Program Mechanism </a:t>
            </a:r>
            <a:endParaRPr lang="en-US" sz="2600" b="1" dirty="0">
              <a:solidFill>
                <a:srgbClr val="B8925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6683" y="1048869"/>
            <a:ext cx="10309411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Clr>
                <a:srgbClr val="C69D74"/>
              </a:buClr>
              <a:buFont typeface="Wingdings" panose="05000000000000000000" pitchFamily="2" charset="2"/>
              <a:buChar char="v"/>
            </a:pPr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</a:rPr>
              <a:t>Mechanism</a:t>
            </a:r>
            <a:endParaRPr lang="ar-AE" sz="2400" b="1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60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0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3461" y="1112608"/>
            <a:ext cx="11422464" cy="3668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B68A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>
                <a:solidFill>
                  <a:schemeClr val="tx1"/>
                </a:solidFill>
              </a:rPr>
              <a:t>groups of the Loyalty Program </a:t>
            </a:r>
            <a:r>
              <a:rPr lang="en-US" dirty="0" smtClean="0">
                <a:solidFill>
                  <a:schemeClr val="tx1"/>
                </a:solidFill>
              </a:rPr>
              <a:t>– Corporate category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12190" y="1744609"/>
            <a:ext cx="1565005" cy="61509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8A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Large </a:t>
            </a:r>
            <a:endParaRPr lang="ar-AE" sz="1400" dirty="0" smtClean="0">
              <a:solidFill>
                <a:prstClr val="black"/>
              </a:solidFill>
            </a:endParaRPr>
          </a:p>
          <a:p>
            <a:pPr algn="ctr"/>
            <a:r>
              <a:rPr lang="ar-AE" sz="1400" dirty="0" smtClean="0">
                <a:solidFill>
                  <a:prstClr val="black"/>
                </a:solidFill>
              </a:rPr>
              <a:t>250 – 999</a:t>
            </a:r>
            <a:endParaRPr lang="en-US" sz="1400" dirty="0" smtClean="0">
              <a:solidFill>
                <a:prstClr val="black"/>
              </a:solidFill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Pioneer</a:t>
            </a:r>
            <a:endParaRPr lang="en-GB" sz="1400" dirty="0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9810944" y="1470781"/>
            <a:ext cx="0" cy="273828"/>
          </a:xfrm>
          <a:prstGeom prst="straightConnector1">
            <a:avLst/>
          </a:prstGeom>
          <a:ln>
            <a:solidFill>
              <a:srgbClr val="B68A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26437" y="1744609"/>
            <a:ext cx="1569014" cy="61509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8A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Enterprise </a:t>
            </a:r>
            <a:endParaRPr lang="ar-AE" sz="1400" dirty="0" smtClean="0">
              <a:solidFill>
                <a:prstClr val="black"/>
              </a:solidFill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1000 +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Elite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81178" y="1744609"/>
            <a:ext cx="1563784" cy="61509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8A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Medium </a:t>
            </a:r>
            <a:endParaRPr lang="ar-AE" sz="1400" dirty="0">
              <a:solidFill>
                <a:prstClr val="black"/>
              </a:solidFill>
            </a:endParaRPr>
          </a:p>
          <a:p>
            <a:pPr algn="ctr"/>
            <a:r>
              <a:rPr lang="ar-AE" sz="1400" dirty="0">
                <a:solidFill>
                  <a:prstClr val="black"/>
                </a:solidFill>
              </a:rPr>
              <a:t>50 </a:t>
            </a:r>
            <a:r>
              <a:rPr lang="ar-AE" sz="1400" dirty="0" smtClean="0">
                <a:solidFill>
                  <a:prstClr val="black"/>
                </a:solidFill>
              </a:rPr>
              <a:t>– 249</a:t>
            </a:r>
            <a:endParaRPr lang="en-US" sz="1400" dirty="0" smtClean="0">
              <a:solidFill>
                <a:prstClr val="black"/>
              </a:solidFill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Premium </a:t>
            </a:r>
            <a:endParaRPr lang="en-GB" sz="1400" dirty="0">
              <a:solidFill>
                <a:prstClr val="black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14803" y="1624159"/>
            <a:ext cx="381836" cy="360000"/>
            <a:chOff x="8085881" y="2148003"/>
            <a:chExt cx="381836" cy="360000"/>
          </a:xfrm>
        </p:grpSpPr>
        <p:sp>
          <p:nvSpPr>
            <p:cNvPr id="30" name="Oval 29"/>
            <p:cNvSpPr/>
            <p:nvPr/>
          </p:nvSpPr>
          <p:spPr>
            <a:xfrm>
              <a:off x="8094087" y="2148003"/>
              <a:ext cx="360000" cy="360000"/>
            </a:xfrm>
            <a:prstGeom prst="ellipse">
              <a:avLst/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3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085881" y="2220778"/>
              <a:ext cx="3818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chemeClr val="bg1"/>
                  </a:solidFill>
                </a:rPr>
                <a:t>430</a:t>
              </a:r>
              <a:endParaRPr lang="en-GB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43491" y="1659434"/>
            <a:ext cx="447558" cy="360000"/>
            <a:chOff x="8050308" y="2148003"/>
            <a:chExt cx="447558" cy="360000"/>
          </a:xfrm>
        </p:grpSpPr>
        <p:sp>
          <p:nvSpPr>
            <p:cNvPr id="28" name="Oval 27"/>
            <p:cNvSpPr/>
            <p:nvPr/>
          </p:nvSpPr>
          <p:spPr>
            <a:xfrm>
              <a:off x="8094087" y="2148003"/>
              <a:ext cx="360000" cy="360000"/>
            </a:xfrm>
            <a:prstGeom prst="ellipse">
              <a:avLst/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50308" y="2220503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chemeClr val="bg1"/>
                  </a:solidFill>
                </a:rPr>
                <a:t>1600</a:t>
              </a:r>
              <a:endParaRPr lang="en-GB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09253" y="1624159"/>
            <a:ext cx="460382" cy="360000"/>
            <a:chOff x="8048968" y="2148003"/>
            <a:chExt cx="460382" cy="360000"/>
          </a:xfrm>
        </p:grpSpPr>
        <p:sp>
          <p:nvSpPr>
            <p:cNvPr id="26" name="Oval 25"/>
            <p:cNvSpPr/>
            <p:nvPr/>
          </p:nvSpPr>
          <p:spPr>
            <a:xfrm>
              <a:off x="8094087" y="2148003"/>
              <a:ext cx="360000" cy="360000"/>
            </a:xfrm>
            <a:prstGeom prst="ellipse">
              <a:avLst/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0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48968" y="2204892"/>
              <a:ext cx="460382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</a:rPr>
                <a:t>8750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6094692" y="1470780"/>
            <a:ext cx="0" cy="273830"/>
          </a:xfrm>
          <a:prstGeom prst="straightConnector1">
            <a:avLst/>
          </a:prstGeom>
          <a:ln>
            <a:solidFill>
              <a:srgbClr val="B68A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83235" y="1470780"/>
            <a:ext cx="0" cy="273830"/>
          </a:xfrm>
          <a:prstGeom prst="straightConnector1">
            <a:avLst/>
          </a:prstGeom>
          <a:ln>
            <a:solidFill>
              <a:srgbClr val="B68A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068981" y="2408905"/>
            <a:ext cx="3592074" cy="428686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80" dirty="0" smtClean="0">
                <a:solidFill>
                  <a:schemeClr val="tx1"/>
                </a:solidFill>
              </a:rPr>
              <a:t>Providing </a:t>
            </a:r>
            <a:r>
              <a:rPr lang="en-US" sz="1380" dirty="0">
                <a:solidFill>
                  <a:schemeClr val="tx1"/>
                </a:solidFill>
              </a:rPr>
              <a:t>free awareness workshops to the Labor Law and relevant ministerial decisions </a:t>
            </a:r>
            <a:endParaRPr lang="en-US" sz="1380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80" dirty="0" smtClean="0">
                <a:solidFill>
                  <a:schemeClr val="tx1"/>
                </a:solidFill>
              </a:rPr>
              <a:t>Priority </a:t>
            </a:r>
            <a:r>
              <a:rPr lang="en-US" sz="1380" dirty="0">
                <a:solidFill>
                  <a:schemeClr val="tx1"/>
                </a:solidFill>
              </a:rPr>
              <a:t>in inspecting the assessment of the business size of the establishment </a:t>
            </a:r>
            <a:endParaRPr lang="en-US" sz="1380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80" dirty="0" smtClean="0">
                <a:solidFill>
                  <a:schemeClr val="tx1"/>
                </a:solidFill>
              </a:rPr>
              <a:t>Priority </a:t>
            </a:r>
            <a:r>
              <a:rPr lang="en-US" sz="1380" dirty="0">
                <a:solidFill>
                  <a:schemeClr val="tx1"/>
                </a:solidFill>
              </a:rPr>
              <a:t>in the completion of transactions </a:t>
            </a:r>
            <a:endParaRPr lang="en-US" sz="1380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80" dirty="0" smtClean="0">
                <a:solidFill>
                  <a:schemeClr val="tx1"/>
                </a:solidFill>
              </a:rPr>
              <a:t>Distinctive </a:t>
            </a:r>
            <a:r>
              <a:rPr lang="en-US" sz="1380" dirty="0">
                <a:solidFill>
                  <a:schemeClr val="tx1"/>
                </a:solidFill>
              </a:rPr>
              <a:t>phone number: The owner of this number is answered directly without waiting on line from the call center. </a:t>
            </a:r>
            <a:endParaRPr lang="en-US" sz="1380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80" dirty="0" smtClean="0">
                <a:solidFill>
                  <a:schemeClr val="tx1"/>
                </a:solidFill>
              </a:rPr>
              <a:t>Fast </a:t>
            </a:r>
            <a:r>
              <a:rPr lang="en-US" sz="1380" dirty="0">
                <a:solidFill>
                  <a:schemeClr val="tx1"/>
                </a:solidFill>
              </a:rPr>
              <a:t>Track: Get a number for direct connection to the service provider in the queuing system "QS" </a:t>
            </a:r>
            <a:endParaRPr lang="en-US" sz="1380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80" dirty="0" smtClean="0">
                <a:solidFill>
                  <a:schemeClr val="tx1"/>
                </a:solidFill>
              </a:rPr>
              <a:t>Special </a:t>
            </a:r>
            <a:r>
              <a:rPr lang="en-US" sz="1380" dirty="0">
                <a:solidFill>
                  <a:schemeClr val="tx1"/>
                </a:solidFill>
              </a:rPr>
              <a:t>Legal Advisor: Appoint a direct number for the legal researcher in the event of any inquiry or complaint. </a:t>
            </a:r>
            <a:endParaRPr lang="en-US" sz="1380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80" dirty="0" smtClean="0">
                <a:solidFill>
                  <a:schemeClr val="tx1"/>
                </a:solidFill>
              </a:rPr>
              <a:t>Obtain </a:t>
            </a:r>
            <a:r>
              <a:rPr lang="en-US" sz="1380" dirty="0">
                <a:solidFill>
                  <a:schemeClr val="tx1"/>
                </a:solidFill>
              </a:rPr>
              <a:t>an appointment within one business day of submitting the application (inspection - legal researcher - interview officer ... </a:t>
            </a:r>
            <a:r>
              <a:rPr lang="en-US" sz="1380" dirty="0" err="1">
                <a:solidFill>
                  <a:schemeClr val="tx1"/>
                </a:solidFill>
              </a:rPr>
              <a:t>etc</a:t>
            </a:r>
            <a:r>
              <a:rPr lang="en-US" sz="1380" dirty="0">
                <a:solidFill>
                  <a:schemeClr val="tx1"/>
                </a:solidFill>
              </a:rPr>
              <a:t> </a:t>
            </a:r>
            <a:endParaRPr lang="en-US" sz="138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80" dirty="0">
                <a:solidFill>
                  <a:schemeClr val="tx1"/>
                </a:solidFill>
              </a:rPr>
              <a:t>Get technical support directly when you apply</a:t>
            </a:r>
            <a:endParaRPr lang="en-GB" sz="138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44577" y="2408904"/>
            <a:ext cx="3592074" cy="42868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Providing </a:t>
            </a:r>
            <a:r>
              <a:rPr lang="en-US" sz="1400" dirty="0">
                <a:solidFill>
                  <a:schemeClr val="tx1"/>
                </a:solidFill>
              </a:rPr>
              <a:t>free awareness workshops to the Labor Law and relevant ministerial decisions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Priority </a:t>
            </a:r>
            <a:r>
              <a:rPr lang="en-US" sz="1400" dirty="0">
                <a:solidFill>
                  <a:schemeClr val="tx1"/>
                </a:solidFill>
              </a:rPr>
              <a:t>in inspecting the assessment of the business size of the establishment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Priority </a:t>
            </a:r>
            <a:r>
              <a:rPr lang="en-US" sz="1400" dirty="0">
                <a:solidFill>
                  <a:schemeClr val="tx1"/>
                </a:solidFill>
              </a:rPr>
              <a:t>in the completion of transactions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Special </a:t>
            </a:r>
            <a:r>
              <a:rPr lang="en-US" sz="1400" dirty="0">
                <a:solidFill>
                  <a:schemeClr val="tx1"/>
                </a:solidFill>
              </a:rPr>
              <a:t>Legal Advisor: Appoint a direct number for the legal researcher in the event of any inquiry or complaint.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Obtain </a:t>
            </a:r>
            <a:r>
              <a:rPr lang="en-US" sz="1400" dirty="0">
                <a:solidFill>
                  <a:schemeClr val="tx1"/>
                </a:solidFill>
              </a:rPr>
              <a:t>an appointment within one business day of submitting the application (inspection - legal researcher - interview officer ... </a:t>
            </a:r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Get technical support directly when you apply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3461" y="2408904"/>
            <a:ext cx="3592074" cy="42868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Providing </a:t>
            </a:r>
            <a:r>
              <a:rPr lang="en-US" sz="1400" dirty="0">
                <a:solidFill>
                  <a:schemeClr val="tx1"/>
                </a:solidFill>
              </a:rPr>
              <a:t>free awareness workshops to the Labor Law and relevant ministerial decisions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Special </a:t>
            </a:r>
            <a:r>
              <a:rPr lang="en-US" sz="1400" dirty="0">
                <a:solidFill>
                  <a:schemeClr val="tx1"/>
                </a:solidFill>
              </a:rPr>
              <a:t>Legal Advisor: Appoint a direct number for the legal researcher incase of any inquiry or complaint. 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Get technical support directly when you apply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0134" y="154883"/>
            <a:ext cx="3065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Suggested Privileges </a:t>
            </a:r>
            <a:endParaRPr lang="en-US" sz="2600" b="1" dirty="0">
              <a:solidFill>
                <a:srgbClr val="B8925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99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143250"/>
            <a:ext cx="12192000" cy="3714750"/>
          </a:xfrm>
          <a:prstGeom prst="rect">
            <a:avLst/>
          </a:prstGeom>
          <a:solidFill>
            <a:srgbClr val="B8925E"/>
          </a:solidFill>
          <a:ln>
            <a:solidFill>
              <a:srgbClr val="B89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91477" y="4578950"/>
            <a:ext cx="31165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you</a:t>
            </a:r>
          </a:p>
          <a:p>
            <a:pPr algn="r"/>
            <a:r>
              <a:rPr lang="en-US" sz="9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endParaRPr lang="en-US" sz="9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727" y="3721732"/>
            <a:ext cx="52534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Outsource Made Easy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291582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0134" y="204761"/>
            <a:ext cx="39591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Loyalty program Objectives</a:t>
            </a:r>
            <a:endParaRPr lang="en-US" sz="2600" b="1" dirty="0">
              <a:solidFill>
                <a:srgbClr val="B8925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0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3724" y="1351833"/>
            <a:ext cx="103094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200000"/>
              </a:lnSpc>
            </a:pPr>
            <a:r>
              <a:rPr lang="en-US" sz="2000" dirty="0" smtClean="0">
                <a:solidFill>
                  <a:srgbClr val="C69D74"/>
                </a:solidFill>
              </a:rPr>
              <a:t>1/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enhance the ministry’s performance with their customers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and make them more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practical</a:t>
            </a:r>
          </a:p>
          <a:p>
            <a:pPr algn="l">
              <a:lnSpc>
                <a:spcPct val="200000"/>
              </a:lnSpc>
            </a:pPr>
            <a:r>
              <a:rPr lang="en-US" sz="2000" dirty="0" smtClean="0">
                <a:solidFill>
                  <a:srgbClr val="C69D74"/>
                </a:solidFill>
              </a:rPr>
              <a:t>2/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Create Customer Classification to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ensure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providing a high quality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services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2000" dirty="0" smtClean="0">
                <a:solidFill>
                  <a:srgbClr val="C69D74"/>
                </a:solidFill>
              </a:rPr>
              <a:t>3/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enhance and develop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quality of the services provided to suit the requirements of the UAE Government Excellence Program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2000" dirty="0" smtClean="0">
                <a:solidFill>
                  <a:srgbClr val="C69D74"/>
                </a:solidFill>
              </a:rPr>
              <a:t>4/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Achieve the highest level of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customers satisfaction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and happiness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C69D74"/>
                </a:solidFill>
              </a:rPr>
              <a:t>5/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Empower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ministry’s position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and make it a leading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among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government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entities</a:t>
            </a:r>
            <a:endParaRPr lang="ar-AE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20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0134" y="154883"/>
            <a:ext cx="51692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Customer Classification Mechanism </a:t>
            </a:r>
            <a:endParaRPr lang="en-US" sz="2600" b="1" dirty="0">
              <a:solidFill>
                <a:srgbClr val="B8925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2596" y="1048869"/>
            <a:ext cx="11079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Customers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Classification is the first step in the mechanism and implementation of loyalty program.</a:t>
            </a:r>
            <a:endParaRPr lang="ar-AE" sz="2000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Customers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were classified into three categories as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follows:</a:t>
            </a:r>
            <a:endParaRPr lang="ar-AE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176438" y="3293824"/>
            <a:ext cx="2918607" cy="980465"/>
          </a:xfrm>
          <a:prstGeom prst="roundRect">
            <a:avLst/>
          </a:prstGeom>
          <a:solidFill>
            <a:srgbClr val="B8925E"/>
          </a:solidFill>
          <a:ln>
            <a:solidFill>
              <a:srgbClr val="B89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Elite</a:t>
            </a:r>
            <a:endParaRPr lang="en-US" sz="3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720859" y="4186971"/>
            <a:ext cx="2914046" cy="10123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Pioneers </a:t>
            </a:r>
            <a:endParaRPr lang="en-US" sz="3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255064" y="5043389"/>
            <a:ext cx="2866546" cy="9959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Premium</a:t>
            </a:r>
            <a:endParaRPr lang="en-US" sz="3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59" y="930881"/>
            <a:ext cx="10309411" cy="56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following customers classification categorized based on the following criteria:</a:t>
            </a:r>
            <a:endParaRPr lang="ar-AE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9653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0102104" y="1685729"/>
            <a:ext cx="1565598" cy="1055460"/>
            <a:chOff x="9541672" y="1695200"/>
            <a:chExt cx="1565598" cy="10554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085293" y="2210618"/>
              <a:ext cx="478356" cy="478356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9541672" y="1695200"/>
              <a:ext cx="1565598" cy="105546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/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</a:rPr>
                <a:t>Number of Registered workers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70446" y="2570645"/>
            <a:ext cx="1565598" cy="1055460"/>
            <a:chOff x="6114813" y="2943904"/>
            <a:chExt cx="1565598" cy="10554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333" y="3382007"/>
              <a:ext cx="598558" cy="568268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6114813" y="2943904"/>
              <a:ext cx="1565598" cy="105546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/>
              <a:r>
                <a:rPr lang="en-US" sz="1200" dirty="0" err="1" smtClean="0">
                  <a:solidFill>
                    <a:schemeClr val="bg2">
                      <a:lumMod val="50000"/>
                    </a:schemeClr>
                  </a:solidFill>
                </a:rPr>
                <a:t>Emiratisation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</a:rPr>
                <a:t> Percentage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99871" y="3081629"/>
            <a:ext cx="1565598" cy="1055460"/>
            <a:chOff x="4417887" y="3700987"/>
            <a:chExt cx="1565598" cy="10554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3548" y="4185223"/>
              <a:ext cx="574276" cy="51926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14" name="Rounded Rectangle 13"/>
            <p:cNvSpPr/>
            <p:nvPr/>
          </p:nvSpPr>
          <p:spPr>
            <a:xfrm>
              <a:off x="4417887" y="3700987"/>
              <a:ext cx="1565598" cy="105546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Commitment to 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</a:rPr>
                <a:t>WPS</a:t>
              </a:r>
              <a:endParaRPr lang="ar-AE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7410" y="4192633"/>
            <a:ext cx="1565598" cy="1055460"/>
            <a:chOff x="1024035" y="5116832"/>
            <a:chExt cx="1565598" cy="105546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737" y="5680098"/>
              <a:ext cx="492194" cy="492194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1024035" y="5116832"/>
              <a:ext cx="1565598" cy="105546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Categories of workers from the first skill level</a:t>
              </a:r>
              <a:endParaRPr lang="ar-AE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07436" y="3626105"/>
            <a:ext cx="1565598" cy="1055460"/>
            <a:chOff x="2720961" y="4431449"/>
            <a:chExt cx="1565598" cy="1055460"/>
          </a:xfrm>
        </p:grpSpPr>
        <p:sp>
          <p:nvSpPr>
            <p:cNvPr id="19" name="Rounded Rectangle 18"/>
            <p:cNvSpPr/>
            <p:nvPr/>
          </p:nvSpPr>
          <p:spPr>
            <a:xfrm>
              <a:off x="2720961" y="4431449"/>
              <a:ext cx="1565598" cy="105546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Compliance 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</a:rPr>
                <a:t>Percentage &amp; No. of 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violations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1494" y="5094767"/>
              <a:ext cx="312328" cy="37632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</p:grpSp>
      <p:sp>
        <p:nvSpPr>
          <p:cNvPr id="15" name="Rounded Rectangle 14"/>
          <p:cNvSpPr/>
          <p:nvPr/>
        </p:nvSpPr>
        <p:spPr>
          <a:xfrm>
            <a:off x="8281135" y="2117768"/>
            <a:ext cx="1565598" cy="105546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1"/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Emiratisation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Partners Club</a:t>
            </a:r>
            <a:endParaRPr lang="ar-AE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318730" y="3173228"/>
            <a:ext cx="3478288" cy="1762403"/>
            <a:chOff x="7318730" y="3173228"/>
            <a:chExt cx="3478288" cy="1762403"/>
          </a:xfrm>
        </p:grpSpPr>
        <p:sp>
          <p:nvSpPr>
            <p:cNvPr id="25" name="Rounded Rectangle 24"/>
            <p:cNvSpPr/>
            <p:nvPr/>
          </p:nvSpPr>
          <p:spPr>
            <a:xfrm>
              <a:off x="8539855" y="4421978"/>
              <a:ext cx="1036038" cy="497642"/>
            </a:xfrm>
            <a:prstGeom prst="roundRect">
              <a:avLst/>
            </a:prstGeom>
            <a:solidFill>
              <a:srgbClr val="B8925E"/>
            </a:solidFill>
            <a:ln>
              <a:solidFill>
                <a:srgbClr val="B89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/>
                <a:t>Category B</a:t>
              </a:r>
              <a:endParaRPr lang="en-US" sz="14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18730" y="4437989"/>
              <a:ext cx="1036038" cy="497642"/>
            </a:xfrm>
            <a:prstGeom prst="roundRect">
              <a:avLst/>
            </a:prstGeom>
            <a:solidFill>
              <a:srgbClr val="B8925E"/>
            </a:solidFill>
            <a:ln>
              <a:solidFill>
                <a:srgbClr val="B89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/>
                <a:t>Category C</a:t>
              </a:r>
              <a:endParaRPr lang="en-US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760980" y="4421978"/>
              <a:ext cx="1036038" cy="497642"/>
            </a:xfrm>
            <a:prstGeom prst="roundRect">
              <a:avLst/>
            </a:prstGeom>
            <a:solidFill>
              <a:srgbClr val="B8925E"/>
            </a:solidFill>
            <a:ln>
              <a:solidFill>
                <a:srgbClr val="B89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/>
                <a:t>Category A</a:t>
              </a:r>
              <a:endParaRPr lang="en-US" sz="1400" b="1" dirty="0"/>
            </a:p>
          </p:txBody>
        </p:sp>
        <p:cxnSp>
          <p:nvCxnSpPr>
            <p:cNvPr id="16" name="Straight Connector 15"/>
            <p:cNvCxnSpPr>
              <a:stCxn id="15" idx="2"/>
              <a:endCxn id="25" idx="0"/>
            </p:cNvCxnSpPr>
            <p:nvPr/>
          </p:nvCxnSpPr>
          <p:spPr>
            <a:xfrm flipH="1">
              <a:off x="9057874" y="3173228"/>
              <a:ext cx="6060" cy="1248750"/>
            </a:xfrm>
            <a:prstGeom prst="line">
              <a:avLst/>
            </a:prstGeom>
            <a:ln>
              <a:solidFill>
                <a:srgbClr val="C69D7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33154" y="4175752"/>
              <a:ext cx="2442251" cy="0"/>
            </a:xfrm>
            <a:prstGeom prst="line">
              <a:avLst/>
            </a:prstGeom>
            <a:ln>
              <a:solidFill>
                <a:srgbClr val="C69D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34" idx="0"/>
            </p:cNvCxnSpPr>
            <p:nvPr/>
          </p:nvCxnSpPr>
          <p:spPr>
            <a:xfrm>
              <a:off x="10275405" y="4175752"/>
              <a:ext cx="3594" cy="246226"/>
            </a:xfrm>
            <a:prstGeom prst="straightConnector1">
              <a:avLst/>
            </a:prstGeom>
            <a:ln>
              <a:solidFill>
                <a:srgbClr val="C69D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27" idx="0"/>
            </p:cNvCxnSpPr>
            <p:nvPr/>
          </p:nvCxnSpPr>
          <p:spPr>
            <a:xfrm>
              <a:off x="7833154" y="4175752"/>
              <a:ext cx="3595" cy="262237"/>
            </a:xfrm>
            <a:prstGeom prst="straightConnector1">
              <a:avLst/>
            </a:prstGeom>
            <a:ln>
              <a:solidFill>
                <a:srgbClr val="C69D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60732" y="4681565"/>
            <a:ext cx="4695641" cy="1590330"/>
            <a:chOff x="860732" y="4681565"/>
            <a:chExt cx="4695641" cy="1590330"/>
          </a:xfrm>
        </p:grpSpPr>
        <p:sp>
          <p:nvSpPr>
            <p:cNvPr id="51" name="Rounded Rectangle 50"/>
            <p:cNvSpPr/>
            <p:nvPr/>
          </p:nvSpPr>
          <p:spPr>
            <a:xfrm>
              <a:off x="3299210" y="5758242"/>
              <a:ext cx="1036038" cy="497642"/>
            </a:xfrm>
            <a:prstGeom prst="roundRect">
              <a:avLst/>
            </a:prstGeom>
            <a:solidFill>
              <a:srgbClr val="B8925E"/>
            </a:solidFill>
            <a:ln>
              <a:solidFill>
                <a:srgbClr val="B89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000" dirty="0"/>
                <a:t>Work permits </a:t>
              </a:r>
              <a:r>
                <a:rPr lang="en-US" sz="1000" dirty="0" smtClean="0"/>
                <a:t>expired </a:t>
              </a:r>
              <a:r>
                <a:rPr lang="en-US" sz="1000" dirty="0"/>
                <a:t>and violated</a:t>
              </a:r>
              <a:endParaRPr lang="en-US" sz="1000" b="1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078085" y="5774253"/>
              <a:ext cx="1036038" cy="497642"/>
            </a:xfrm>
            <a:prstGeom prst="roundRect">
              <a:avLst/>
            </a:prstGeom>
            <a:solidFill>
              <a:srgbClr val="B8925E"/>
            </a:solidFill>
            <a:ln>
              <a:solidFill>
                <a:srgbClr val="B89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050" dirty="0"/>
                <a:t>Workers without contract</a:t>
              </a:r>
              <a:endParaRPr lang="en-US" sz="1050" b="1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520335" y="5758242"/>
              <a:ext cx="1036038" cy="497642"/>
            </a:xfrm>
            <a:prstGeom prst="roundRect">
              <a:avLst/>
            </a:prstGeom>
            <a:solidFill>
              <a:srgbClr val="B8925E"/>
            </a:solidFill>
            <a:ln>
              <a:solidFill>
                <a:srgbClr val="B89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200" dirty="0"/>
                <a:t>Labor complaints</a:t>
              </a:r>
              <a:endParaRPr lang="en-US" sz="1200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60732" y="5774253"/>
              <a:ext cx="1036038" cy="497642"/>
            </a:xfrm>
            <a:prstGeom prst="roundRect">
              <a:avLst/>
            </a:prstGeom>
            <a:solidFill>
              <a:srgbClr val="B8925E"/>
            </a:solidFill>
            <a:ln>
              <a:solidFill>
                <a:srgbClr val="B89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200" dirty="0" smtClean="0"/>
                <a:t>Expired licenses</a:t>
              </a:r>
              <a:endParaRPr lang="en-US" sz="1200" b="1" dirty="0"/>
            </a:p>
          </p:txBody>
        </p:sp>
        <p:cxnSp>
          <p:nvCxnSpPr>
            <p:cNvPr id="60" name="Straight Arrow Connector 59"/>
            <p:cNvCxnSpPr>
              <a:endCxn id="58" idx="0"/>
            </p:cNvCxnSpPr>
            <p:nvPr/>
          </p:nvCxnSpPr>
          <p:spPr>
            <a:xfrm>
              <a:off x="1378751" y="5476568"/>
              <a:ext cx="0" cy="297685"/>
            </a:xfrm>
            <a:prstGeom prst="straightConnector1">
              <a:avLst/>
            </a:prstGeom>
            <a:ln>
              <a:solidFill>
                <a:srgbClr val="C69D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52" idx="0"/>
            </p:cNvCxnSpPr>
            <p:nvPr/>
          </p:nvCxnSpPr>
          <p:spPr>
            <a:xfrm>
              <a:off x="2596104" y="5476568"/>
              <a:ext cx="0" cy="297685"/>
            </a:xfrm>
            <a:prstGeom prst="straightConnector1">
              <a:avLst/>
            </a:prstGeom>
            <a:ln>
              <a:solidFill>
                <a:srgbClr val="C69D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51" idx="0"/>
            </p:cNvCxnSpPr>
            <p:nvPr/>
          </p:nvCxnSpPr>
          <p:spPr>
            <a:xfrm>
              <a:off x="3817229" y="5476568"/>
              <a:ext cx="0" cy="281674"/>
            </a:xfrm>
            <a:prstGeom prst="straightConnector1">
              <a:avLst/>
            </a:prstGeom>
            <a:ln>
              <a:solidFill>
                <a:srgbClr val="C69D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53" idx="0"/>
            </p:cNvCxnSpPr>
            <p:nvPr/>
          </p:nvCxnSpPr>
          <p:spPr>
            <a:xfrm>
              <a:off x="5038354" y="5476568"/>
              <a:ext cx="0" cy="281674"/>
            </a:xfrm>
            <a:prstGeom prst="straightConnector1">
              <a:avLst/>
            </a:prstGeom>
            <a:ln>
              <a:solidFill>
                <a:srgbClr val="C69D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378751" y="5476568"/>
              <a:ext cx="3659603" cy="0"/>
            </a:xfrm>
            <a:prstGeom prst="line">
              <a:avLst/>
            </a:prstGeom>
            <a:ln>
              <a:solidFill>
                <a:srgbClr val="C69D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9" idx="2"/>
            </p:cNvCxnSpPr>
            <p:nvPr/>
          </p:nvCxnSpPr>
          <p:spPr>
            <a:xfrm>
              <a:off x="3190235" y="4681565"/>
              <a:ext cx="0" cy="795003"/>
            </a:xfrm>
            <a:prstGeom prst="line">
              <a:avLst/>
            </a:prstGeom>
            <a:ln>
              <a:solidFill>
                <a:srgbClr val="C69D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1" y="2638198"/>
            <a:ext cx="478426" cy="47842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20134" y="154883"/>
            <a:ext cx="51692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Customer Classification Mechanism </a:t>
            </a:r>
            <a:endParaRPr lang="en-US" sz="2600" b="1" dirty="0">
              <a:solidFill>
                <a:srgbClr val="B8925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0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3723" y="1536726"/>
            <a:ext cx="107289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Clr>
                <a:srgbClr val="C69D74"/>
              </a:buClr>
              <a:buFont typeface="Wingdings" panose="05000000000000000000" pitchFamily="2" charset="2"/>
              <a:buChar char="v"/>
            </a:pPr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</a:rPr>
              <a:t>Communication with classified  customers as follows: </a:t>
            </a:r>
          </a:p>
          <a:p>
            <a:pPr algn="l">
              <a:lnSpc>
                <a:spcPct val="200000"/>
              </a:lnSpc>
            </a:pPr>
            <a:r>
              <a:rPr lang="en-US" sz="2000" dirty="0" smtClean="0">
                <a:solidFill>
                  <a:srgbClr val="C69D74"/>
                </a:solidFill>
              </a:rPr>
              <a:t>1 </a:t>
            </a:r>
            <a:r>
              <a:rPr lang="en-US" sz="2000" dirty="0">
                <a:solidFill>
                  <a:srgbClr val="C69D74"/>
                </a:solidFill>
              </a:rPr>
              <a:t>/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Send a welcome package for each customer including the following: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>
              <a:buClr>
                <a:srgbClr val="C69D7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Welcome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message 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>
              <a:buClr>
                <a:srgbClr val="C69D7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Two establishment cards </a:t>
            </a:r>
          </a:p>
          <a:p>
            <a:pPr marL="1257300" lvl="2" indent="-342900">
              <a:buClr>
                <a:srgbClr val="C69D7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Unified Introductory brochure includes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all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the benefits and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features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of each category </a:t>
            </a:r>
          </a:p>
          <a:p>
            <a:pPr marL="1257300" lvl="2" indent="-342900">
              <a:buClr>
                <a:srgbClr val="C69D7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welcome gift 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2000" dirty="0" smtClean="0">
              <a:solidFill>
                <a:srgbClr val="C69D74"/>
              </a:solidFill>
            </a:endParaRPr>
          </a:p>
          <a:p>
            <a:pPr algn="l"/>
            <a:r>
              <a:rPr lang="en-US" sz="2000" dirty="0" smtClean="0">
                <a:solidFill>
                  <a:srgbClr val="C69D74"/>
                </a:solidFill>
              </a:rPr>
              <a:t>2 </a:t>
            </a:r>
            <a:r>
              <a:rPr lang="en-US" sz="2000" dirty="0">
                <a:solidFill>
                  <a:srgbClr val="C69D74"/>
                </a:solidFill>
              </a:rPr>
              <a:t>/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color of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welcome packages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varies according to the category and classification of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customer </a:t>
            </a:r>
          </a:p>
          <a:p>
            <a:pPr algn="l"/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rgbClr val="C69D74"/>
                </a:solidFill>
              </a:rPr>
              <a:t>3 </a:t>
            </a:r>
            <a:r>
              <a:rPr lang="en-US" sz="2000" dirty="0">
                <a:solidFill>
                  <a:srgbClr val="C69D74"/>
                </a:solidFill>
              </a:rPr>
              <a:t>/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proposed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benefits, terms &amp;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conditions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vary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according to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the category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and classification of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ar-AE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0134" y="154883"/>
            <a:ext cx="41934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Loyalty Program Mechanism </a:t>
            </a:r>
            <a:endParaRPr lang="en-US" sz="2600" b="1" dirty="0">
              <a:solidFill>
                <a:srgbClr val="B8925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5531" y="946252"/>
            <a:ext cx="10309411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Clr>
                <a:srgbClr val="C69D74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The mechanism of Point Calculating for the loyalty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program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follow</a:t>
            </a:r>
            <a:endParaRPr lang="ar-AE" sz="2000" b="1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67293"/>
              </p:ext>
            </p:extLst>
          </p:nvPr>
        </p:nvGraphicFramePr>
        <p:xfrm>
          <a:off x="633221" y="1796582"/>
          <a:ext cx="10284543" cy="4201644"/>
        </p:xfrm>
        <a:graphic>
          <a:graphicData uri="http://schemas.openxmlformats.org/drawingml/2006/table">
            <a:tbl>
              <a:tblPr/>
              <a:tblGrid>
                <a:gridCol w="2053953"/>
                <a:gridCol w="1595877"/>
                <a:gridCol w="1669761"/>
                <a:gridCol w="127481"/>
                <a:gridCol w="1542280"/>
                <a:gridCol w="316016"/>
                <a:gridCol w="807009"/>
                <a:gridCol w="1123025"/>
                <a:gridCol w="1049141"/>
              </a:tblGrid>
              <a:tr h="447457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registered workers 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weight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 Number of registered workers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ar-A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1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= / &gt; 1000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 to 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to 249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61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41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85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89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Emiratisation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Partners Club</a:t>
                      </a:r>
                      <a:endParaRPr lang="ar-A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Weight 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 of </a:t>
                      </a:r>
                      <a:r>
                        <a:rPr lang="en-US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Emiratisation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Partners Club</a:t>
                      </a:r>
                      <a:endParaRPr lang="ar-AE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A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ar-A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B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ar-A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c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Non-Members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0623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0134" y="154883"/>
            <a:ext cx="41934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Loyalty Program Mechanism </a:t>
            </a:r>
            <a:endParaRPr lang="en-US" sz="2600" b="1" dirty="0">
              <a:solidFill>
                <a:srgbClr val="B8925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0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49986"/>
              </p:ext>
            </p:extLst>
          </p:nvPr>
        </p:nvGraphicFramePr>
        <p:xfrm>
          <a:off x="550607" y="1930562"/>
          <a:ext cx="10294376" cy="4141464"/>
        </p:xfrm>
        <a:graphic>
          <a:graphicData uri="http://schemas.openxmlformats.org/drawingml/2006/table">
            <a:tbl>
              <a:tblPr/>
              <a:tblGrid>
                <a:gridCol w="2606408"/>
                <a:gridCol w="2025124"/>
                <a:gridCol w="2118878"/>
                <a:gridCol w="2118878"/>
                <a:gridCol w="1425088"/>
              </a:tblGrid>
              <a:tr h="547742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Emiratisation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Percentage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Total Weight</a:t>
                      </a:r>
                      <a:endParaRPr lang="ar-A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Emiratisation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 Percentage </a:t>
                      </a:r>
                      <a:endParaRPr lang="ar-A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4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=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/ &gt; 10%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41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2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398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85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Commitment to WPS</a:t>
                      </a:r>
                      <a:endParaRPr lang="ar-A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Total Weight</a:t>
                      </a:r>
                      <a:endParaRPr lang="ar-A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Commitment to WPS</a:t>
                      </a:r>
                      <a:endParaRPr lang="ar-A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813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0134" y="154883"/>
            <a:ext cx="41934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Loyalty Program Mechanism </a:t>
            </a:r>
            <a:endParaRPr lang="en-US" sz="2600" b="1" dirty="0">
              <a:solidFill>
                <a:srgbClr val="B8925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5531" y="946252"/>
            <a:ext cx="10309411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Clr>
                <a:srgbClr val="C69D74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The mechanism of Point Calculating for the loyalty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program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follow</a:t>
            </a:r>
            <a:endParaRPr lang="ar-AE" sz="2000" b="1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6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0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18389"/>
              </p:ext>
            </p:extLst>
          </p:nvPr>
        </p:nvGraphicFramePr>
        <p:xfrm>
          <a:off x="511277" y="1930559"/>
          <a:ext cx="10176389" cy="4293479"/>
        </p:xfrm>
        <a:graphic>
          <a:graphicData uri="http://schemas.openxmlformats.org/drawingml/2006/table">
            <a:tbl>
              <a:tblPr/>
              <a:tblGrid>
                <a:gridCol w="2576536"/>
                <a:gridCol w="2001912"/>
                <a:gridCol w="2094594"/>
                <a:gridCol w="2094594"/>
                <a:gridCol w="1408753"/>
              </a:tblGrid>
              <a:tr h="537338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Compliance Percentage &amp; No. of violations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Weight</a:t>
                      </a:r>
                      <a:endParaRPr lang="ar-A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Compliance Percentage &amp; No. of violations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3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2501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Labor complaints</a:t>
                      </a:r>
                      <a:endParaRPr lang="en-US" sz="1600" b="1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1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Work permits expired and violated</a:t>
                      </a:r>
                      <a:endParaRPr lang="en-US" sz="1600" b="1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1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Workers without contract</a:t>
                      </a:r>
                      <a:endParaRPr lang="en-US" sz="1600" b="1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1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Expired licenses</a:t>
                      </a:r>
                      <a:endParaRPr lang="en-US" sz="1600" b="1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6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086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19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Categories of workers from the first skill level</a:t>
                      </a:r>
                      <a:endParaRPr lang="ar-AE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Weight</a:t>
                      </a:r>
                      <a:endParaRPr lang="ar-A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Categories of workers from the first skill level</a:t>
                      </a:r>
                      <a:endParaRPr lang="ar-AE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02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0134" y="154883"/>
            <a:ext cx="41934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Loyalty Program Mechanism </a:t>
            </a:r>
            <a:endParaRPr lang="en-US" sz="2600" b="1" dirty="0">
              <a:solidFill>
                <a:srgbClr val="B8925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5531" y="946252"/>
            <a:ext cx="10309411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Clr>
                <a:srgbClr val="C69D74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The mechanism of Point Calculating for the loyalty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program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follow</a:t>
            </a:r>
            <a:endParaRPr lang="ar-AE" sz="2000" b="1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4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83" y="1048869"/>
            <a:ext cx="10309411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Clr>
                <a:srgbClr val="C69D74"/>
              </a:buClr>
              <a:buFont typeface="Wingdings" panose="05000000000000000000" pitchFamily="2" charset="2"/>
              <a:buChar char="v"/>
            </a:pPr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</a:rPr>
              <a:t>Mechanism</a:t>
            </a:r>
            <a:endParaRPr lang="ar-AE" sz="2400" b="1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08649"/>
            <a:ext cx="12192000" cy="53789"/>
          </a:xfrm>
          <a:prstGeom prst="line">
            <a:avLst/>
          </a:prstGeom>
          <a:ln w="73025">
            <a:solidFill>
              <a:srgbClr val="B8925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43467"/>
              </p:ext>
            </p:extLst>
          </p:nvPr>
        </p:nvGraphicFramePr>
        <p:xfrm>
          <a:off x="1484670" y="1960501"/>
          <a:ext cx="9222659" cy="4391137"/>
        </p:xfrm>
        <a:graphic>
          <a:graphicData uri="http://schemas.openxmlformats.org/drawingml/2006/table">
            <a:tbl>
              <a:tblPr/>
              <a:tblGrid>
                <a:gridCol w="1615499"/>
                <a:gridCol w="1267860"/>
                <a:gridCol w="1267860"/>
                <a:gridCol w="1267860"/>
                <a:gridCol w="1267860"/>
                <a:gridCol w="1267860"/>
                <a:gridCol w="1267860"/>
              </a:tblGrid>
              <a:tr h="7276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Company</a:t>
                      </a:r>
                      <a:endParaRPr lang="ar-A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Emiratisation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Partners Club</a:t>
                      </a:r>
                      <a:endParaRPr lang="ar-AE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Number of registered workers </a:t>
                      </a:r>
                      <a:endParaRPr lang="ar-AE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Violations number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Emiratization %</a:t>
                      </a:r>
                      <a:endParaRPr lang="ar-A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Skilled Workers %</a:t>
                      </a:r>
                      <a:endParaRPr lang="ar-A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WPS %</a:t>
                      </a:r>
                      <a:endParaRPr lang="ar-A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A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B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C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A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8000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B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C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A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B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C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A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Category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B</a:t>
                      </a:r>
                      <a:endParaRPr lang="ar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0134" y="154883"/>
            <a:ext cx="41934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8925E"/>
                </a:solidFill>
              </a:rPr>
              <a:t>Loyalty Program Mechanism </a:t>
            </a:r>
            <a:endParaRPr lang="en-US" sz="2600" b="1" dirty="0">
              <a:solidFill>
                <a:srgbClr val="B8925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4" y="-21599"/>
            <a:ext cx="807414" cy="845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" y="39528"/>
            <a:ext cx="866774" cy="8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4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928</Words>
  <Application>Microsoft Office PowerPoint</Application>
  <PresentationFormat>Widescreen</PresentationFormat>
  <Paragraphs>393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Electronic Documents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Elsaadi</dc:creator>
  <cp:lastModifiedBy>Prashant Thomas</cp:lastModifiedBy>
  <cp:revision>179</cp:revision>
  <dcterms:created xsi:type="dcterms:W3CDTF">2017-09-17T08:19:39Z</dcterms:created>
  <dcterms:modified xsi:type="dcterms:W3CDTF">2017-11-23T11:05:32Z</dcterms:modified>
</cp:coreProperties>
</file>