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94" r:id="rId4"/>
    <p:sldId id="260" r:id="rId5"/>
    <p:sldId id="277" r:id="rId6"/>
    <p:sldId id="291" r:id="rId7"/>
    <p:sldId id="278" r:id="rId8"/>
    <p:sldId id="292" r:id="rId9"/>
    <p:sldId id="293" r:id="rId10"/>
    <p:sldId id="289" r:id="rId11"/>
    <p:sldId id="295" r:id="rId12"/>
    <p:sldId id="270" r:id="rId13"/>
    <p:sldId id="279" r:id="rId14"/>
    <p:sldId id="275"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660"/>
  </p:normalViewPr>
  <p:slideViewPr>
    <p:cSldViewPr snapToGrid="0">
      <p:cViewPr varScale="1">
        <p:scale>
          <a:sx n="80" d="100"/>
          <a:sy n="80"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05-11-2016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05-11-2016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05-11-2016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05-11-2016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05-11-2016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05-11-2016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200" b="1" dirty="0">
                <a:solidFill>
                  <a:srgbClr val="1C1C1C"/>
                </a:solidFill>
              </a:rPr>
              <a:t>Proposal for </a:t>
            </a:r>
            <a:r>
              <a:rPr lang="en-IN" sz="2200" b="1" dirty="0" smtClean="0">
                <a:solidFill>
                  <a:srgbClr val="1C1C1C"/>
                </a:solidFill>
              </a:rPr>
              <a:t>upgrading </a:t>
            </a:r>
            <a:r>
              <a:rPr lang="en-IN" sz="2200" b="1" dirty="0" err="1" smtClean="0">
                <a:solidFill>
                  <a:srgbClr val="1C1C1C"/>
                </a:solidFill>
              </a:rPr>
              <a:t>Sitefinity</a:t>
            </a:r>
            <a:r>
              <a:rPr lang="en-IN" sz="2200" b="1" dirty="0" smtClean="0">
                <a:solidFill>
                  <a:srgbClr val="1C1C1C"/>
                </a:solidFill>
              </a:rPr>
              <a:t> 4.2 t </a:t>
            </a:r>
            <a:r>
              <a:rPr lang="en-IN" sz="2200" b="1" dirty="0" err="1" smtClean="0">
                <a:solidFill>
                  <a:srgbClr val="1C1C1C"/>
                </a:solidFill>
              </a:rPr>
              <a:t>Sitefinity</a:t>
            </a:r>
            <a:r>
              <a:rPr lang="en-IN" sz="2200" b="1" dirty="0" smtClean="0">
                <a:solidFill>
                  <a:srgbClr val="1C1C1C"/>
                </a:solidFill>
              </a:rPr>
              <a:t> 9.2 for Oman Insurance Company</a:t>
            </a:r>
            <a:endParaRPr lang="en-US" sz="22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November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0716" y="1625539"/>
            <a:ext cx="11676737" cy="6247864"/>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Client will provide access to their </a:t>
            </a:r>
            <a:r>
              <a:rPr lang="en-US" sz="2200" dirty="0" err="1" smtClean="0"/>
              <a:t>Sitefinity</a:t>
            </a:r>
            <a:r>
              <a:rPr lang="en-US" sz="2200" dirty="0" smtClean="0"/>
              <a:t> 4.2 &amp; </a:t>
            </a:r>
            <a:r>
              <a:rPr lang="en-US" sz="2200" dirty="0" err="1" smtClean="0"/>
              <a:t>Sitefinity</a:t>
            </a:r>
            <a:r>
              <a:rPr lang="en-US" sz="2200" dirty="0" smtClean="0"/>
              <a:t> 9.2  instance (environment &amp; </a:t>
            </a:r>
            <a:r>
              <a:rPr lang="en-US" sz="2200" dirty="0" err="1"/>
              <a:t>S</a:t>
            </a:r>
            <a:r>
              <a:rPr lang="en-US" sz="2200" dirty="0" err="1" smtClean="0"/>
              <a:t>itefinity</a:t>
            </a:r>
            <a:r>
              <a:rPr lang="en-US" sz="2200" dirty="0" smtClean="0"/>
              <a:t> installation source)</a:t>
            </a:r>
          </a:p>
          <a:p>
            <a:pPr marL="285750" indent="-285750">
              <a:lnSpc>
                <a:spcPts val="3000"/>
              </a:lnSpc>
              <a:buFont typeface="Arial" panose="020B0604020202020204" pitchFamily="34" charset="0"/>
              <a:buChar char="•"/>
            </a:pPr>
            <a:r>
              <a:rPr lang="en-US" sz="2200" dirty="0" smtClean="0"/>
              <a:t>Client will provide infrastructure to back up the database as well as the CMS application</a:t>
            </a:r>
          </a:p>
          <a:p>
            <a:pPr marL="285750" indent="-285750">
              <a:lnSpc>
                <a:spcPts val="3000"/>
              </a:lnSpc>
              <a:buFont typeface="Arial" panose="020B0604020202020204" pitchFamily="34" charset="0"/>
              <a:buChar char="•"/>
            </a:pPr>
            <a:r>
              <a:rPr lang="en-US" sz="2200" dirty="0" smtClean="0"/>
              <a:t>Client needs </a:t>
            </a:r>
            <a:r>
              <a:rPr lang="en-US" sz="2200" dirty="0"/>
              <a:t>to provide licensed images and logos in specified size &amp; </a:t>
            </a:r>
            <a:r>
              <a:rPr lang="en-US" sz="2200" dirty="0" smtClean="0"/>
              <a:t>format</a:t>
            </a:r>
          </a:p>
          <a:p>
            <a:pPr marL="285750" indent="-285750">
              <a:lnSpc>
                <a:spcPts val="3000"/>
              </a:lnSpc>
              <a:buFont typeface="Arial" panose="020B0604020202020204" pitchFamily="34" charset="0"/>
              <a:buChar char="•"/>
            </a:pPr>
            <a:r>
              <a:rPr lang="en-US" sz="2200" dirty="0" smtClean="0"/>
              <a:t>Full access to the database during development &amp; deployment</a:t>
            </a:r>
          </a:p>
          <a:p>
            <a:pPr marL="285750" indent="-285750">
              <a:lnSpc>
                <a:spcPts val="3000"/>
              </a:lnSpc>
              <a:buFont typeface="Arial" panose="020B0604020202020204" pitchFamily="34" charset="0"/>
              <a:buChar char="•"/>
            </a:pPr>
            <a:r>
              <a:rPr lang="en-US" sz="2200" dirty="0" smtClean="0"/>
              <a:t>For synching Test/ Dev environments to Production, client should make available</a:t>
            </a:r>
            <a:r>
              <a:rPr lang="en-US" sz="2400" dirty="0" smtClean="0"/>
              <a:t> </a:t>
            </a:r>
            <a:r>
              <a:rPr lang="en-US" sz="2400" dirty="0" err="1"/>
              <a:t>Sitesync</a:t>
            </a:r>
            <a:r>
              <a:rPr lang="en-US" sz="2400" dirty="0"/>
              <a:t> or </a:t>
            </a:r>
            <a:r>
              <a:rPr lang="en-US" sz="2400" dirty="0" err="1" smtClean="0"/>
              <a:t>Digitalfactory</a:t>
            </a:r>
            <a:r>
              <a:rPr lang="en-US" sz="2400" dirty="0" smtClean="0"/>
              <a:t> to enable continuous delivery</a:t>
            </a:r>
          </a:p>
          <a:p>
            <a:pPr marL="285750" indent="-285750">
              <a:lnSpc>
                <a:spcPts val="3000"/>
              </a:lnSpc>
              <a:buFont typeface="Arial" panose="020B0604020202020204" pitchFamily="34" charset="0"/>
              <a:buChar char="•"/>
            </a:pPr>
            <a:r>
              <a:rPr lang="en-US" sz="2400" dirty="0" smtClean="0"/>
              <a:t>Tweaking the look and feel will be limited to the available features provided by the </a:t>
            </a:r>
            <a:r>
              <a:rPr lang="en-US" sz="2400" dirty="0" err="1" smtClean="0"/>
              <a:t>Sitefinity</a:t>
            </a:r>
            <a:r>
              <a:rPr lang="en-US" sz="2400" dirty="0" smtClean="0"/>
              <a:t> CMS. Any customization further to this will be considered as additional effort for Verbat.</a:t>
            </a:r>
          </a:p>
          <a:p>
            <a:pPr marL="285750" indent="-285750">
              <a:lnSpc>
                <a:spcPts val="3000"/>
              </a:lnSpc>
              <a:buFont typeface="Arial" panose="020B0604020202020204" pitchFamily="34" charset="0"/>
              <a:buChar char="•"/>
            </a:pPr>
            <a:r>
              <a:rPr lang="en-US" sz="2400" dirty="0" smtClean="0"/>
              <a:t> Out of the box features of </a:t>
            </a:r>
            <a:r>
              <a:rPr lang="en-US" sz="2400" dirty="0" err="1" smtClean="0"/>
              <a:t>Sitefinity</a:t>
            </a:r>
            <a:r>
              <a:rPr lang="en-US" sz="2400" dirty="0" smtClean="0"/>
              <a:t> 9.2 will be used for Email Campaigns , Content Personalization, </a:t>
            </a:r>
            <a:r>
              <a:rPr lang="en-US" sz="2400" dirty="0"/>
              <a:t>Digital </a:t>
            </a:r>
            <a:r>
              <a:rPr lang="en-US" sz="2400" dirty="0" smtClean="0"/>
              <a:t>Marketing, Newsletters &amp; Social </a:t>
            </a:r>
            <a:r>
              <a:rPr lang="en-US" sz="2400" dirty="0"/>
              <a:t>M</a:t>
            </a:r>
            <a:r>
              <a:rPr lang="en-US" sz="2400" dirty="0" smtClean="0"/>
              <a:t>edia Integration</a:t>
            </a:r>
          </a:p>
          <a:p>
            <a:pPr marL="285750" indent="-285750">
              <a:lnSpc>
                <a:spcPts val="3000"/>
              </a:lnSpc>
              <a:buFont typeface="Arial" panose="020B0604020202020204" pitchFamily="34" charset="0"/>
              <a:buChar char="•"/>
            </a:pPr>
            <a:r>
              <a:rPr lang="en-US" sz="2400" dirty="0" smtClean="0"/>
              <a:t>3</a:t>
            </a:r>
            <a:r>
              <a:rPr lang="en-US" sz="2400" baseline="30000" dirty="0" smtClean="0"/>
              <a:t>rd</a:t>
            </a:r>
            <a:r>
              <a:rPr lang="en-US" sz="2400" dirty="0" smtClean="0"/>
              <a:t> party tool integration will not be used if it is not supported by the </a:t>
            </a:r>
            <a:r>
              <a:rPr lang="en-US" sz="2400" dirty="0" err="1" smtClean="0"/>
              <a:t>Sitefinity</a:t>
            </a:r>
            <a:r>
              <a:rPr lang="en-US" sz="2400" dirty="0" smtClean="0"/>
              <a:t> CMS</a:t>
            </a:r>
          </a:p>
          <a:p>
            <a:pPr marL="285750" indent="-285750">
              <a:lnSpc>
                <a:spcPts val="3000"/>
              </a:lnSpc>
              <a:buFont typeface="Arial" panose="020B0604020202020204" pitchFamily="34" charset="0"/>
              <a:buChar char="•"/>
            </a:pPr>
            <a:endParaRPr lang="en-US" sz="2400" dirty="0"/>
          </a:p>
          <a:p>
            <a:pPr marL="285750" indent="-285750">
              <a:lnSpc>
                <a:spcPts val="3000"/>
              </a:lnSpc>
              <a:buFont typeface="Arial" panose="020B0604020202020204" pitchFamily="34" charset="0"/>
              <a:buChar char="•"/>
            </a:pPr>
            <a:endParaRPr lang="en-US" sz="2200" dirty="0" smtClean="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r>
              <a:rPr lang="en-IN" dirty="0" smtClean="0"/>
              <a:t>10</a:t>
            </a:r>
            <a:endParaRPr lang="en-IN" dirty="0"/>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60716" y="1625539"/>
            <a:ext cx="11676737" cy="3170099"/>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Client Will procure license for </a:t>
            </a:r>
            <a:r>
              <a:rPr lang="en-US" sz="2200" dirty="0" err="1" smtClean="0"/>
              <a:t>sitefinity</a:t>
            </a:r>
            <a:r>
              <a:rPr lang="en-US" sz="2200" dirty="0" smtClean="0"/>
              <a:t> 9.2 and will either give us access to the instance or let us install a copy of the instance at our premises to facilitate  the upgrade.</a:t>
            </a:r>
          </a:p>
          <a:p>
            <a:pPr marL="285750" indent="-285750">
              <a:lnSpc>
                <a:spcPts val="3000"/>
              </a:lnSpc>
              <a:buFont typeface="Arial" panose="020B0604020202020204" pitchFamily="34" charset="0"/>
              <a:buChar char="•"/>
            </a:pPr>
            <a:endParaRPr lang="en-US" sz="2200" dirty="0" smtClean="0"/>
          </a:p>
          <a:p>
            <a:pPr>
              <a:lnSpc>
                <a:spcPts val="3000"/>
              </a:lnSpc>
            </a:pPr>
            <a:r>
              <a:rPr lang="en-US" sz="2200" dirty="0" smtClean="0"/>
              <a:t/>
            </a:r>
            <a:br>
              <a:rPr lang="en-US" sz="2200" dirty="0" smtClean="0"/>
            </a:br>
            <a:endParaRPr lang="en-US" sz="2400" dirty="0" smtClean="0"/>
          </a:p>
          <a:p>
            <a:pPr marL="285750" indent="-285750">
              <a:lnSpc>
                <a:spcPts val="3000"/>
              </a:lnSpc>
              <a:buFont typeface="Arial" panose="020B0604020202020204" pitchFamily="34" charset="0"/>
              <a:buChar char="•"/>
            </a:pPr>
            <a:endParaRPr lang="en-US" sz="2400" dirty="0"/>
          </a:p>
          <a:p>
            <a:pPr marL="285750" indent="-285750">
              <a:lnSpc>
                <a:spcPts val="3000"/>
              </a:lnSpc>
              <a:buFont typeface="Arial" panose="020B0604020202020204" pitchFamily="34" charset="0"/>
              <a:buChar char="•"/>
            </a:pPr>
            <a:endParaRPr lang="en-US" sz="2200" dirty="0" smtClean="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r>
              <a:rPr lang="en-IN" dirty="0" smtClean="0"/>
              <a:t>10</a:t>
            </a:r>
            <a:endParaRPr lang="en-IN" dirty="0"/>
          </a:p>
        </p:txBody>
      </p:sp>
    </p:spTree>
    <p:extLst>
      <p:ext uri="{BB962C8B-B14F-4D97-AF65-F5344CB8AC3E}">
        <p14:creationId xmlns:p14="http://schemas.microsoft.com/office/powerpoint/2010/main" val="2635312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67963" y="1562143"/>
            <a:ext cx="11428954" cy="3554819"/>
          </a:xfrm>
          <a:prstGeom prst="rect">
            <a:avLst/>
          </a:prstGeom>
        </p:spPr>
        <p:txBody>
          <a:bodyPr wrap="square">
            <a:spAutoFit/>
          </a:bodyPr>
          <a:lstStyle/>
          <a:p>
            <a:pPr marL="285750" indent="-285750">
              <a:lnSpc>
                <a:spcPts val="3000"/>
              </a:lnSpc>
              <a:buFont typeface="Arial" panose="020B0604020202020204" pitchFamily="34" charset="0"/>
              <a:buChar char="•"/>
            </a:pPr>
            <a:r>
              <a:rPr lang="en-US" sz="2200" dirty="0" smtClean="0"/>
              <a:t>Hosting of the application</a:t>
            </a:r>
          </a:p>
          <a:p>
            <a:pPr marL="285750" indent="-285750">
              <a:lnSpc>
                <a:spcPts val="3000"/>
              </a:lnSpc>
              <a:buFont typeface="Arial" panose="020B0604020202020204" pitchFamily="34" charset="0"/>
              <a:buChar char="•"/>
            </a:pPr>
            <a:r>
              <a:rPr lang="en-US" sz="2200" dirty="0" smtClean="0"/>
              <a:t>Purchase of images, fonts</a:t>
            </a:r>
          </a:p>
          <a:p>
            <a:pPr marL="285750" indent="-285750">
              <a:lnSpc>
                <a:spcPts val="3000"/>
              </a:lnSpc>
              <a:buFont typeface="Arial" panose="020B0604020202020204" pitchFamily="34" charset="0"/>
              <a:buChar char="•"/>
            </a:pPr>
            <a:r>
              <a:rPr lang="en-US" sz="2200" dirty="0" smtClean="0"/>
              <a:t>Adding new features to the application</a:t>
            </a:r>
          </a:p>
          <a:p>
            <a:pPr marL="285750" indent="-285750">
              <a:lnSpc>
                <a:spcPts val="3000"/>
              </a:lnSpc>
              <a:buFont typeface="Arial" panose="020B0604020202020204" pitchFamily="34" charset="0"/>
              <a:buChar char="•"/>
            </a:pPr>
            <a:r>
              <a:rPr lang="en-US" sz="2200" dirty="0" smtClean="0"/>
              <a:t>Verbat will not be responsible for custom code conflicts during the upgrade process</a:t>
            </a:r>
          </a:p>
          <a:p>
            <a:pPr marL="285750" indent="-285750">
              <a:lnSpc>
                <a:spcPts val="3000"/>
              </a:lnSpc>
              <a:buFont typeface="Arial" panose="020B0604020202020204" pitchFamily="34" charset="0"/>
              <a:buChar char="•"/>
            </a:pPr>
            <a:r>
              <a:rPr lang="en-US" sz="2200" dirty="0" smtClean="0"/>
              <a:t>Any customization that does not leverage the Out of the Box functionality of the </a:t>
            </a:r>
            <a:r>
              <a:rPr lang="en-US" sz="2200" dirty="0" err="1" smtClean="0"/>
              <a:t>Sitefinity</a:t>
            </a:r>
            <a:r>
              <a:rPr lang="en-US" sz="2200" dirty="0" smtClean="0"/>
              <a:t> CMS will be considered as additional effort</a:t>
            </a:r>
          </a:p>
          <a:p>
            <a:pPr marL="285750" indent="-285750">
              <a:lnSpc>
                <a:spcPts val="3000"/>
              </a:lnSpc>
              <a:buFont typeface="Arial" panose="020B0604020202020204" pitchFamily="34" charset="0"/>
              <a:buChar char="•"/>
            </a:pPr>
            <a:endParaRPr lang="en-US" sz="2200" dirty="0" smtClean="0"/>
          </a:p>
          <a:p>
            <a:pPr>
              <a:lnSpc>
                <a:spcPts val="3000"/>
              </a:lnSpc>
            </a:pP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a:t>
            </a:r>
            <a:r>
              <a:rPr lang="en-IN" sz="1700" dirty="0" err="1"/>
              <a:t>Verbat</a:t>
            </a:r>
            <a:r>
              <a:rPr lang="en-IN" sz="1700" dirty="0"/>
              <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a:t>
            </a:r>
            <a:r>
              <a:rPr lang="en-IN" sz="1700" dirty="0" err="1"/>
              <a:t>Verbat</a:t>
            </a:r>
            <a:r>
              <a:rPr lang="en-IN" sz="1700" dirty="0"/>
              <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Lekshmi.krishna@verbat.com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2516351"/>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9" name="AutoShape 6"/>
          <p:cNvSpPr>
            <a:spLocks noChangeArrowheads="1"/>
          </p:cNvSpPr>
          <p:nvPr/>
        </p:nvSpPr>
        <p:spPr bwMode="auto">
          <a:xfrm>
            <a:off x="2667083" y="303020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350806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11" name="AutoShape 6"/>
          <p:cNvSpPr>
            <a:spLocks noChangeArrowheads="1"/>
          </p:cNvSpPr>
          <p:nvPr/>
        </p:nvSpPr>
        <p:spPr bwMode="auto">
          <a:xfrm>
            <a:off x="2667083" y="399951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5355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6" name="Rectangle 15"/>
          <p:cNvSpPr>
            <a:spLocks noChangeArrowheads="1"/>
          </p:cNvSpPr>
          <p:nvPr/>
        </p:nvSpPr>
        <p:spPr bwMode="auto">
          <a:xfrm>
            <a:off x="1860652" y="304513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3</a:t>
            </a:r>
          </a:p>
        </p:txBody>
      </p:sp>
      <p:sp>
        <p:nvSpPr>
          <p:cNvPr id="17" name="Rectangle 16"/>
          <p:cNvSpPr>
            <a:spLocks noChangeArrowheads="1"/>
          </p:cNvSpPr>
          <p:nvPr/>
        </p:nvSpPr>
        <p:spPr bwMode="auto">
          <a:xfrm>
            <a:off x="1860652" y="352427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4</a:t>
            </a:r>
          </a:p>
        </p:txBody>
      </p:sp>
      <p:sp>
        <p:nvSpPr>
          <p:cNvPr id="18" name="Rectangle 17"/>
          <p:cNvSpPr>
            <a:spLocks noChangeArrowheads="1"/>
          </p:cNvSpPr>
          <p:nvPr/>
        </p:nvSpPr>
        <p:spPr bwMode="auto">
          <a:xfrm>
            <a:off x="1877865" y="401572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5</a:t>
            </a:r>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515695"/>
            <a:ext cx="11595132" cy="4124206"/>
          </a:xfrm>
          <a:prstGeom prst="rect">
            <a:avLst/>
          </a:prstGeom>
          <a:noFill/>
        </p:spPr>
        <p:txBody>
          <a:bodyPr wrap="square" rtlCol="0">
            <a:spAutoFit/>
          </a:bodyPr>
          <a:lstStyle/>
          <a:p>
            <a:r>
              <a:rPr lang="en-US" sz="2000" dirty="0" smtClean="0"/>
              <a:t>Oman Insurance </a:t>
            </a:r>
            <a:r>
              <a:rPr lang="en-US" sz="2000" dirty="0"/>
              <a:t>C</a:t>
            </a:r>
            <a:r>
              <a:rPr lang="en-US" sz="2000" dirty="0" smtClean="0"/>
              <a:t>ompany would like to upgrade their existing website built on </a:t>
            </a:r>
            <a:r>
              <a:rPr lang="en-US" sz="2000" dirty="0" err="1"/>
              <a:t>S</a:t>
            </a:r>
            <a:r>
              <a:rPr lang="en-US" sz="2000" dirty="0" err="1" smtClean="0"/>
              <a:t>itefinity</a:t>
            </a:r>
            <a:r>
              <a:rPr lang="en-US" sz="2000" dirty="0" smtClean="0"/>
              <a:t> version 4.2 to </a:t>
            </a:r>
            <a:r>
              <a:rPr lang="en-US" sz="2000" dirty="0" err="1" smtClean="0"/>
              <a:t>Sitefinity</a:t>
            </a:r>
            <a:r>
              <a:rPr lang="en-US" sz="2000" dirty="0" smtClean="0"/>
              <a:t> version  9.2.</a:t>
            </a:r>
            <a:r>
              <a:rPr lang="en-US" sz="2000" dirty="0"/>
              <a:t> With the current outdated version of </a:t>
            </a:r>
            <a:r>
              <a:rPr lang="en-US" sz="2000" dirty="0" err="1"/>
              <a:t>Sitefinity</a:t>
            </a:r>
            <a:r>
              <a:rPr lang="en-US" sz="2000" dirty="0"/>
              <a:t>, </a:t>
            </a:r>
            <a:r>
              <a:rPr lang="en-US" sz="2000" dirty="0" smtClean="0"/>
              <a:t>the company is constantly </a:t>
            </a:r>
            <a:r>
              <a:rPr lang="en-US" sz="2000" dirty="0"/>
              <a:t>facing limitations and </a:t>
            </a:r>
            <a:r>
              <a:rPr lang="en-US" sz="2000" dirty="0" smtClean="0"/>
              <a:t>issues, </a:t>
            </a:r>
            <a:r>
              <a:rPr lang="en-US" sz="2000" dirty="0"/>
              <a:t>which puts </a:t>
            </a:r>
            <a:r>
              <a:rPr lang="en-US" sz="2000" dirty="0" smtClean="0"/>
              <a:t>it </a:t>
            </a:r>
            <a:r>
              <a:rPr lang="en-US" sz="2000" dirty="0"/>
              <a:t>at risk and at the same time </a:t>
            </a:r>
            <a:r>
              <a:rPr lang="en-US" sz="2000" dirty="0" smtClean="0"/>
              <a:t>they lose </a:t>
            </a:r>
            <a:r>
              <a:rPr lang="en-US" sz="2000" dirty="0"/>
              <a:t>competitive edge on digital capabilities offered in later </a:t>
            </a:r>
            <a:r>
              <a:rPr lang="en-US" sz="2000" dirty="0" smtClean="0"/>
              <a:t>versions</a:t>
            </a:r>
            <a:r>
              <a:rPr lang="en-US" sz="2000" dirty="0"/>
              <a:t> </a:t>
            </a:r>
            <a:r>
              <a:rPr lang="en-US" sz="2000" dirty="0" smtClean="0"/>
              <a:t>of </a:t>
            </a:r>
            <a:r>
              <a:rPr lang="en-US" sz="2000" dirty="0" err="1" smtClean="0"/>
              <a:t>Sitefinity</a:t>
            </a:r>
            <a:r>
              <a:rPr lang="en-US" sz="2000" dirty="0" smtClean="0"/>
              <a:t>. The company would like an out of the box implementation of </a:t>
            </a:r>
            <a:r>
              <a:rPr lang="en-US" sz="2000" dirty="0" err="1" smtClean="0"/>
              <a:t>Sitefinity</a:t>
            </a:r>
            <a:r>
              <a:rPr lang="en-US" sz="2000" dirty="0" smtClean="0"/>
              <a:t> 9.2 capabilities with minimum customization.</a:t>
            </a:r>
            <a:endParaRPr lang="en-US" sz="2000" dirty="0"/>
          </a:p>
          <a:p>
            <a:endParaRPr lang="en-US" sz="2000" dirty="0"/>
          </a:p>
          <a:p>
            <a:pPr>
              <a:lnSpc>
                <a:spcPct val="150000"/>
              </a:lnSpc>
            </a:pPr>
            <a:r>
              <a:rPr lang="en-US" sz="2800" b="1" dirty="0" smtClean="0">
                <a:solidFill>
                  <a:srgbClr val="740026"/>
                </a:solidFill>
              </a:rPr>
              <a:t>Scope</a:t>
            </a:r>
          </a:p>
          <a:p>
            <a:r>
              <a:rPr lang="en-US" sz="2000" dirty="0" smtClean="0"/>
              <a:t>The scope of the upgrade activity is listed below</a:t>
            </a:r>
          </a:p>
          <a:p>
            <a:pPr marL="457200" indent="-457200">
              <a:buFont typeface="+mj-lt"/>
              <a:buAutoNum type="arabicPeriod"/>
            </a:pPr>
            <a:r>
              <a:rPr lang="en-US" sz="2000" dirty="0" smtClean="0"/>
              <a:t>Migrate </a:t>
            </a:r>
            <a:r>
              <a:rPr lang="en-US" sz="2000" dirty="0"/>
              <a:t>the website on the latest version of </a:t>
            </a:r>
            <a:r>
              <a:rPr lang="en-US" sz="2000" dirty="0" err="1" smtClean="0"/>
              <a:t>Sitefinity</a:t>
            </a:r>
            <a:r>
              <a:rPr lang="en-US" sz="2000" dirty="0" smtClean="0"/>
              <a:t> (Version 9.2)</a:t>
            </a:r>
          </a:p>
          <a:p>
            <a:pPr marL="457200" indent="-457200">
              <a:buFont typeface="+mj-lt"/>
              <a:buAutoNum type="arabicPeriod"/>
            </a:pPr>
            <a:r>
              <a:rPr lang="en-US" sz="2000" dirty="0" smtClean="0"/>
              <a:t>Proposing </a:t>
            </a:r>
            <a:r>
              <a:rPr lang="en-US" sz="2000" dirty="0"/>
              <a:t>and tweaking the look-n-feel of the website without major design </a:t>
            </a:r>
            <a:r>
              <a:rPr lang="en-US" sz="2000" dirty="0" smtClean="0"/>
              <a:t>change</a:t>
            </a:r>
          </a:p>
          <a:p>
            <a:pPr marL="457200" indent="-457200">
              <a:buFont typeface="+mj-lt"/>
              <a:buAutoNum type="arabicPeriod"/>
            </a:pPr>
            <a:r>
              <a:rPr lang="en-US" sz="2000" dirty="0" smtClean="0"/>
              <a:t>Proposing </a:t>
            </a:r>
            <a:r>
              <a:rPr lang="en-US" sz="2000" dirty="0"/>
              <a:t>and implementing Digital Marketing capabilities and integration with analytics </a:t>
            </a:r>
            <a:r>
              <a:rPr lang="en-US" sz="2000" dirty="0" smtClean="0"/>
              <a:t>tools </a:t>
            </a:r>
          </a:p>
          <a:p>
            <a:pPr marL="457200" indent="-457200">
              <a:buFont typeface="+mj-lt"/>
              <a:buAutoNum type="arabicPeriod"/>
            </a:pPr>
            <a:r>
              <a:rPr lang="en-US" sz="2000" dirty="0" smtClean="0"/>
              <a:t>Email </a:t>
            </a:r>
            <a:r>
              <a:rPr lang="en-US" sz="2000" dirty="0"/>
              <a:t>campaigns – integration with 3rd party tools or using OIC mail </a:t>
            </a:r>
            <a:r>
              <a:rPr lang="en-US" sz="2000" dirty="0" smtClean="0"/>
              <a:t>exchange </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46579" y="1251167"/>
            <a:ext cx="11797032" cy="3170099"/>
          </a:xfrm>
          <a:prstGeom prst="rect">
            <a:avLst/>
          </a:prstGeom>
          <a:noFill/>
        </p:spPr>
        <p:txBody>
          <a:bodyPr wrap="square" rtlCol="0">
            <a:spAutoFit/>
          </a:bodyPr>
          <a:lstStyle/>
          <a:p>
            <a:pPr marL="457200" lvl="0" indent="-457200">
              <a:buFont typeface="+mj-lt"/>
              <a:buAutoNum type="arabicPeriod" startAt="6"/>
            </a:pPr>
            <a:endParaRPr lang="en-US" sz="2000" b="1" dirty="0" smtClean="0"/>
          </a:p>
          <a:p>
            <a:pPr marL="457200" indent="-457200">
              <a:buFont typeface="+mj-lt"/>
              <a:buAutoNum type="arabicPeriod" startAt="6"/>
            </a:pPr>
            <a:r>
              <a:rPr lang="en-US" sz="2000" dirty="0"/>
              <a:t>Proposing and implementing content personalization (creating personas, generating reports and analytics etc.) </a:t>
            </a:r>
            <a:endParaRPr lang="en-US" sz="2000" dirty="0" smtClean="0"/>
          </a:p>
          <a:p>
            <a:pPr marL="457200" indent="-457200">
              <a:buFont typeface="+mj-lt"/>
              <a:buAutoNum type="arabicPeriod" startAt="6"/>
            </a:pPr>
            <a:r>
              <a:rPr lang="en-US" sz="2000" dirty="0" smtClean="0"/>
              <a:t>Proposing </a:t>
            </a:r>
            <a:r>
              <a:rPr lang="en-US" sz="2000" dirty="0"/>
              <a:t>solution to sync contents between UAT and Production environment and/or load balancing for the contents/website </a:t>
            </a:r>
            <a:r>
              <a:rPr lang="en-US" sz="2000" dirty="0" smtClean="0"/>
              <a:t> </a:t>
            </a:r>
          </a:p>
          <a:p>
            <a:pPr marL="457200" indent="-457200">
              <a:buFont typeface="+mj-lt"/>
              <a:buAutoNum type="arabicPeriod" startAt="6"/>
            </a:pPr>
            <a:r>
              <a:rPr lang="en-US" sz="2000" dirty="0" smtClean="0"/>
              <a:t>Responsiveness </a:t>
            </a:r>
            <a:r>
              <a:rPr lang="en-US" sz="2000" dirty="0"/>
              <a:t>of the website should not be lost/compromised during the migration process </a:t>
            </a:r>
          </a:p>
          <a:p>
            <a:pPr marL="457200" indent="-457200">
              <a:buFont typeface="+mj-lt"/>
              <a:buAutoNum type="arabicPeriod" startAt="6"/>
            </a:pPr>
            <a:r>
              <a:rPr lang="en-US" sz="2000" dirty="0"/>
              <a:t>Implementing and managing push notifications for the web. </a:t>
            </a:r>
            <a:r>
              <a:rPr lang="en-US" sz="2000" dirty="0" smtClean="0"/>
              <a:t> </a:t>
            </a:r>
            <a:endParaRPr lang="en-US" sz="2000" dirty="0"/>
          </a:p>
          <a:p>
            <a:pPr marL="457200" indent="-457200">
              <a:buFont typeface="+mj-lt"/>
              <a:buAutoNum type="arabicPeriod" startAt="6"/>
            </a:pPr>
            <a:r>
              <a:rPr lang="en-US" sz="2000" dirty="0"/>
              <a:t>Implementing Newsletter capabilities and subscription </a:t>
            </a:r>
          </a:p>
          <a:p>
            <a:pPr marL="457200" indent="-457200">
              <a:buFont typeface="+mj-lt"/>
              <a:buAutoNum type="arabicPeriod" startAt="6"/>
            </a:pPr>
            <a:r>
              <a:rPr lang="en-US" sz="2000" dirty="0"/>
              <a:t>Website will continue to be multilingual (English and Arabic) </a:t>
            </a:r>
          </a:p>
          <a:p>
            <a:pPr marL="457200" indent="-457200">
              <a:buFont typeface="+mj-lt"/>
              <a:buAutoNum type="arabicPeriod" startAt="6"/>
            </a:pPr>
            <a:r>
              <a:rPr lang="en-US" sz="2000" dirty="0"/>
              <a:t>Social media integration Like Facebook, Twitter, Linked-In, Instagram etc.</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57313237"/>
              </p:ext>
            </p:extLst>
          </p:nvPr>
        </p:nvGraphicFramePr>
        <p:xfrm>
          <a:off x="557959" y="1819987"/>
          <a:ext cx="6721146" cy="2851259"/>
        </p:xfrm>
        <a:graphic>
          <a:graphicData uri="http://schemas.openxmlformats.org/drawingml/2006/table">
            <a:tbl>
              <a:tblPr firstRow="1" bandRow="1">
                <a:tableStyleId>{5DA37D80-6434-44D0-A028-1B22A696006F}</a:tableStyleId>
              </a:tblPr>
              <a:tblGrid>
                <a:gridCol w="4641120">
                  <a:extLst>
                    <a:ext uri="{9D8B030D-6E8A-4147-A177-3AD203B41FA5}">
                      <a16:colId xmlns:a16="http://schemas.microsoft.com/office/drawing/2014/main" xmlns="" val="3302362225"/>
                    </a:ext>
                  </a:extLst>
                </a:gridCol>
                <a:gridCol w="2080026">
                  <a:extLst>
                    <a:ext uri="{9D8B030D-6E8A-4147-A177-3AD203B41FA5}">
                      <a16:colId xmlns:a16="http://schemas.microsoft.com/office/drawing/2014/main" xmlns="" val="20002"/>
                    </a:ext>
                  </a:extLst>
                </a:gridCol>
              </a:tblGrid>
              <a:tr h="368856">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a16="http://schemas.microsoft.com/office/drawing/2014/main" xmlns="" val="2007264945"/>
                  </a:ext>
                </a:extLst>
              </a:tr>
              <a:tr h="332292">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Upgrade</a:t>
                      </a:r>
                      <a:r>
                        <a:rPr lang="en-IN" sz="1400" kern="1200" baseline="0" dirty="0" smtClean="0">
                          <a:effectLst/>
                        </a:rPr>
                        <a:t> Preparation (includes backup) for  </a:t>
                      </a:r>
                      <a:r>
                        <a:rPr lang="en-IN" sz="1400" kern="1200" dirty="0" err="1" smtClean="0">
                          <a:effectLst/>
                        </a:rPr>
                        <a:t>Sitefinity</a:t>
                      </a:r>
                      <a:r>
                        <a:rPr lang="en-IN" sz="1400" kern="1200" baseline="0" dirty="0" smtClean="0">
                          <a:effectLst/>
                        </a:rPr>
                        <a:t> Version 4.2</a:t>
                      </a:r>
                    </a:p>
                  </a:txBody>
                  <a:tcPr marL="68580" marR="68580" marT="0" marB="0" anchor="ctr"/>
                </a:tc>
                <a:tc rowSpan="7">
                  <a:txBody>
                    <a:bodyPr/>
                    <a:lstStyle/>
                    <a:p>
                      <a:pPr algn="ctr">
                        <a:spcAft>
                          <a:spcPts val="0"/>
                        </a:spcAft>
                      </a:pPr>
                      <a:r>
                        <a:rPr lang="en-IN" sz="1600" kern="1200" dirty="0" smtClean="0">
                          <a:effectLst/>
                        </a:rPr>
                        <a:t>47</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2507006805"/>
                  </a:ext>
                </a:extLst>
              </a:tr>
              <a:tr h="391934">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Install &amp; configure </a:t>
                      </a:r>
                      <a:r>
                        <a:rPr lang="en-IN" sz="1400" kern="1200" dirty="0" err="1" smtClean="0">
                          <a:effectLst/>
                        </a:rPr>
                        <a:t>Sitefinity</a:t>
                      </a:r>
                      <a:r>
                        <a:rPr lang="en-IN" sz="1400" kern="1200" baseline="0" dirty="0" smtClean="0">
                          <a:effectLst/>
                        </a:rPr>
                        <a:t> Version 9.2</a:t>
                      </a:r>
                      <a:endParaRPr lang="en-IN" sz="1400" b="0" kern="1200" dirty="0">
                        <a:solidFill>
                          <a:schemeClr val="tx1"/>
                        </a:solidFill>
                        <a:effectLst/>
                        <a:latin typeface="+mn-lt"/>
                        <a:ea typeface="+mn-ea"/>
                        <a:cs typeface="+mn-cs"/>
                      </a:endParaRP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419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Create Project instance for migration</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endParaRPr lang="en-US"/>
                    </a:p>
                  </a:txBody>
                  <a:tcPr/>
                </a:tc>
              </a:tr>
              <a:tr h="3374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Migrate Instance from 4.2 to 9.2</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endParaRPr lang="en-US"/>
                    </a:p>
                  </a:txBody>
                  <a:tcPr/>
                </a:tc>
              </a:tr>
              <a:tr h="433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baseline="0" dirty="0" smtClean="0">
                          <a:effectLst/>
                        </a:rPr>
                        <a:t>Configure migrated instance</a:t>
                      </a:r>
                      <a:endParaRPr lang="en-IN" sz="1400" b="0" kern="1200" baseline="0" dirty="0" smtClean="0">
                        <a:solidFill>
                          <a:schemeClr val="tx1"/>
                        </a:solidFill>
                        <a:effectLst/>
                        <a:latin typeface="+mn-lt"/>
                        <a:ea typeface="+mn-ea"/>
                        <a:cs typeface="+mn-cs"/>
                      </a:endParaRP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273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Deployment</a:t>
                      </a:r>
                    </a:p>
                  </a:txBody>
                  <a:tcPr marL="68580" marR="68580" marT="0" marB="0" anchor="ctr"/>
                </a:tc>
                <a:tc vMerge="1">
                  <a:txBody>
                    <a:bodyPr/>
                    <a:lstStyle/>
                    <a:p>
                      <a:endParaRPr lang="en-US"/>
                    </a:p>
                  </a:txBody>
                  <a:tcPr/>
                </a:tc>
              </a:tr>
              <a:tr h="180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QA &amp; UAT</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bl>
          </a:graphicData>
        </a:graphic>
      </p:graphicFrame>
      <p:sp>
        <p:nvSpPr>
          <p:cNvPr id="5" name="Rectangle 4"/>
          <p:cNvSpPr/>
          <p:nvPr/>
        </p:nvSpPr>
        <p:spPr>
          <a:xfrm>
            <a:off x="364831" y="1074143"/>
            <a:ext cx="9507826" cy="400110"/>
          </a:xfrm>
          <a:prstGeom prst="rect">
            <a:avLst/>
          </a:prstGeom>
        </p:spPr>
        <p:txBody>
          <a:bodyPr wrap="square">
            <a:spAutoFit/>
          </a:bodyPr>
          <a:lstStyle/>
          <a:p>
            <a:r>
              <a:rPr lang="en-AU" sz="2000" dirty="0"/>
              <a:t>The time estimated for delivering the application is </a:t>
            </a:r>
            <a:r>
              <a:rPr lang="en-AU" sz="2000" dirty="0" smtClean="0"/>
              <a:t>47</a:t>
            </a:r>
            <a:r>
              <a:rPr lang="en-AU" sz="2000" b="1" dirty="0" smtClean="0"/>
              <a:t> working </a:t>
            </a:r>
            <a:r>
              <a:rPr lang="en-AU" sz="2000" b="1" dirty="0"/>
              <a:t>man days</a:t>
            </a:r>
            <a:endParaRPr lang="en-IN" sz="2000" b="1" dirty="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Timeline &amp; Deliverables</a:t>
            </a:r>
            <a:endParaRPr lang="en-IN" sz="3200" dirty="0">
              <a:solidFill>
                <a:schemeClr val="bg1"/>
              </a:solidFill>
            </a:endParaRPr>
          </a:p>
        </p:txBody>
      </p:sp>
      <p:sp>
        <p:nvSpPr>
          <p:cNvPr id="2" name="Rounded Rectangle 1"/>
          <p:cNvSpPr/>
          <p:nvPr/>
        </p:nvSpPr>
        <p:spPr>
          <a:xfrm>
            <a:off x="7973023" y="1819987"/>
            <a:ext cx="3799268" cy="2632665"/>
          </a:xfrm>
          <a:prstGeom prst="roundRect">
            <a:avLst>
              <a:gd name="adj" fmla="val 5697"/>
            </a:avLst>
          </a:prstGeom>
        </p:spPr>
        <p:style>
          <a:lnRef idx="1">
            <a:schemeClr val="accent6"/>
          </a:lnRef>
          <a:fillRef idx="2">
            <a:schemeClr val="accent6"/>
          </a:fillRef>
          <a:effectRef idx="1">
            <a:schemeClr val="accent6"/>
          </a:effectRef>
          <a:fontRef idx="minor">
            <a:schemeClr val="dk1"/>
          </a:fontRef>
        </p:style>
        <p:txBody>
          <a:bodyPr rtlCol="0" anchor="ctr"/>
          <a:lstStyle/>
          <a:p>
            <a:pPr marL="17100" lvl="1" algn="ctr">
              <a:lnSpc>
                <a:spcPts val="2600"/>
              </a:lnSpc>
            </a:pPr>
            <a:endParaRPr lang="en-US" sz="2200" b="1" dirty="0" smtClean="0"/>
          </a:p>
          <a:p>
            <a:pPr marL="17100" lvl="1" algn="ctr">
              <a:lnSpc>
                <a:spcPts val="2600"/>
              </a:lnSpc>
            </a:pPr>
            <a:r>
              <a:rPr lang="en-US" sz="2200" b="1" dirty="0" smtClean="0"/>
              <a:t>Deliverables</a:t>
            </a:r>
          </a:p>
          <a:p>
            <a:pPr marL="17100" lvl="1">
              <a:lnSpc>
                <a:spcPts val="2600"/>
              </a:lnSpc>
            </a:pPr>
            <a:r>
              <a:rPr lang="en-US" sz="1600" b="1" dirty="0" smtClean="0"/>
              <a:t>Phase 1</a:t>
            </a:r>
          </a:p>
          <a:p>
            <a:pPr marL="302850" lvl="1" indent="-285750">
              <a:lnSpc>
                <a:spcPts val="2600"/>
              </a:lnSpc>
              <a:buFont typeface="Arial" panose="020B0604020202020204" pitchFamily="34" charset="0"/>
              <a:buChar char="•"/>
            </a:pPr>
            <a:r>
              <a:rPr lang="en-US" sz="1600" dirty="0" smtClean="0"/>
              <a:t>Migrated database</a:t>
            </a:r>
          </a:p>
          <a:p>
            <a:pPr marL="302850" lvl="1" indent="-285750">
              <a:lnSpc>
                <a:spcPts val="2600"/>
              </a:lnSpc>
              <a:buFont typeface="Arial" panose="020B0604020202020204" pitchFamily="34" charset="0"/>
              <a:buChar char="•"/>
            </a:pPr>
            <a:r>
              <a:rPr lang="en-US" sz="1600" dirty="0" smtClean="0"/>
              <a:t>Upgraded project instance</a:t>
            </a:r>
          </a:p>
          <a:p>
            <a:pPr marL="302850" lvl="1" indent="-285750">
              <a:lnSpc>
                <a:spcPts val="2600"/>
              </a:lnSpc>
              <a:buFont typeface="Arial" panose="020B0604020202020204" pitchFamily="34" charset="0"/>
              <a:buChar char="•"/>
            </a:pPr>
            <a:r>
              <a:rPr lang="en-US" sz="1600" dirty="0" smtClean="0"/>
              <a:t>Documentation of common issues</a:t>
            </a:r>
          </a:p>
          <a:p>
            <a:pPr marL="302850" lvl="1" indent="-285750">
              <a:lnSpc>
                <a:spcPts val="2600"/>
              </a:lnSpc>
              <a:buFont typeface="Arial" panose="020B0604020202020204" pitchFamily="34" charset="0"/>
              <a:buChar char="•"/>
            </a:pPr>
            <a:endParaRPr lang="en-US" sz="1600" dirty="0" smtClean="0"/>
          </a:p>
          <a:p>
            <a:pPr marL="17100" lvl="1">
              <a:lnSpc>
                <a:spcPts val="2600"/>
              </a:lnSpc>
            </a:pPr>
            <a:endParaRPr lang="en-US" sz="1600" dirty="0" smtClean="0"/>
          </a:p>
          <a:p>
            <a:pPr marL="302850" lvl="1" indent="-285750">
              <a:lnSpc>
                <a:spcPts val="2600"/>
              </a:lnSpc>
              <a:buFont typeface="Arial" panose="020B0604020202020204" pitchFamily="34" charset="0"/>
              <a:buChar char="•"/>
            </a:pPr>
            <a:endParaRPr lang="en-US" sz="1600" dirty="0"/>
          </a:p>
          <a:p>
            <a:pPr algn="ctr"/>
            <a:endParaRPr lang="en-US" dirty="0"/>
          </a:p>
        </p:txBody>
      </p:sp>
    </p:spTree>
    <p:extLst>
      <p:ext uri="{BB962C8B-B14F-4D97-AF65-F5344CB8AC3E}">
        <p14:creationId xmlns:p14="http://schemas.microsoft.com/office/powerpoint/2010/main" val="762857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78239266"/>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4243543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807</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666</cp:revision>
  <dcterms:created xsi:type="dcterms:W3CDTF">2016-07-20T04:54:31Z</dcterms:created>
  <dcterms:modified xsi:type="dcterms:W3CDTF">2016-11-05T04:58:45Z</dcterms:modified>
</cp:coreProperties>
</file>