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80" r:id="rId7"/>
    <p:sldId id="287" r:id="rId8"/>
    <p:sldId id="273" r:id="rId9"/>
    <p:sldId id="259" r:id="rId10"/>
    <p:sldId id="274" r:id="rId11"/>
    <p:sldId id="262" r:id="rId12"/>
    <p:sldId id="276" r:id="rId13"/>
    <p:sldId id="283" r:id="rId14"/>
    <p:sldId id="282" r:id="rId15"/>
    <p:sldId id="264" r:id="rId16"/>
    <p:sldId id="277" r:id="rId17"/>
    <p:sldId id="285" r:id="rId18"/>
    <p:sldId id="290" r:id="rId19"/>
    <p:sldId id="271" r:id="rId20"/>
    <p:sldId id="278" r:id="rId21"/>
    <p:sldId id="289" r:id="rId22"/>
    <p:sldId id="288" r:id="rId23"/>
    <p:sldId id="270" r:id="rId24"/>
    <p:sldId id="279" r:id="rId25"/>
    <p:sldId id="275"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29E"/>
    <a:srgbClr val="C5EBFF"/>
    <a:srgbClr val="740026"/>
    <a:srgbClr val="1C1C1C"/>
    <a:srgbClr val="5DE1AF"/>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64" d="100"/>
          <a:sy n="64"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6</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01-09-2016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01-09-2016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01-09-2016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01-09-2016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01-09-2016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01-09-2016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an </a:t>
            </a:r>
            <a:r>
              <a:rPr lang="en-IN" sz="2800" b="1" dirty="0" smtClean="0">
                <a:solidFill>
                  <a:srgbClr val="1C1C1C"/>
                </a:solidFill>
              </a:rPr>
              <a:t>POS System</a:t>
            </a:r>
            <a:r>
              <a:rPr lang="en-IN" sz="2800" b="1" dirty="0">
                <a:solidFill>
                  <a:srgbClr val="1C1C1C"/>
                </a:solidFill>
              </a:rPr>
              <a:t/>
            </a:r>
            <a:br>
              <a:rPr lang="en-IN" sz="2800" b="1" dirty="0">
                <a:solidFill>
                  <a:srgbClr val="1C1C1C"/>
                </a:solidFill>
              </a:rPr>
            </a:br>
            <a:r>
              <a:rPr lang="en-IN" sz="2800" b="1" dirty="0">
                <a:solidFill>
                  <a:srgbClr val="1C1C1C"/>
                </a:solidFill>
              </a:rPr>
              <a:t>for </a:t>
            </a:r>
            <a:r>
              <a:rPr lang="en-US" sz="2800" b="1" dirty="0" err="1">
                <a:solidFill>
                  <a:srgbClr val="1C1C1C"/>
                </a:solidFill>
              </a:rPr>
              <a:t>Mawarid</a:t>
            </a:r>
            <a:r>
              <a:rPr lang="en-US" sz="2800" b="1" dirty="0">
                <a:solidFill>
                  <a:srgbClr val="1C1C1C"/>
                </a:solidFill>
              </a:rPr>
              <a:t> Finance </a:t>
            </a:r>
            <a:r>
              <a:rPr lang="en-IN" sz="2800" b="1" dirty="0" smtClean="0">
                <a:solidFill>
                  <a:srgbClr val="1C1C1C"/>
                </a:solidFill>
              </a:rPr>
              <a:t> </a:t>
            </a:r>
            <a:endParaRPr lang="en-US" sz="2800" b="1" dirty="0">
              <a:solidFill>
                <a:srgbClr val="1C1C1C"/>
              </a:solidFill>
            </a:endParaRPr>
          </a:p>
          <a:p>
            <a:pPr algn="r"/>
            <a:endParaRPr lang="en-US" sz="18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285936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4760278"/>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smtClean="0"/>
              <a:t>Detailed </a:t>
            </a:r>
            <a:r>
              <a:rPr lang="en-US" sz="2100" dirty="0"/>
              <a:t>requirement specification document</a:t>
            </a:r>
          </a:p>
          <a:p>
            <a:pPr marL="742950" lvl="1" indent="-285750">
              <a:lnSpc>
                <a:spcPts val="2800"/>
              </a:lnSpc>
              <a:buFont typeface="Arial" panose="020B0604020202020204" pitchFamily="34" charset="0"/>
              <a:buChar char="•"/>
            </a:pPr>
            <a:r>
              <a:rPr lang="en-US" sz="2100" dirty="0"/>
              <a:t>Wireframes for the key screens for the </a:t>
            </a:r>
            <a:r>
              <a:rPr lang="en-US" sz="2100" dirty="0" smtClean="0"/>
              <a:t>proposed </a:t>
            </a:r>
            <a:r>
              <a:rPr lang="en-US" sz="2100" dirty="0"/>
              <a:t>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30968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337402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494107"/>
            <a:ext cx="11581272" cy="5032147"/>
          </a:xfrm>
          <a:prstGeom prst="rect">
            <a:avLst/>
          </a:prstGeom>
          <a:noFill/>
        </p:spPr>
        <p:txBody>
          <a:bodyPr wrap="square" rtlCol="0">
            <a:spAutoFit/>
          </a:bodyPr>
          <a:lstStyle/>
          <a:p>
            <a:pPr>
              <a:lnSpc>
                <a:spcPct val="150000"/>
              </a:lnSpc>
            </a:pPr>
            <a:r>
              <a:rPr lang="en-US" sz="1900" dirty="0"/>
              <a:t>Application will be delivered in three phases.  Development will start post approval and sign-off of the Software Requirements Specification (SRS) by the client. The deliverables for each phase is listed below.</a:t>
            </a:r>
          </a:p>
          <a:p>
            <a:pPr>
              <a:lnSpc>
                <a:spcPct val="150000"/>
              </a:lnSpc>
            </a:pPr>
            <a:r>
              <a:rPr lang="en-US" sz="1600" b="1" dirty="0" smtClean="0"/>
              <a:t>Phase </a:t>
            </a:r>
            <a:r>
              <a:rPr lang="en-US" sz="1600" b="1" dirty="0"/>
              <a:t>1 </a:t>
            </a:r>
            <a:r>
              <a:rPr lang="en-US" sz="1600" b="1" dirty="0" smtClean="0"/>
              <a:t>Delivery</a:t>
            </a:r>
          </a:p>
          <a:p>
            <a:pPr marL="285750" indent="-285750">
              <a:lnSpc>
                <a:spcPct val="150000"/>
              </a:lnSpc>
              <a:buFont typeface="Wingdings" panose="05000000000000000000" pitchFamily="2" charset="2"/>
              <a:buChar char="§"/>
            </a:pPr>
            <a:r>
              <a:rPr lang="en-US" sz="1600" dirty="0" smtClean="0"/>
              <a:t>Project plan</a:t>
            </a:r>
          </a:p>
          <a:p>
            <a:pPr marL="285750" indent="-285750">
              <a:lnSpc>
                <a:spcPct val="150000"/>
              </a:lnSpc>
              <a:buFont typeface="Wingdings" panose="05000000000000000000" pitchFamily="2" charset="2"/>
              <a:buChar char="§"/>
            </a:pPr>
            <a:r>
              <a:rPr lang="en-US" sz="1600" dirty="0" smtClean="0"/>
              <a:t>SRS &amp; </a:t>
            </a:r>
            <a:r>
              <a:rPr lang="en-US" sz="1600" dirty="0" smtClean="0"/>
              <a:t>Functional Specification</a:t>
            </a:r>
            <a:endParaRPr lang="en-US" sz="1600" dirty="0" smtClean="0"/>
          </a:p>
          <a:p>
            <a:pPr marL="285750" indent="-285750">
              <a:lnSpc>
                <a:spcPct val="150000"/>
              </a:lnSpc>
              <a:buFont typeface="Wingdings" panose="05000000000000000000" pitchFamily="2" charset="2"/>
              <a:buChar char="§"/>
            </a:pPr>
            <a:r>
              <a:rPr lang="en-US" sz="1600" dirty="0" smtClean="0"/>
              <a:t>Wire frames for key </a:t>
            </a:r>
            <a:r>
              <a:rPr lang="en-US" sz="1600" dirty="0" smtClean="0"/>
              <a:t>screens</a:t>
            </a:r>
          </a:p>
          <a:p>
            <a:pPr>
              <a:lnSpc>
                <a:spcPct val="150000"/>
              </a:lnSpc>
            </a:pPr>
            <a:r>
              <a:rPr lang="en-US" sz="1600" b="1" dirty="0"/>
              <a:t>Phase 2 Delivery</a:t>
            </a:r>
          </a:p>
          <a:p>
            <a:pPr marL="342900" indent="-342900">
              <a:lnSpc>
                <a:spcPct val="150000"/>
              </a:lnSpc>
              <a:buFont typeface="Wingdings" panose="05000000000000000000" pitchFamily="2" charset="2"/>
              <a:buChar char="§"/>
            </a:pPr>
            <a:r>
              <a:rPr lang="en-US" sz="1600" dirty="0"/>
              <a:t>Employee login</a:t>
            </a:r>
          </a:p>
          <a:p>
            <a:pPr marL="342900" indent="-342900">
              <a:lnSpc>
                <a:spcPct val="150000"/>
              </a:lnSpc>
              <a:buFont typeface="Wingdings" panose="05000000000000000000" pitchFamily="2" charset="2"/>
              <a:buChar char="§"/>
            </a:pPr>
            <a:r>
              <a:rPr lang="en-US" sz="1600" dirty="0"/>
              <a:t>Card Authorization</a:t>
            </a:r>
          </a:p>
          <a:p>
            <a:pPr marL="342900" indent="-342900">
              <a:lnSpc>
                <a:spcPct val="150000"/>
              </a:lnSpc>
              <a:buFont typeface="Wingdings" panose="05000000000000000000" pitchFamily="2" charset="2"/>
              <a:buChar char="§"/>
            </a:pPr>
            <a:r>
              <a:rPr lang="en-US" sz="1600" dirty="0"/>
              <a:t>Transaction Status</a:t>
            </a:r>
          </a:p>
          <a:p>
            <a:pPr>
              <a:lnSpc>
                <a:spcPct val="150000"/>
              </a:lnSpc>
            </a:pPr>
            <a:r>
              <a:rPr lang="en-US" sz="1600" b="1" dirty="0"/>
              <a:t>Phase 3 </a:t>
            </a:r>
            <a:r>
              <a:rPr lang="en-US" sz="1600" b="1" dirty="0" smtClean="0"/>
              <a:t>Delivery</a:t>
            </a:r>
            <a:endParaRPr lang="en-US" sz="1600" b="1" dirty="0"/>
          </a:p>
          <a:p>
            <a:pPr marL="342900" indent="-342900">
              <a:lnSpc>
                <a:spcPct val="150000"/>
              </a:lnSpc>
              <a:buFont typeface="Wingdings" panose="05000000000000000000" pitchFamily="2" charset="2"/>
              <a:buChar char="§"/>
            </a:pPr>
            <a:r>
              <a:rPr lang="en-US" sz="1600" dirty="0"/>
              <a:t>QA</a:t>
            </a:r>
          </a:p>
          <a:p>
            <a:pPr marL="342900" indent="-342900">
              <a:lnSpc>
                <a:spcPct val="150000"/>
              </a:lnSpc>
              <a:buFont typeface="Wingdings" panose="05000000000000000000" pitchFamily="2" charset="2"/>
              <a:buChar char="§"/>
            </a:pPr>
            <a:r>
              <a:rPr lang="en-US" sz="1600" dirty="0" smtClean="0"/>
              <a:t>UAT</a:t>
            </a:r>
            <a:endParaRPr lang="en-US" sz="1900" dirty="0"/>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291100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
        <p:nvSpPr>
          <p:cNvPr id="7" name="Content Placeholder 2"/>
          <p:cNvSpPr>
            <a:spLocks noGrp="1"/>
          </p:cNvSpPr>
          <p:nvPr>
            <p:ph idx="1"/>
          </p:nvPr>
        </p:nvSpPr>
        <p:spPr>
          <a:xfrm>
            <a:off x="479685" y="1752718"/>
            <a:ext cx="11221985" cy="4117996"/>
          </a:xfrm>
          <a:solidFill>
            <a:schemeClr val="accent2">
              <a:lumMod val="20000"/>
              <a:lumOff val="80000"/>
            </a:schemeClr>
          </a:solidFill>
          <a:ln>
            <a:solidFill>
              <a:schemeClr val="accent2">
                <a:lumMod val="75000"/>
              </a:schemeClr>
            </a:solidFill>
          </a:ln>
        </p:spPr>
        <p:txBody>
          <a:bodyPr>
            <a:normAutofit/>
          </a:bodyPr>
          <a:lstStyle/>
          <a:p>
            <a:pPr marL="0" indent="0">
              <a:buNone/>
            </a:pPr>
            <a:r>
              <a:rPr lang="en-US" sz="2100" b="1" dirty="0" smtClean="0">
                <a:solidFill>
                  <a:srgbClr val="77062D"/>
                </a:solidFill>
              </a:rPr>
              <a:t>Recommended System Requirements</a:t>
            </a:r>
          </a:p>
          <a:p>
            <a:pPr lvl="1" defTabSz="914400">
              <a:lnSpc>
                <a:spcPct val="70000"/>
              </a:lnSpc>
              <a:buFont typeface="Arial" panose="020B0604020202020204" pitchFamily="34" charset="0"/>
              <a:buChar char="•"/>
            </a:pPr>
            <a:endParaRPr lang="en-US" sz="2000" dirty="0" smtClean="0"/>
          </a:p>
          <a:p>
            <a:pPr lvl="1" defTabSz="914400">
              <a:lnSpc>
                <a:spcPct val="70000"/>
              </a:lnSpc>
              <a:buFont typeface="Arial" panose="020B0604020202020204" pitchFamily="34" charset="0"/>
              <a:buChar char="•"/>
            </a:pPr>
            <a:r>
              <a:rPr lang="sk-SK" sz="2000" dirty="0" smtClean="0"/>
              <a:t>Database –</a:t>
            </a:r>
            <a:r>
              <a:rPr lang="en-US" sz="2000" dirty="0" smtClean="0"/>
              <a:t> MS SQL 2008 and above</a:t>
            </a:r>
            <a:endParaRPr lang="en-IN" sz="2000" dirty="0"/>
          </a:p>
          <a:p>
            <a:pPr lvl="1" defTabSz="914400">
              <a:lnSpc>
                <a:spcPct val="70000"/>
              </a:lnSpc>
              <a:buFont typeface="Arial" panose="020B0604020202020204" pitchFamily="34" charset="0"/>
              <a:buChar char="•"/>
            </a:pPr>
            <a:r>
              <a:rPr lang="sk-SK" sz="2000" dirty="0" smtClean="0"/>
              <a:t>Operating </a:t>
            </a:r>
            <a:r>
              <a:rPr lang="sk-SK" sz="2000" dirty="0"/>
              <a:t>System </a:t>
            </a:r>
            <a:r>
              <a:rPr lang="sk-SK" sz="2000" dirty="0" smtClean="0"/>
              <a:t>–</a:t>
            </a:r>
            <a:r>
              <a:rPr lang="en-IN" sz="2000" dirty="0"/>
              <a:t> </a:t>
            </a:r>
            <a:r>
              <a:rPr lang="en-IN" sz="2000" dirty="0" smtClean="0"/>
              <a:t>Windows 7  &amp; above with </a:t>
            </a:r>
            <a:r>
              <a:rPr lang="en-IN" sz="2000" dirty="0" err="1" smtClean="0"/>
              <a:t>.Net</a:t>
            </a:r>
            <a:r>
              <a:rPr lang="en-IN" sz="2000" dirty="0" smtClean="0"/>
              <a:t> Framework 3.5 and above</a:t>
            </a:r>
          </a:p>
          <a:p>
            <a:pPr marL="457200" lvl="1" indent="0" defTabSz="914400">
              <a:lnSpc>
                <a:spcPct val="70000"/>
              </a:lnSpc>
              <a:buNone/>
            </a:pPr>
            <a:endParaRPr lang="en-IN" sz="1700" dirty="0" smtClean="0"/>
          </a:p>
          <a:p>
            <a:pPr marL="0" indent="0">
              <a:lnSpc>
                <a:spcPct val="70000"/>
              </a:lnSpc>
              <a:buNone/>
            </a:pPr>
            <a:endParaRPr lang="en-IN" sz="2100" dirty="0" smtClean="0"/>
          </a:p>
          <a:p>
            <a:pPr lvl="1" defTabSz="914400">
              <a:lnSpc>
                <a:spcPct val="70000"/>
              </a:lnSpc>
              <a:buFont typeface="Arial" panose="020B0604020202020204" pitchFamily="34" charset="0"/>
              <a:buChar char="•"/>
            </a:pPr>
            <a:endParaRPr lang="en-US" sz="1700" dirty="0"/>
          </a:p>
          <a:p>
            <a:pPr lvl="1" defTabSz="914400">
              <a:lnSpc>
                <a:spcPct val="70000"/>
              </a:lnSpc>
              <a:buFont typeface="Arial" panose="020B0604020202020204" pitchFamily="34" charset="0"/>
              <a:buChar char="•"/>
            </a:pPr>
            <a:endParaRPr lang="en-US" sz="1700" dirty="0"/>
          </a:p>
          <a:p>
            <a:pPr marL="457200" lvl="1" indent="0" algn="just" defTabSz="914400">
              <a:buNone/>
            </a:pPr>
            <a:endParaRPr lang="en-US" sz="2100" dirty="0"/>
          </a:p>
        </p:txBody>
      </p:sp>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t>
            </a:r>
            <a:r>
              <a:rPr lang="en-US" sz="3600" b="1" dirty="0" smtClean="0">
                <a:solidFill>
                  <a:schemeClr val="tx1">
                    <a:lumMod val="95000"/>
                    <a:lumOff val="5000"/>
                  </a:schemeClr>
                </a:solidFill>
                <a:latin typeface="Gill Sans MT" panose="020B0502020104020203" pitchFamily="34" charset="0"/>
                <a:cs typeface="Arial" pitchFamily="34" charset="0"/>
              </a:rPr>
              <a:t>&amp;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84310990"/>
              </p:ext>
            </p:extLst>
          </p:nvPr>
        </p:nvGraphicFramePr>
        <p:xfrm>
          <a:off x="356253" y="1412956"/>
          <a:ext cx="7212394" cy="5154198"/>
        </p:xfrm>
        <a:graphic>
          <a:graphicData uri="http://schemas.openxmlformats.org/drawingml/2006/table">
            <a:tbl>
              <a:tblPr firstRow="1" bandRow="1">
                <a:tableStyleId>{21E4AEA4-8DFA-4A89-87EB-49C32662AFE0}</a:tableStyleId>
              </a:tblPr>
              <a:tblGrid>
                <a:gridCol w="4800363">
                  <a:extLst>
                    <a:ext uri="{9D8B030D-6E8A-4147-A177-3AD203B41FA5}">
                      <a16:colId xmlns:a16="http://schemas.microsoft.com/office/drawing/2014/main" xmlns="" val="3302362225"/>
                    </a:ext>
                  </a:extLst>
                </a:gridCol>
                <a:gridCol w="674558">
                  <a:extLst>
                    <a:ext uri="{9D8B030D-6E8A-4147-A177-3AD203B41FA5}">
                      <a16:colId xmlns:a16="http://schemas.microsoft.com/office/drawing/2014/main" xmlns="" val="1810571735"/>
                    </a:ext>
                  </a:extLst>
                </a:gridCol>
                <a:gridCol w="1737473"/>
              </a:tblGrid>
              <a:tr h="449356">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r">
                        <a:lnSpc>
                          <a:spcPct val="150000"/>
                        </a:lnSpc>
                        <a:spcAft>
                          <a:spcPts val="600"/>
                        </a:spcAft>
                        <a:tabLst>
                          <a:tab pos="1137920" algn="l"/>
                        </a:tabLst>
                      </a:pPr>
                      <a:r>
                        <a:rPr lang="en-AU" sz="1600" kern="1200" dirty="0" smtClean="0">
                          <a:effectLst/>
                        </a:rPr>
                        <a:t>Phase</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ctr">
                        <a:lnSpc>
                          <a:spcPct val="150000"/>
                        </a:lnSpc>
                        <a:spcAft>
                          <a:spcPts val="600"/>
                        </a:spcAft>
                        <a:tabLst>
                          <a:tab pos="1137920" algn="l"/>
                        </a:tabLst>
                      </a:pPr>
                      <a:r>
                        <a:rPr lang="en-IN" sz="1600" kern="1200" dirty="0" smtClean="0">
                          <a:effectLst/>
                        </a:rPr>
                        <a:t>Effort (Man Days)</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extLst>
                  <a:ext uri="{0D108BD9-81ED-4DB2-BD59-A6C34878D82A}">
                    <a16:rowId xmlns:a16="http://schemas.microsoft.com/office/drawing/2014/main" xmlns="" val="2007264945"/>
                  </a:ext>
                </a:extLst>
              </a:tr>
              <a:tr h="269660">
                <a:tc>
                  <a:txBody>
                    <a:bodyPr/>
                    <a:lstStyle/>
                    <a:p>
                      <a:pPr algn="l">
                        <a:lnSpc>
                          <a:spcPct val="115000"/>
                        </a:lnSpc>
                        <a:spcAft>
                          <a:spcPts val="600"/>
                        </a:spcAft>
                      </a:pPr>
                      <a:r>
                        <a:rPr lang="en-IN" sz="1600" b="1" kern="1200" dirty="0" smtClean="0">
                          <a:effectLst/>
                        </a:rPr>
                        <a:t>Initiation</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rowSpan="5">
                  <a:txBody>
                    <a:bodyPr/>
                    <a:lstStyle/>
                    <a:p>
                      <a:pPr algn="ctr">
                        <a:spcAft>
                          <a:spcPts val="0"/>
                        </a:spcAft>
                      </a:pPr>
                      <a:r>
                        <a:rPr lang="en-IN" sz="1800" b="1" kern="1200" dirty="0" smtClean="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chemeClr val="accent4">
                        <a:lumMod val="20000"/>
                        <a:lumOff val="80000"/>
                      </a:schemeClr>
                    </a:solidFill>
                  </a:tcPr>
                </a:tc>
                <a:tc rowSpan="5">
                  <a:txBody>
                    <a:bodyPr/>
                    <a:lstStyle/>
                    <a:p>
                      <a:pPr algn="ctr">
                        <a:spcAft>
                          <a:spcPts val="0"/>
                        </a:spcAft>
                      </a:pPr>
                      <a:r>
                        <a:rPr lang="en-IN" sz="1600" b="1" kern="1200" dirty="0" smtClean="0">
                          <a:effectLst/>
                        </a:rPr>
                        <a:t>9</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xmlns="" val="1056298204"/>
                  </a:ext>
                </a:extLst>
              </a:tr>
              <a:tr h="34852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Requirement Gathering Complete and Sign-Off</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311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Software</a:t>
                      </a:r>
                      <a:r>
                        <a:rPr lang="en-IN" sz="1400" kern="1200" baseline="0" dirty="0" smtClean="0">
                          <a:effectLst/>
                        </a:rPr>
                        <a:t> requirement </a:t>
                      </a:r>
                      <a:r>
                        <a:rPr lang="en-IN" sz="1400" kern="1200" baseline="0" dirty="0" smtClean="0">
                          <a:effectLst/>
                        </a:rPr>
                        <a:t>Specification &amp; functional Specification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UI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3220231555"/>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Database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smtClean="0">
                          <a:effectLst/>
                        </a:rPr>
                        <a:t>Development Start</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tc row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kern="1200" dirty="0" smtClean="0">
                          <a:effectLst/>
                        </a:rPr>
                        <a:t>Phase 2</a:t>
                      </a:r>
                      <a:endParaRPr lang="en-IN" sz="1800" b="1" kern="1200" dirty="0">
                        <a:solidFill>
                          <a:schemeClr val="tx1"/>
                        </a:solidFill>
                        <a:effectLst/>
                        <a:latin typeface="+mn-lt"/>
                        <a:ea typeface="+mn-ea"/>
                        <a:cs typeface="+mn-cs"/>
                      </a:endParaRPr>
                    </a:p>
                  </a:txBody>
                  <a:tcPr marL="68580" marR="68580" marT="0" marB="0" vert="vert270" anchor="ctr">
                    <a:solidFill>
                      <a:srgbClr val="FFC000"/>
                    </a:solidFill>
                  </a:tcPr>
                </a:tc>
                <a:tc rowSpan="10">
                  <a:txBody>
                    <a:bodyPr/>
                    <a:lstStyle/>
                    <a:p>
                      <a:pPr algn="ctr">
                        <a:spcAft>
                          <a:spcPts val="0"/>
                        </a:spcAft>
                      </a:pPr>
                      <a:r>
                        <a:rPr lang="en-IN" sz="1600" b="1" kern="1200" dirty="0" smtClean="0">
                          <a:effectLst/>
                        </a:rPr>
                        <a:t>19</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extLst>
                  <a:ext uri="{0D108BD9-81ED-4DB2-BD59-A6C34878D82A}">
                    <a16:rowId xmlns:a16="http://schemas.microsoft.com/office/drawing/2014/main" xmlns="" val="560038273"/>
                  </a:ext>
                </a:extLst>
              </a:tr>
              <a:tr h="223870">
                <a:tc>
                  <a:txBody>
                    <a:bodyPr/>
                    <a:lstStyle/>
                    <a:p>
                      <a:pPr>
                        <a:spcAft>
                          <a:spcPts val="0"/>
                        </a:spcAft>
                      </a:pPr>
                      <a:r>
                        <a:rPr lang="en-IN" sz="1400" kern="1200" dirty="0" smtClean="0">
                          <a:effectLst/>
                        </a:rPr>
                        <a:t>Application Framework</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kern="1200" dirty="0" smtClean="0">
                          <a:effectLst/>
                        </a:rPr>
                        <a:t>Employee </a:t>
                      </a:r>
                      <a:r>
                        <a:rPr lang="en-IN" sz="1400" kern="1200" dirty="0" smtClean="0">
                          <a:effectLst/>
                        </a:rPr>
                        <a:t>Login </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lnT w="12700" cap="flat" cmpd="sng" algn="ctr">
                      <a:solidFill>
                        <a:schemeClr val="tx1"/>
                      </a:solidFill>
                      <a:prstDash val="solid"/>
                      <a:round/>
                      <a:headEnd type="none" w="med" len="med"/>
                      <a:tailEnd type="none" w="med" len="med"/>
                    </a:lnT>
                    <a:solidFill>
                      <a:srgbClr val="FDF3ED"/>
                    </a:solidFill>
                  </a:tcPr>
                </a:tc>
                <a:tc vMerge="1">
                  <a:txBody>
                    <a:bodyPr/>
                    <a:lstStyle/>
                    <a:p>
                      <a:pPr algn="ct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600787897"/>
                  </a:ext>
                </a:extLst>
              </a:tr>
              <a:tr h="223870">
                <a:tc>
                  <a:txBody>
                    <a:bodyPr/>
                    <a:lstStyle/>
                    <a:p>
                      <a:pPr>
                        <a:spcAft>
                          <a:spcPts val="0"/>
                        </a:spcAft>
                      </a:pPr>
                      <a:r>
                        <a:rPr lang="en-IN" sz="1400" kern="1200" dirty="0" smtClean="0">
                          <a:effectLst/>
                        </a:rPr>
                        <a:t>Web Service Integration</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endParaRPr lang="en-US"/>
                    </a:p>
                  </a:txBody>
                  <a:tcPr/>
                </a:tc>
              </a:tr>
              <a:tr h="288306">
                <a:tc>
                  <a:txBody>
                    <a:bodyPr/>
                    <a:lstStyle/>
                    <a:p>
                      <a:pPr>
                        <a:spcAft>
                          <a:spcPts val="0"/>
                        </a:spcAft>
                      </a:pPr>
                      <a:r>
                        <a:rPr lang="en-IN" sz="1400" kern="1200" dirty="0" smtClean="0">
                          <a:effectLst/>
                        </a:rPr>
                        <a:t>Payment</a:t>
                      </a:r>
                      <a:r>
                        <a:rPr lang="en-IN" sz="1400" kern="1200" baseline="0" dirty="0" smtClean="0">
                          <a:effectLst/>
                        </a:rPr>
                        <a:t> Request Module</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857238168"/>
                  </a:ext>
                </a:extLst>
              </a:tr>
              <a:tr h="223870">
                <a:tc>
                  <a:txBody>
                    <a:bodyPr/>
                    <a:lstStyle/>
                    <a:p>
                      <a:pPr>
                        <a:spcAft>
                          <a:spcPts val="0"/>
                        </a:spcAft>
                      </a:pPr>
                      <a:r>
                        <a:rPr lang="en-IN" sz="1400" kern="1200" dirty="0" smtClean="0">
                          <a:effectLst/>
                        </a:rPr>
                        <a:t>POS</a:t>
                      </a:r>
                      <a:r>
                        <a:rPr lang="en-IN" sz="1400" kern="1200" baseline="0" dirty="0" smtClean="0">
                          <a:effectLst/>
                        </a:rPr>
                        <a:t> Integration</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800" b="1"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0008"/>
                  </a:ext>
                </a:extLst>
              </a:tr>
              <a:tr h="223870">
                <a:tc>
                  <a:txBody>
                    <a:bodyPr/>
                    <a:lstStyle/>
                    <a:p>
                      <a:pPr>
                        <a:spcAft>
                          <a:spcPts val="0"/>
                        </a:spcAft>
                      </a:pPr>
                      <a:r>
                        <a:rPr lang="en-IN" sz="1400" kern="1200" dirty="0" smtClean="0">
                          <a:effectLst/>
                        </a:rPr>
                        <a:t>Audit logs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kern="1200" dirty="0" smtClean="0">
                          <a:effectLst/>
                        </a:rPr>
                        <a:t>Web service Integration</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kern="1200" dirty="0" smtClean="0">
                          <a:effectLst/>
                        </a:rPr>
                        <a:t>Reports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kern="1200" dirty="0" smtClean="0">
                          <a:effectLst/>
                        </a:rPr>
                        <a:t>Code Review</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10009"/>
                  </a:ext>
                </a:extLst>
              </a:tr>
              <a:tr h="213360">
                <a:tc>
                  <a:txBody>
                    <a:bodyPr/>
                    <a:lstStyle/>
                    <a:p>
                      <a:pPr>
                        <a:spcAft>
                          <a:spcPts val="0"/>
                        </a:spcAft>
                      </a:pPr>
                      <a:r>
                        <a:rPr lang="en-IN" sz="1600" b="1" kern="1200" dirty="0" smtClean="0">
                          <a:solidFill>
                            <a:schemeClr val="tx1"/>
                          </a:solidFill>
                          <a:effectLst/>
                          <a:latin typeface="+mn-lt"/>
                          <a:ea typeface="+mn-ea"/>
                          <a:cs typeface="+mn-cs"/>
                        </a:rPr>
                        <a:t>QA &amp;</a:t>
                      </a:r>
                      <a:r>
                        <a:rPr lang="en-IN" sz="1600" b="1"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Deployment</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rowSpan="4">
                  <a:txBody>
                    <a:bodyPr/>
                    <a:lstStyle/>
                    <a:p>
                      <a:pPr algn="ctr">
                        <a:spcAft>
                          <a:spcPts val="0"/>
                        </a:spcAft>
                      </a:pPr>
                      <a:r>
                        <a:rPr lang="en-IN" sz="1800" b="1" kern="1200" dirty="0" smtClean="0">
                          <a:effectLst/>
                        </a:rPr>
                        <a:t>Phase</a:t>
                      </a:r>
                      <a:r>
                        <a:rPr lang="en-IN" sz="1800" b="1" kern="1200" baseline="0" dirty="0" smtClean="0">
                          <a:effectLst/>
                        </a:rPr>
                        <a:t> 3</a:t>
                      </a:r>
                      <a:endParaRPr lang="en-IN" sz="1800" b="1" kern="1200" dirty="0">
                        <a:solidFill>
                          <a:schemeClr val="tx1"/>
                        </a:solidFill>
                        <a:effectLst/>
                        <a:latin typeface="+mn-lt"/>
                        <a:ea typeface="+mn-ea"/>
                        <a:cs typeface="+mn-cs"/>
                      </a:endParaRPr>
                    </a:p>
                  </a:txBody>
                  <a:tcPr marL="68580" marR="68580" marT="0" marB="0" vert="vert270" anchor="ctr">
                    <a:solidFill>
                      <a:schemeClr val="accent2">
                        <a:lumMod val="20000"/>
                        <a:lumOff val="80000"/>
                      </a:schemeClr>
                    </a:solidFill>
                  </a:tcPr>
                </a:tc>
                <a:tc rowSpan="4">
                  <a:txBody>
                    <a:bodyPr/>
                    <a:lstStyle/>
                    <a:p>
                      <a:pPr algn="ctr">
                        <a:spcAft>
                          <a:spcPts val="0"/>
                        </a:spcAft>
                      </a:pPr>
                      <a:r>
                        <a:rPr lang="en-IN" sz="1600" b="1" kern="1200" dirty="0" smtClean="0">
                          <a:solidFill>
                            <a:schemeClr val="dk1"/>
                          </a:solidFill>
                          <a:effectLst/>
                          <a:latin typeface="+mn-lt"/>
                          <a:ea typeface="+mn-ea"/>
                          <a:cs typeface="+mn-cs"/>
                        </a:rPr>
                        <a:t>11</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r>
              <a:tr h="223870">
                <a:tc>
                  <a:txBody>
                    <a:bodyPr/>
                    <a:lstStyle/>
                    <a:p>
                      <a:pPr>
                        <a:spcAft>
                          <a:spcPts val="0"/>
                        </a:spcAft>
                      </a:pPr>
                      <a:r>
                        <a:rPr lang="en-IN" sz="1400" kern="1200" dirty="0" smtClean="0">
                          <a:effectLst/>
                        </a:rPr>
                        <a:t>QA</a:t>
                      </a:r>
                      <a:r>
                        <a:rPr lang="en-IN" sz="1400" kern="1200" baseline="0" dirty="0" smtClean="0">
                          <a:effectLst/>
                        </a:rPr>
                        <a:t> </a:t>
                      </a:r>
                      <a:endParaRPr lang="en-IN" sz="14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dk1"/>
                          </a:solidFill>
                          <a:effectLst/>
                          <a:latin typeface="+mn-lt"/>
                          <a:ea typeface="+mn-ea"/>
                          <a:cs typeface="+mn-cs"/>
                        </a:rPr>
                        <a:t>UAT</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312549">
                <a:tc>
                  <a:txBody>
                    <a:bodyPr/>
                    <a:lstStyle/>
                    <a:p>
                      <a:pPr>
                        <a:spcAft>
                          <a:spcPts val="0"/>
                        </a:spcAft>
                      </a:pPr>
                      <a:r>
                        <a:rPr lang="en-IN" sz="1400" kern="1200" dirty="0" smtClean="0">
                          <a:effectLst/>
                        </a:rPr>
                        <a:t>Deployment &amp; Go </a:t>
                      </a:r>
                      <a:r>
                        <a:rPr lang="en-IN" sz="1400" kern="1200" dirty="0" smtClean="0">
                          <a:effectLst/>
                        </a:rPr>
                        <a:t>Live</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0010"/>
                  </a:ext>
                </a:extLst>
              </a:tr>
            </a:tbl>
          </a:graphicData>
        </a:graphic>
      </p:graphicFrame>
      <p:sp>
        <p:nvSpPr>
          <p:cNvPr id="4" name="Rectangle 3"/>
          <p:cNvSpPr/>
          <p:nvPr/>
        </p:nvSpPr>
        <p:spPr>
          <a:xfrm>
            <a:off x="207674" y="1012845"/>
            <a:ext cx="9507826" cy="400110"/>
          </a:xfrm>
          <a:prstGeom prst="rect">
            <a:avLst/>
          </a:prstGeom>
        </p:spPr>
        <p:txBody>
          <a:bodyPr wrap="square">
            <a:spAutoFit/>
          </a:bodyPr>
          <a:lstStyle/>
          <a:p>
            <a:r>
              <a:rPr lang="en-AU" sz="2000" dirty="0"/>
              <a:t>The time estimated for delivering the application is </a:t>
            </a:r>
            <a:r>
              <a:rPr lang="en-AU" sz="2000" dirty="0"/>
              <a:t> </a:t>
            </a:r>
            <a:r>
              <a:rPr lang="en-AU" sz="2000" dirty="0" smtClean="0"/>
              <a:t>39</a:t>
            </a:r>
            <a:r>
              <a:rPr lang="en-AU" sz="2000" dirty="0" smtClean="0"/>
              <a:t> </a:t>
            </a:r>
            <a:r>
              <a:rPr lang="en-AU" sz="2000" b="1" dirty="0" smtClean="0"/>
              <a:t>working </a:t>
            </a:r>
            <a:r>
              <a:rPr lang="en-AU" sz="2000" b="1" dirty="0"/>
              <a:t>man days</a:t>
            </a:r>
            <a:endParaRPr lang="en-IN" sz="2000" b="1" dirty="0"/>
          </a:p>
        </p:txBody>
      </p:sp>
      <p:sp>
        <p:nvSpPr>
          <p:cNvPr id="5" name="Rectangle 4"/>
          <p:cNvSpPr/>
          <p:nvPr/>
        </p:nvSpPr>
        <p:spPr>
          <a:xfrm>
            <a:off x="7568647" y="147102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68647" y="2002621"/>
            <a:ext cx="4545496" cy="2426305"/>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a:t>
            </a:r>
            <a:r>
              <a:rPr lang="en-US" dirty="0" smtClean="0"/>
              <a:t>SRS)</a:t>
            </a:r>
          </a:p>
          <a:p>
            <a:pPr marL="360000" lvl="1" indent="-342900">
              <a:lnSpc>
                <a:spcPts val="2600"/>
              </a:lnSpc>
              <a:buFont typeface="Wingdings" panose="05000000000000000000" pitchFamily="2" charset="2"/>
              <a:buChar char="§"/>
            </a:pPr>
            <a:r>
              <a:rPr lang="en-US" dirty="0" smtClean="0"/>
              <a:t>Functional Specification</a:t>
            </a:r>
            <a:endParaRPr lang="en-US" dirty="0"/>
          </a:p>
          <a:p>
            <a:pPr marL="360000" lvl="1" indent="-342900">
              <a:lnSpc>
                <a:spcPts val="2600"/>
              </a:lnSpc>
              <a:buFont typeface="Wingdings" panose="05000000000000000000" pitchFamily="2" charset="2"/>
              <a:buChar char="§"/>
            </a:pPr>
            <a:r>
              <a:rPr lang="en-IN" dirty="0" smtClean="0"/>
              <a:t>Low</a:t>
            </a:r>
            <a:r>
              <a:rPr lang="en-IN" dirty="0" smtClean="0"/>
              <a:t> level </a:t>
            </a:r>
            <a:r>
              <a:rPr lang="en-IN" dirty="0"/>
              <a:t>design</a:t>
            </a:r>
          </a:p>
          <a:p>
            <a:pPr marL="360000" lvl="1" indent="-342900">
              <a:lnSpc>
                <a:spcPts val="2600"/>
              </a:lnSpc>
              <a:buFont typeface="Wingdings" panose="05000000000000000000" pitchFamily="2" charset="2"/>
              <a:buChar char="§"/>
            </a:pPr>
            <a:r>
              <a:rPr lang="en-IN" dirty="0"/>
              <a:t>Wireframes for the key </a:t>
            </a:r>
            <a:r>
              <a:rPr lang="en-IN" dirty="0" smtClean="0"/>
              <a:t>screens</a:t>
            </a:r>
            <a:endParaRPr lang="en-IN" dirty="0"/>
          </a:p>
          <a:p>
            <a:pPr marL="360000" lvl="1" indent="-342900">
              <a:lnSpc>
                <a:spcPts val="2600"/>
              </a:lnSpc>
              <a:buFont typeface="Wingdings" panose="05000000000000000000" pitchFamily="2" charset="2"/>
              <a:buChar char="§"/>
            </a:pPr>
            <a:r>
              <a:rPr lang="en-US" dirty="0" smtClean="0"/>
              <a:t>Fully </a:t>
            </a:r>
            <a:r>
              <a:rPr lang="en-US" dirty="0"/>
              <a:t>developed and tested application for deployment </a:t>
            </a:r>
          </a:p>
          <a:p>
            <a:pPr marL="17100" lvl="1">
              <a:lnSpc>
                <a:spcPts val="2600"/>
              </a:lnSpc>
            </a:pPr>
            <a:endParaRPr lang="en-US" dirty="0"/>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184349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519798191"/>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a:t>
                      </a:r>
                      <a:r>
                        <a:rPr lang="en-IN" sz="2000" b="0" kern="1200" dirty="0" smtClean="0">
                          <a:solidFill>
                            <a:srgbClr val="1C1C1C"/>
                          </a:solidFill>
                          <a:latin typeface="+mn-lt"/>
                          <a:ea typeface="+mn-ea"/>
                          <a:cs typeface="+mn-cs"/>
                        </a:rPr>
                        <a:t>POS</a:t>
                      </a:r>
                      <a:r>
                        <a:rPr lang="en-IN" sz="2000" b="0" kern="1200" baseline="0" dirty="0" smtClean="0">
                          <a:solidFill>
                            <a:srgbClr val="1C1C1C"/>
                          </a:solidFill>
                          <a:latin typeface="+mn-lt"/>
                          <a:ea typeface="+mn-ea"/>
                          <a:cs typeface="+mn-cs"/>
                        </a:rPr>
                        <a:t> Application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00,000</a:t>
                      </a: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a:t>
            </a:r>
            <a:r>
              <a:rPr lang="en-US" sz="1400"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7"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endParaRPr lang="en-US" sz="1400" dirty="0" smtClean="0">
              <a:solidFill>
                <a:schemeClr val="tx1">
                  <a:lumMod val="95000"/>
                  <a:lumOff val="5000"/>
                </a:schemeClr>
              </a:solidFill>
              <a:latin typeface="Gill Sans MT" panose="020B0502020104020203" pitchFamily="34" charset="0"/>
              <a:cs typeface="Arial" pitchFamily="34" charset="0"/>
            </a:endParaRPr>
          </a:p>
          <a:p>
            <a:r>
              <a:rPr lang="en-US" sz="1400" dirty="0" smtClean="0">
                <a:solidFill>
                  <a:schemeClr val="tx1">
                    <a:lumMod val="95000"/>
                    <a:lumOff val="5000"/>
                  </a:schemeClr>
                </a:solidFill>
                <a:latin typeface="Gill Sans MT" panose="020B0502020104020203" pitchFamily="34" charset="0"/>
                <a:cs typeface="Arial" pitchFamily="34" charset="0"/>
              </a:rPr>
              <a:t>Commercials</a:t>
            </a:r>
            <a:endParaRPr lang="en-US" sz="1400" dirty="0">
              <a:solidFill>
                <a:schemeClr val="tx1">
                  <a:lumMod val="95000"/>
                  <a:lumOff val="5000"/>
                </a:schemeClr>
              </a:solidFill>
              <a:latin typeface="Gill Sans MT" panose="020B0502020104020203" pitchFamily="34" charset="0"/>
              <a:cs typeface="Arial" pitchFamily="34" charset="0"/>
            </a:endParaRPr>
          </a:p>
          <a:p>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4" name="Rectangle 23"/>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Assumptions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2"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14480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83389" y="61612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Assumptions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a:lnSpc>
                <a:spcPts val="3000"/>
              </a:lnSpc>
            </a:pPr>
            <a:r>
              <a:rPr lang="en-US" sz="2400" dirty="0"/>
              <a:t>Web Services for the following will be </a:t>
            </a:r>
            <a:r>
              <a:rPr lang="en-US" sz="2400" dirty="0" smtClean="0"/>
              <a:t>provided </a:t>
            </a:r>
            <a:r>
              <a:rPr lang="en-US" sz="2400" dirty="0"/>
              <a:t>by the </a:t>
            </a:r>
            <a:r>
              <a:rPr lang="en-US" sz="2400" dirty="0" smtClean="0"/>
              <a:t>client</a:t>
            </a:r>
            <a:endParaRPr lang="en-US" sz="2400" dirty="0" smtClean="0"/>
          </a:p>
          <a:p>
            <a:pPr marL="342900" indent="-342900">
              <a:lnSpc>
                <a:spcPts val="3000"/>
              </a:lnSpc>
              <a:buFont typeface="Arial" panose="020B0604020202020204" pitchFamily="34" charset="0"/>
              <a:buChar char="•"/>
            </a:pPr>
            <a:r>
              <a:rPr lang="en-US" sz="2400" dirty="0"/>
              <a:t>Web Services/API and the detailed </a:t>
            </a:r>
            <a:r>
              <a:rPr lang="en-US" sz="2400" dirty="0" smtClean="0"/>
              <a:t>documentation for</a:t>
            </a:r>
          </a:p>
          <a:p>
            <a:pPr marL="800100" lvl="1" indent="-342900">
              <a:lnSpc>
                <a:spcPts val="3000"/>
              </a:lnSpc>
              <a:buFont typeface="Arial" panose="020B0604020202020204" pitchFamily="34" charset="0"/>
              <a:buChar char="•"/>
            </a:pPr>
            <a:r>
              <a:rPr lang="en-US" sz="2400" dirty="0"/>
              <a:t>User </a:t>
            </a:r>
            <a:r>
              <a:rPr lang="en-US" sz="2400" dirty="0" smtClean="0"/>
              <a:t>Authentication</a:t>
            </a:r>
          </a:p>
          <a:p>
            <a:pPr marL="800100" lvl="1" indent="-342900">
              <a:lnSpc>
                <a:spcPts val="3000"/>
              </a:lnSpc>
              <a:buFont typeface="Arial" panose="020B0604020202020204" pitchFamily="34" charset="0"/>
              <a:buChar char="•"/>
            </a:pPr>
            <a:r>
              <a:rPr lang="en-US" sz="2400" dirty="0"/>
              <a:t>Payment Request </a:t>
            </a:r>
            <a:r>
              <a:rPr lang="en-US" sz="2400" dirty="0" smtClean="0"/>
              <a:t>Initiation</a:t>
            </a:r>
          </a:p>
          <a:p>
            <a:pPr marL="800100" lvl="1" indent="-342900">
              <a:lnSpc>
                <a:spcPts val="3000"/>
              </a:lnSpc>
              <a:buFont typeface="Arial" panose="020B0604020202020204" pitchFamily="34" charset="0"/>
              <a:buChar char="•"/>
            </a:pPr>
            <a:r>
              <a:rPr lang="en-US" sz="2400" dirty="0"/>
              <a:t>Payment Authentication &amp; </a:t>
            </a:r>
            <a:r>
              <a:rPr lang="en-US" sz="2400" dirty="0" smtClean="0"/>
              <a:t>Authorization</a:t>
            </a:r>
          </a:p>
          <a:p>
            <a:pPr>
              <a:lnSpc>
                <a:spcPts val="3000"/>
              </a:lnSpc>
            </a:pPr>
            <a:endParaRPr lang="en-US" sz="2400" dirty="0" smtClean="0"/>
          </a:p>
          <a:p>
            <a:pPr>
              <a:lnSpc>
                <a:spcPts val="3000"/>
              </a:lnSpc>
            </a:pPr>
            <a:r>
              <a:rPr lang="en-US" sz="2400" dirty="0" smtClean="0"/>
              <a:t>The client will also provide</a:t>
            </a:r>
          </a:p>
          <a:p>
            <a:pPr marL="342900" indent="-342900">
              <a:lnSpc>
                <a:spcPts val="3000"/>
              </a:lnSpc>
              <a:buFont typeface="Arial" panose="020B0604020202020204" pitchFamily="34" charset="0"/>
              <a:buChar char="•"/>
            </a:pPr>
            <a:r>
              <a:rPr lang="en-US" sz="2400" dirty="0" smtClean="0"/>
              <a:t>Logo</a:t>
            </a:r>
          </a:p>
          <a:p>
            <a:pPr marL="342900" indent="-342900">
              <a:lnSpc>
                <a:spcPts val="3000"/>
              </a:lnSpc>
              <a:buFont typeface="Arial" panose="020B0604020202020204" pitchFamily="34" charset="0"/>
              <a:buChar char="•"/>
            </a:pPr>
            <a:r>
              <a:rPr lang="en-US" sz="2400" dirty="0" smtClean="0"/>
              <a:t>UI Design Guidelines</a:t>
            </a:r>
          </a:p>
          <a:p>
            <a:pPr marL="342900" indent="-342900">
              <a:lnSpc>
                <a:spcPts val="3000"/>
              </a:lnSpc>
              <a:buFont typeface="Arial" panose="020B0604020202020204" pitchFamily="34" charset="0"/>
              <a:buChar char="•"/>
            </a:pPr>
            <a:r>
              <a:rPr lang="en-US" sz="2400" dirty="0"/>
              <a:t>Testing Cards and the PIN number</a:t>
            </a:r>
            <a:r>
              <a:rPr lang="en-US" sz="2400" dirty="0" smtClean="0"/>
              <a:t>.</a:t>
            </a:r>
          </a:p>
          <a:p>
            <a:pPr marL="342900" indent="-342900">
              <a:lnSpc>
                <a:spcPts val="3000"/>
              </a:lnSpc>
              <a:buFont typeface="Arial" panose="020B0604020202020204" pitchFamily="34" charset="0"/>
              <a:buChar char="•"/>
            </a:pPr>
            <a:r>
              <a:rPr lang="en-US" sz="2400" dirty="0" smtClean="0"/>
              <a:t>Required working </a:t>
            </a:r>
            <a:r>
              <a:rPr lang="en-US" sz="2400" smtClean="0"/>
              <a:t>device with </a:t>
            </a:r>
            <a:r>
              <a:rPr lang="en-US" sz="2400" dirty="0" smtClean="0"/>
              <a:t>SDK</a:t>
            </a:r>
            <a:endParaRPr lang="en-US" sz="2400" dirty="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smtClean="0">
                <a:solidFill>
                  <a:schemeClr val="bg1"/>
                </a:solidFill>
              </a:rPr>
              <a:t>Assumptions</a:t>
            </a:r>
            <a:endParaRPr lang="en-US" sz="3200" dirty="0">
              <a:solidFill>
                <a:schemeClr val="bg1"/>
              </a:solidFill>
            </a:endParaRPr>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22</a:t>
            </a:fld>
            <a:endParaRPr lang="en-IN" dirty="0"/>
          </a:p>
        </p:txBody>
      </p:sp>
    </p:spTree>
    <p:extLst>
      <p:ext uri="{BB962C8B-B14F-4D97-AF65-F5344CB8AC3E}">
        <p14:creationId xmlns:p14="http://schemas.microsoft.com/office/powerpoint/2010/main" val="1108753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2400657"/>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smtClean="0"/>
              <a:t>Manual </a:t>
            </a:r>
            <a:r>
              <a:rPr lang="en-US" sz="2400" dirty="0"/>
              <a:t>data </a:t>
            </a:r>
            <a:r>
              <a:rPr lang="en-US" sz="2400" dirty="0" smtClean="0"/>
              <a:t>entry</a:t>
            </a:r>
          </a:p>
          <a:p>
            <a:pPr marL="285750" indent="-285750">
              <a:lnSpc>
                <a:spcPts val="3000"/>
              </a:lnSpc>
              <a:buFont typeface="Arial" panose="020B0604020202020204" pitchFamily="34" charset="0"/>
              <a:buChar char="•"/>
            </a:pPr>
            <a:r>
              <a:rPr lang="en-US" sz="2400" dirty="0" smtClean="0"/>
              <a:t>Integration with other payment processors</a:t>
            </a:r>
          </a:p>
          <a:p>
            <a:pPr marL="285750" indent="-285750">
              <a:lnSpc>
                <a:spcPts val="3000"/>
              </a:lnSpc>
              <a:buFont typeface="Arial" panose="020B0604020202020204" pitchFamily="34" charset="0"/>
              <a:buChar char="•"/>
            </a:pPr>
            <a:r>
              <a:rPr lang="en-US" sz="2400" dirty="0" smtClean="0"/>
              <a:t>Integration with any other systems other than those specified in the Scope</a:t>
            </a:r>
          </a:p>
          <a:p>
            <a:pPr marL="285750" indent="-285750">
              <a:lnSpc>
                <a:spcPts val="3000"/>
              </a:lnSpc>
              <a:buFont typeface="Arial" panose="020B0604020202020204" pitchFamily="34" charset="0"/>
              <a:buChar char="•"/>
            </a:pPr>
            <a:r>
              <a:rPr lang="en-US" sz="2400" dirty="0" smtClean="0"/>
              <a:t>Physical installation at the client site</a:t>
            </a: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24</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smtClean="0"/>
              <a:t>The </a:t>
            </a:r>
            <a:r>
              <a:rPr lang="en-IN" sz="1700" dirty="0"/>
              <a:t>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25</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26</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4708981"/>
          </a:xfrm>
          <a:prstGeom prst="rect">
            <a:avLst/>
          </a:prstGeom>
          <a:noFill/>
        </p:spPr>
        <p:txBody>
          <a:bodyPr wrap="square" rtlCol="0">
            <a:spAutoFit/>
          </a:bodyPr>
          <a:lstStyle/>
          <a:p>
            <a:pPr>
              <a:lnSpc>
                <a:spcPct val="150000"/>
              </a:lnSpc>
            </a:pPr>
            <a:r>
              <a:rPr lang="en-US" sz="1900" dirty="0" err="1"/>
              <a:t>Mawarid</a:t>
            </a:r>
            <a:r>
              <a:rPr lang="en-US" sz="1900" dirty="0"/>
              <a:t> Finance is an Islamic finance company based in UAE offering an innovative portfolio of Islamic Finance products and </a:t>
            </a:r>
            <a:r>
              <a:rPr lang="en-US" sz="1900" dirty="0" smtClean="0"/>
              <a:t>services. </a:t>
            </a:r>
            <a:r>
              <a:rPr lang="en-US" sz="1900" dirty="0" err="1"/>
              <a:t>Mawarid</a:t>
            </a:r>
            <a:r>
              <a:rPr lang="en-US" sz="1900" dirty="0"/>
              <a:t> has a comprehensive cache of innovative </a:t>
            </a:r>
            <a:r>
              <a:rPr lang="en-US" sz="1900" dirty="0" err="1"/>
              <a:t>Shariah</a:t>
            </a:r>
            <a:r>
              <a:rPr lang="en-US" sz="1900" dirty="0"/>
              <a:t> compliant products for individuals</a:t>
            </a:r>
            <a:r>
              <a:rPr lang="en-US" sz="1900" dirty="0" smtClean="0"/>
              <a:t>, SME </a:t>
            </a:r>
            <a:r>
              <a:rPr lang="en-US" sz="1900" dirty="0"/>
              <a:t>and corporate </a:t>
            </a:r>
            <a:r>
              <a:rPr lang="en-US" sz="1900" dirty="0" smtClean="0"/>
              <a:t>customers. </a:t>
            </a:r>
            <a:r>
              <a:rPr lang="en-US" sz="1900" dirty="0" err="1" smtClean="0"/>
              <a:t>Mawarid</a:t>
            </a:r>
            <a:r>
              <a:rPr lang="en-US" sz="1900" dirty="0" smtClean="0"/>
              <a:t> is </a:t>
            </a:r>
            <a:r>
              <a:rPr lang="en-US" sz="2000" dirty="0" smtClean="0"/>
              <a:t>also </a:t>
            </a:r>
            <a:r>
              <a:rPr lang="en-US" sz="2000" dirty="0"/>
              <a:t>in to the Credit card &amp; Payroll card business. </a:t>
            </a:r>
            <a:endParaRPr lang="en-US" sz="1900" dirty="0"/>
          </a:p>
          <a:p>
            <a:pPr>
              <a:lnSpc>
                <a:spcPct val="150000"/>
              </a:lnSpc>
            </a:pPr>
            <a:r>
              <a:rPr lang="en-US" sz="2800" b="1" dirty="0" smtClean="0">
                <a:solidFill>
                  <a:srgbClr val="740026"/>
                </a:solidFill>
              </a:rPr>
              <a:t>Scope</a:t>
            </a:r>
            <a:endParaRPr lang="en-US" sz="2800" b="1" dirty="0">
              <a:solidFill>
                <a:srgbClr val="740026"/>
              </a:solidFill>
            </a:endParaRPr>
          </a:p>
          <a:p>
            <a:pPr>
              <a:lnSpc>
                <a:spcPct val="150000"/>
              </a:lnSpc>
            </a:pPr>
            <a:r>
              <a:rPr lang="en-US" sz="1900" dirty="0" err="1"/>
              <a:t>Mawarid</a:t>
            </a:r>
            <a:r>
              <a:rPr lang="en-US" sz="1900" dirty="0"/>
              <a:t> has contacted Verbat Technologies to develop </a:t>
            </a:r>
            <a:r>
              <a:rPr lang="en-US" sz="1900" dirty="0" smtClean="0"/>
              <a:t>an application that will facilitate the logging in of their employees to a custom application developed by Verbat Technologies. The application will enable </a:t>
            </a:r>
            <a:r>
              <a:rPr lang="en-US" sz="1900" dirty="0" err="1" smtClean="0"/>
              <a:t>Mawarid</a:t>
            </a:r>
            <a:r>
              <a:rPr lang="en-US" sz="1900" dirty="0" smtClean="0"/>
              <a:t> to process their cards using a POS terminal by integrating with their existing system. </a:t>
            </a:r>
            <a:r>
              <a:rPr lang="en-US" sz="1900" dirty="0" err="1" smtClean="0"/>
              <a:t>Mawarid</a:t>
            </a:r>
            <a:r>
              <a:rPr lang="en-US" sz="1900" dirty="0" smtClean="0"/>
              <a:t> will provide the SDK for accessing the POS terminal as well as the web services to  commit the financial transactions.  </a:t>
            </a:r>
            <a:r>
              <a:rPr lang="en-US" sz="1900" dirty="0" smtClean="0"/>
              <a:t>The application will </a:t>
            </a:r>
            <a:r>
              <a:rPr lang="en-US" sz="1900" dirty="0" smtClean="0"/>
              <a:t> </a:t>
            </a:r>
            <a:r>
              <a:rPr lang="en-US" sz="1900" dirty="0" smtClean="0"/>
              <a:t>process the transaction and return a payment reference number or return a transaction failure reason.</a:t>
            </a:r>
            <a:endParaRPr lang="en-US" sz="2000" dirty="0"/>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72233" y="1554283"/>
            <a:ext cx="11700542" cy="2708434"/>
          </a:xfrm>
          <a:prstGeom prst="rect">
            <a:avLst/>
          </a:prstGeom>
          <a:noFill/>
        </p:spPr>
        <p:txBody>
          <a:bodyPr wrap="square" rtlCol="0">
            <a:spAutoFit/>
          </a:bodyPr>
          <a:lstStyle/>
          <a:p>
            <a:r>
              <a:rPr lang="en-US" sz="2000" dirty="0" err="1"/>
              <a:t>Mawarid</a:t>
            </a:r>
            <a:r>
              <a:rPr lang="en-US" sz="2000" dirty="0"/>
              <a:t> </a:t>
            </a:r>
            <a:r>
              <a:rPr lang="en-US" sz="2000" dirty="0"/>
              <a:t>has contacted Verbat to develop an application with the following features</a:t>
            </a:r>
            <a:r>
              <a:rPr lang="en-US" sz="2000" dirty="0" smtClean="0"/>
              <a:t>:</a:t>
            </a:r>
            <a:endParaRPr lang="en-US" sz="2000" b="1" dirty="0"/>
          </a:p>
          <a:p>
            <a:pPr marL="1200150" lvl="2" indent="-285750">
              <a:lnSpc>
                <a:spcPct val="150000"/>
              </a:lnSpc>
              <a:buFont typeface="Wingdings" panose="05000000000000000000" pitchFamily="2" charset="2"/>
              <a:buChar char="§"/>
            </a:pPr>
            <a:r>
              <a:rPr lang="en-US" sz="2000" dirty="0" smtClean="0"/>
              <a:t>Employee Login</a:t>
            </a:r>
            <a:endParaRPr lang="en-US" sz="2000" dirty="0"/>
          </a:p>
          <a:p>
            <a:pPr marL="1200150" lvl="2" indent="-285750">
              <a:lnSpc>
                <a:spcPct val="150000"/>
              </a:lnSpc>
              <a:buFont typeface="Wingdings" panose="05000000000000000000" pitchFamily="2" charset="2"/>
              <a:buChar char="§"/>
            </a:pPr>
            <a:r>
              <a:rPr lang="en-US" sz="2000" dirty="0" smtClean="0"/>
              <a:t>Card reader SDK integration to extract Card Number, Pin </a:t>
            </a:r>
            <a:r>
              <a:rPr lang="en-US" sz="2000" dirty="0" smtClean="0"/>
              <a:t>number</a:t>
            </a:r>
            <a:r>
              <a:rPr lang="en-US" sz="2000" dirty="0"/>
              <a:t> </a:t>
            </a:r>
            <a:r>
              <a:rPr lang="en-US" sz="2000" dirty="0" smtClean="0"/>
              <a:t>&amp;</a:t>
            </a:r>
            <a:r>
              <a:rPr lang="en-US" sz="2000" dirty="0" smtClean="0"/>
              <a:t> </a:t>
            </a:r>
            <a:r>
              <a:rPr lang="en-US" sz="2000" dirty="0" smtClean="0"/>
              <a:t>the transaction </a:t>
            </a:r>
            <a:r>
              <a:rPr lang="en-US" sz="2000" dirty="0" smtClean="0"/>
              <a:t>amount</a:t>
            </a:r>
            <a:endParaRPr lang="en-US" sz="2000" dirty="0"/>
          </a:p>
          <a:p>
            <a:pPr marL="1200150" lvl="2" indent="-285750">
              <a:lnSpc>
                <a:spcPct val="150000"/>
              </a:lnSpc>
              <a:buFont typeface="Wingdings" panose="05000000000000000000" pitchFamily="2" charset="2"/>
              <a:buChar char="§"/>
            </a:pPr>
            <a:r>
              <a:rPr lang="en-US" sz="2000" dirty="0" smtClean="0"/>
              <a:t>Integration with Vision Plus Web services to validate the </a:t>
            </a:r>
            <a:r>
              <a:rPr lang="en-US" sz="2000" dirty="0" smtClean="0"/>
              <a:t>transaction</a:t>
            </a:r>
          </a:p>
          <a:p>
            <a:pPr lvl="2">
              <a:lnSpc>
                <a:spcPct val="150000"/>
              </a:lnSpc>
            </a:pPr>
            <a:endParaRPr lang="en-US" sz="2000" dirty="0" smtClean="0"/>
          </a:p>
          <a:p>
            <a:pPr marL="1200150" lvl="2" indent="-285750">
              <a:lnSpc>
                <a:spcPct val="150000"/>
              </a:lnSpc>
              <a:buFont typeface="Wingdings" panose="05000000000000000000" pitchFamily="2" charset="2"/>
              <a:buChar char="§"/>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659567" y="2791539"/>
            <a:ext cx="10687987"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a:t>
            </a:r>
            <a:r>
              <a:rPr lang="en-US" sz="3600" b="1"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167340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6" name="Slide Number Placeholder 6"/>
          <p:cNvSpPr>
            <a:spLocks noGrp="1"/>
          </p:cNvSpPr>
          <p:nvPr>
            <p:ph type="sldNum" sz="quarter" idx="12"/>
          </p:nvPr>
        </p:nvSpPr>
        <p:spPr>
          <a:xfrm>
            <a:off x="6354305" y="4199390"/>
            <a:ext cx="2743200" cy="365125"/>
          </a:xfrm>
        </p:spPr>
        <p:txBody>
          <a:bodyPr/>
          <a:lstStyle/>
          <a:p>
            <a:fld id="{26960001-CDEF-4F06-93AC-E74B32EDCFFC}" type="slidenum">
              <a:rPr lang="en-IN" smtClean="0"/>
              <a:pPr/>
              <a:t>6</a:t>
            </a:fld>
            <a:endParaRPr lang="en-IN" dirty="0"/>
          </a:p>
        </p:txBody>
      </p:sp>
      <p:sp>
        <p:nvSpPr>
          <p:cNvPr id="7" name="Rectangle 6"/>
          <p:cNvSpPr/>
          <p:nvPr/>
        </p:nvSpPr>
        <p:spPr>
          <a:xfrm>
            <a:off x="2719137" y="5674836"/>
            <a:ext cx="6220326" cy="7940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8" name="Rectangle 7"/>
          <p:cNvSpPr/>
          <p:nvPr/>
        </p:nvSpPr>
        <p:spPr>
          <a:xfrm>
            <a:off x="2719137" y="4461680"/>
            <a:ext cx="6220326" cy="7940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tx1"/>
                </a:solidFill>
              </a:rPr>
              <a:t>Vision Plus Web Service</a:t>
            </a:r>
            <a:endParaRPr lang="en-US" dirty="0">
              <a:solidFill>
                <a:schemeClr val="tx1"/>
              </a:solidFill>
            </a:endParaRPr>
          </a:p>
        </p:txBody>
      </p:sp>
      <p:sp>
        <p:nvSpPr>
          <p:cNvPr id="9" name="Rectangle 8"/>
          <p:cNvSpPr/>
          <p:nvPr/>
        </p:nvSpPr>
        <p:spPr>
          <a:xfrm>
            <a:off x="2719137" y="3188962"/>
            <a:ext cx="6220326" cy="794084"/>
          </a:xfrm>
          <a:prstGeom prst="rect">
            <a:avLst/>
          </a:prstGeom>
          <a:solidFill>
            <a:schemeClr val="accent4">
              <a:lumMod val="40000"/>
              <a:lumOff val="6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Custom Application</a:t>
            </a:r>
            <a:endParaRPr lang="en-US" dirty="0">
              <a:solidFill>
                <a:schemeClr val="tx1"/>
              </a:solidFill>
            </a:endParaRPr>
          </a:p>
        </p:txBody>
      </p:sp>
      <p:sp>
        <p:nvSpPr>
          <p:cNvPr id="10" name="Rectangle 9"/>
          <p:cNvSpPr/>
          <p:nvPr/>
        </p:nvSpPr>
        <p:spPr>
          <a:xfrm>
            <a:off x="3170995" y="2849810"/>
            <a:ext cx="1311442" cy="628660"/>
          </a:xfrm>
          <a:prstGeom prst="rect">
            <a:avLst/>
          </a:prstGeom>
          <a:solidFill>
            <a:srgbClr val="C00000">
              <a:alpha val="38000"/>
            </a:srgbClr>
          </a:solid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 Login</a:t>
            </a:r>
            <a:endParaRPr lang="en-US" dirty="0">
              <a:solidFill>
                <a:schemeClr val="tx1"/>
              </a:solidFill>
            </a:endParaRPr>
          </a:p>
        </p:txBody>
      </p:sp>
      <p:sp>
        <p:nvSpPr>
          <p:cNvPr id="11" name="Rectangle 10"/>
          <p:cNvSpPr/>
          <p:nvPr/>
        </p:nvSpPr>
        <p:spPr>
          <a:xfrm>
            <a:off x="6781798" y="1070807"/>
            <a:ext cx="2157663" cy="469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POS Device </a:t>
            </a:r>
          </a:p>
          <a:p>
            <a:pPr algn="ctr"/>
            <a:r>
              <a:rPr lang="en-US" dirty="0" smtClean="0">
                <a:solidFill>
                  <a:schemeClr val="tx1"/>
                </a:solidFill>
              </a:rPr>
              <a:t>(Card Reader)</a:t>
            </a:r>
            <a:endParaRPr lang="en-US" dirty="0">
              <a:solidFill>
                <a:schemeClr val="tx1"/>
              </a:solidFill>
            </a:endParaRPr>
          </a:p>
        </p:txBody>
      </p:sp>
      <p:sp>
        <p:nvSpPr>
          <p:cNvPr id="12" name="Rectangle 11"/>
          <p:cNvSpPr/>
          <p:nvPr/>
        </p:nvSpPr>
        <p:spPr>
          <a:xfrm>
            <a:off x="6783804" y="1939361"/>
            <a:ext cx="2155657" cy="469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Device SDK</a:t>
            </a:r>
            <a:endParaRPr lang="en-US" dirty="0">
              <a:solidFill>
                <a:schemeClr val="tx1"/>
              </a:solidFill>
            </a:endParaRPr>
          </a:p>
        </p:txBody>
      </p:sp>
      <p:sp>
        <p:nvSpPr>
          <p:cNvPr id="13" name="Smiley Face 12"/>
          <p:cNvSpPr/>
          <p:nvPr/>
        </p:nvSpPr>
        <p:spPr>
          <a:xfrm>
            <a:off x="3504949" y="1685393"/>
            <a:ext cx="480447" cy="449451"/>
          </a:xfrm>
          <a:prstGeom prst="smileyFac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7036231" y="2408593"/>
            <a:ext cx="25946" cy="78036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462073" y="2377596"/>
            <a:ext cx="2" cy="81136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92034" y="1362032"/>
            <a:ext cx="1059585" cy="830997"/>
          </a:xfrm>
          <a:prstGeom prst="rect">
            <a:avLst/>
          </a:prstGeom>
          <a:noFill/>
        </p:spPr>
        <p:txBody>
          <a:bodyPr wrap="none" rtlCol="0">
            <a:spAutoFit/>
          </a:bodyPr>
          <a:lstStyle/>
          <a:p>
            <a:r>
              <a:rPr lang="en-US" sz="1600" dirty="0" smtClean="0">
                <a:solidFill>
                  <a:schemeClr val="accent4">
                    <a:lumMod val="50000"/>
                  </a:schemeClr>
                </a:solidFill>
              </a:rPr>
              <a:t>1. Card No</a:t>
            </a:r>
          </a:p>
          <a:p>
            <a:r>
              <a:rPr lang="en-US" sz="1600" dirty="0" smtClean="0">
                <a:solidFill>
                  <a:schemeClr val="accent4">
                    <a:lumMod val="50000"/>
                  </a:schemeClr>
                </a:solidFill>
              </a:rPr>
              <a:t>2. Pin</a:t>
            </a:r>
          </a:p>
          <a:p>
            <a:r>
              <a:rPr lang="en-US" sz="1600" dirty="0" smtClean="0">
                <a:solidFill>
                  <a:schemeClr val="accent4">
                    <a:lumMod val="50000"/>
                  </a:schemeClr>
                </a:solidFill>
              </a:rPr>
              <a:t>3. Amount</a:t>
            </a:r>
            <a:endParaRPr lang="en-US" sz="1600" dirty="0">
              <a:solidFill>
                <a:schemeClr val="accent4">
                  <a:lumMod val="50000"/>
                </a:schemeClr>
              </a:solidFill>
            </a:endParaRPr>
          </a:p>
        </p:txBody>
      </p:sp>
      <p:cxnSp>
        <p:nvCxnSpPr>
          <p:cNvPr id="17" name="Straight Arrow Connector 16"/>
          <p:cNvCxnSpPr/>
          <p:nvPr/>
        </p:nvCxnSpPr>
        <p:spPr>
          <a:xfrm>
            <a:off x="7170821" y="1581987"/>
            <a:ext cx="20393" cy="35737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258257" y="1581987"/>
            <a:ext cx="2342" cy="34187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82437" y="3983046"/>
            <a:ext cx="0" cy="47863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896746" y="3983046"/>
            <a:ext cx="0" cy="47863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82437" y="5260783"/>
            <a:ext cx="0" cy="41405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896746" y="5260783"/>
            <a:ext cx="0" cy="51898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p:cNvCxnSpPr>
          <p:nvPr/>
        </p:nvCxnSpPr>
        <p:spPr>
          <a:xfrm>
            <a:off x="8939463" y="3586004"/>
            <a:ext cx="886462"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75823" y="2997818"/>
            <a:ext cx="2435603" cy="1077218"/>
          </a:xfrm>
          <a:prstGeom prst="rect">
            <a:avLst/>
          </a:prstGeom>
          <a:noFill/>
        </p:spPr>
        <p:txBody>
          <a:bodyPr wrap="none" rtlCol="0">
            <a:spAutoFit/>
          </a:bodyPr>
          <a:lstStyle/>
          <a:p>
            <a:pPr algn="ctr"/>
            <a:r>
              <a:rPr lang="en-US" sz="1600" b="1" u="sng" dirty="0" smtClean="0">
                <a:solidFill>
                  <a:schemeClr val="accent6">
                    <a:lumMod val="50000"/>
                  </a:schemeClr>
                </a:solidFill>
              </a:rPr>
              <a:t>Transaction Success Status</a:t>
            </a:r>
          </a:p>
          <a:p>
            <a:r>
              <a:rPr lang="en-US" sz="1600" dirty="0" smtClean="0">
                <a:solidFill>
                  <a:schemeClr val="accent6">
                    <a:lumMod val="50000"/>
                  </a:schemeClr>
                </a:solidFill>
              </a:rPr>
              <a:t>1</a:t>
            </a:r>
            <a:r>
              <a:rPr lang="en-US" sz="1600" dirty="0" smtClean="0">
                <a:solidFill>
                  <a:schemeClr val="accent6">
                    <a:lumMod val="50000"/>
                  </a:schemeClr>
                </a:solidFill>
              </a:rPr>
              <a:t>. Payment Reference </a:t>
            </a:r>
          </a:p>
          <a:p>
            <a:r>
              <a:rPr lang="en-US" sz="1600" dirty="0" smtClean="0">
                <a:solidFill>
                  <a:schemeClr val="accent6">
                    <a:lumMod val="50000"/>
                  </a:schemeClr>
                </a:solidFill>
              </a:rPr>
              <a:t>     Number</a:t>
            </a:r>
          </a:p>
          <a:p>
            <a:r>
              <a:rPr lang="en-US" sz="1600" dirty="0" smtClean="0">
                <a:solidFill>
                  <a:schemeClr val="accent6">
                    <a:lumMod val="50000"/>
                  </a:schemeClr>
                </a:solidFill>
              </a:rPr>
              <a:t>3. Transaction Success</a:t>
            </a:r>
            <a:endParaRPr lang="en-US" sz="1600" dirty="0">
              <a:solidFill>
                <a:schemeClr val="accent6">
                  <a:lumMod val="50000"/>
                </a:schemeClr>
              </a:solidFill>
            </a:endParaRPr>
          </a:p>
        </p:txBody>
      </p:sp>
      <p:cxnSp>
        <p:nvCxnSpPr>
          <p:cNvPr id="25" name="Straight Arrow Connector 24"/>
          <p:cNvCxnSpPr>
            <a:stCxn id="9" idx="1"/>
          </p:cNvCxnSpPr>
          <p:nvPr/>
        </p:nvCxnSpPr>
        <p:spPr>
          <a:xfrm flipH="1">
            <a:off x="1852863" y="3586004"/>
            <a:ext cx="866274"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2329" y="3085029"/>
            <a:ext cx="2361930" cy="1323439"/>
          </a:xfrm>
          <a:prstGeom prst="rect">
            <a:avLst/>
          </a:prstGeom>
          <a:noFill/>
        </p:spPr>
        <p:txBody>
          <a:bodyPr wrap="none" rtlCol="0">
            <a:spAutoFit/>
          </a:bodyPr>
          <a:lstStyle/>
          <a:p>
            <a:pPr algn="ctr"/>
            <a:r>
              <a:rPr lang="en-US" sz="1600" b="1" u="sng" dirty="0" smtClean="0">
                <a:solidFill>
                  <a:srgbClr val="FF0000"/>
                </a:solidFill>
              </a:rPr>
              <a:t>Transaction Failure Status</a:t>
            </a:r>
          </a:p>
          <a:p>
            <a:r>
              <a:rPr lang="en-US" sz="1600" dirty="0" smtClean="0">
                <a:solidFill>
                  <a:srgbClr val="FF0000"/>
                </a:solidFill>
              </a:rPr>
              <a:t>1</a:t>
            </a:r>
            <a:r>
              <a:rPr lang="en-US" sz="1600" dirty="0" smtClean="0">
                <a:solidFill>
                  <a:srgbClr val="FF0000"/>
                </a:solidFill>
              </a:rPr>
              <a:t>. Insufficient Funds</a:t>
            </a:r>
          </a:p>
          <a:p>
            <a:r>
              <a:rPr lang="en-US" sz="1600" dirty="0" smtClean="0">
                <a:solidFill>
                  <a:srgbClr val="FF0000"/>
                </a:solidFill>
              </a:rPr>
              <a:t>2. Card Read Error</a:t>
            </a:r>
          </a:p>
          <a:p>
            <a:r>
              <a:rPr lang="en-US" sz="1600" dirty="0" smtClean="0">
                <a:solidFill>
                  <a:srgbClr val="FF0000"/>
                </a:solidFill>
              </a:rPr>
              <a:t>3. Authentication Failed</a:t>
            </a:r>
          </a:p>
          <a:p>
            <a:r>
              <a:rPr lang="en-US" sz="1600" dirty="0" smtClean="0">
                <a:solidFill>
                  <a:srgbClr val="FF0000"/>
                </a:solidFill>
              </a:rPr>
              <a:t>4. Transaction Error</a:t>
            </a:r>
            <a:endParaRPr lang="en-US" sz="1600" dirty="0">
              <a:solidFill>
                <a:srgbClr val="FF0000"/>
              </a:solidFill>
            </a:endParaRPr>
          </a:p>
        </p:txBody>
      </p:sp>
      <p:cxnSp>
        <p:nvCxnSpPr>
          <p:cNvPr id="27" name="Straight Arrow Connector 26"/>
          <p:cNvCxnSpPr>
            <a:stCxn id="13" idx="4"/>
          </p:cNvCxnSpPr>
          <p:nvPr/>
        </p:nvCxnSpPr>
        <p:spPr>
          <a:xfrm flipH="1">
            <a:off x="3745172" y="2134844"/>
            <a:ext cx="1" cy="735191"/>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544163" y="2747825"/>
            <a:ext cx="6524786" cy="1384144"/>
          </a:xfrm>
          <a:prstGeom prst="rect">
            <a:avLst/>
          </a:prstGeom>
          <a:solidFill>
            <a:schemeClr val="accent1">
              <a:alpha val="3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148880" y="2156531"/>
            <a:ext cx="1498744" cy="338554"/>
          </a:xfrm>
          <a:prstGeom prst="rect">
            <a:avLst/>
          </a:prstGeom>
          <a:noFill/>
        </p:spPr>
        <p:txBody>
          <a:bodyPr wrap="none" rtlCol="0">
            <a:spAutoFit/>
          </a:bodyPr>
          <a:lstStyle/>
          <a:p>
            <a:r>
              <a:rPr lang="en-US" sz="1600" dirty="0" smtClean="0">
                <a:solidFill>
                  <a:schemeClr val="accent4">
                    <a:lumMod val="50000"/>
                  </a:schemeClr>
                </a:solidFill>
              </a:rPr>
              <a:t>Employee Login</a:t>
            </a:r>
            <a:endParaRPr lang="en-US" sz="1600" dirty="0">
              <a:solidFill>
                <a:schemeClr val="accent4">
                  <a:lumMod val="50000"/>
                </a:schemeClr>
              </a:solidFill>
            </a:endParaRPr>
          </a:p>
        </p:txBody>
      </p:sp>
      <p:sp>
        <p:nvSpPr>
          <p:cNvPr id="30" name="TextBox 29"/>
          <p:cNvSpPr txBox="1"/>
          <p:nvPr/>
        </p:nvSpPr>
        <p:spPr>
          <a:xfrm>
            <a:off x="4879316" y="2783279"/>
            <a:ext cx="1961819" cy="369332"/>
          </a:xfrm>
          <a:prstGeom prst="rect">
            <a:avLst/>
          </a:prstGeom>
          <a:noFill/>
        </p:spPr>
        <p:txBody>
          <a:bodyPr wrap="none" rtlCol="0">
            <a:spAutoFit/>
          </a:bodyPr>
          <a:lstStyle/>
          <a:p>
            <a:r>
              <a:rPr lang="en-US" b="1" dirty="0" smtClean="0">
                <a:solidFill>
                  <a:srgbClr val="7030A0"/>
                </a:solidFill>
              </a:rPr>
              <a:t>Solution Boundary</a:t>
            </a:r>
            <a:endParaRPr lang="en-US" b="1" dirty="0">
              <a:solidFill>
                <a:srgbClr val="7030A0"/>
              </a:solidFill>
            </a:endParaRPr>
          </a:p>
        </p:txBody>
      </p:sp>
    </p:spTree>
    <p:extLst>
      <p:ext uri="{BB962C8B-B14F-4D97-AF65-F5344CB8AC3E}">
        <p14:creationId xmlns:p14="http://schemas.microsoft.com/office/powerpoint/2010/main" val="179093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Application</a:t>
            </a:r>
            <a:r>
              <a:rPr lang="en-IN" sz="3200" dirty="0" smtClean="0">
                <a:solidFill>
                  <a:schemeClr val="bg1"/>
                </a:solidFill>
              </a:rPr>
              <a:t> </a:t>
            </a:r>
            <a:r>
              <a:rPr lang="en-IN" sz="3200" dirty="0">
                <a:solidFill>
                  <a:schemeClr val="bg1"/>
                </a:solidFill>
              </a:rPr>
              <a:t>Work Flow</a:t>
            </a: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5" name="Flowchart: Terminator 4"/>
          <p:cNvSpPr/>
          <p:nvPr/>
        </p:nvSpPr>
        <p:spPr>
          <a:xfrm>
            <a:off x="2208131" y="137677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sp>
        <p:nvSpPr>
          <p:cNvPr id="7" name="Rounded Rectangle 6"/>
          <p:cNvSpPr/>
          <p:nvPr/>
        </p:nvSpPr>
        <p:spPr>
          <a:xfrm>
            <a:off x="2201467" y="2127056"/>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Login to the system with user name &amp; password</a:t>
            </a:r>
            <a:endParaRPr lang="en-US" sz="800" dirty="0">
              <a:solidFill>
                <a:schemeClr val="tx1"/>
              </a:solidFill>
            </a:endParaRPr>
          </a:p>
        </p:txBody>
      </p:sp>
      <p:sp>
        <p:nvSpPr>
          <p:cNvPr id="8" name="Rounded Rectangle 7"/>
          <p:cNvSpPr/>
          <p:nvPr/>
        </p:nvSpPr>
        <p:spPr>
          <a:xfrm>
            <a:off x="2217768" y="4029032"/>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Insert card in the card reader</a:t>
            </a:r>
            <a:endParaRPr lang="en-US" sz="800" dirty="0">
              <a:solidFill>
                <a:schemeClr val="tx1"/>
              </a:solidFill>
            </a:endParaRPr>
          </a:p>
        </p:txBody>
      </p:sp>
      <p:sp>
        <p:nvSpPr>
          <p:cNvPr id="9" name="Rounded Rectangle 8"/>
          <p:cNvSpPr/>
          <p:nvPr/>
        </p:nvSpPr>
        <p:spPr>
          <a:xfrm>
            <a:off x="2204120" y="4977172"/>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Click process</a:t>
            </a:r>
          </a:p>
        </p:txBody>
      </p:sp>
      <p:sp>
        <p:nvSpPr>
          <p:cNvPr id="10" name="Rounded Rectangle 9"/>
          <p:cNvSpPr/>
          <p:nvPr/>
        </p:nvSpPr>
        <p:spPr>
          <a:xfrm>
            <a:off x="4286240" y="4924227"/>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Enter pin number</a:t>
            </a:r>
          </a:p>
        </p:txBody>
      </p:sp>
      <p:sp>
        <p:nvSpPr>
          <p:cNvPr id="11" name="Rounded Rectangle 10"/>
          <p:cNvSpPr/>
          <p:nvPr/>
        </p:nvSpPr>
        <p:spPr>
          <a:xfrm>
            <a:off x="6538248" y="4918812"/>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Application will fire a </a:t>
            </a:r>
            <a:r>
              <a:rPr lang="en-US" sz="800" dirty="0" err="1" smtClean="0">
                <a:solidFill>
                  <a:schemeClr val="tx1"/>
                </a:solidFill>
              </a:rPr>
              <a:t>webservice</a:t>
            </a:r>
            <a:r>
              <a:rPr lang="en-US" sz="800" dirty="0" smtClean="0">
                <a:solidFill>
                  <a:schemeClr val="tx1"/>
                </a:solidFill>
              </a:rPr>
              <a:t> to </a:t>
            </a:r>
            <a:r>
              <a:rPr lang="en-US" sz="800" dirty="0" err="1" smtClean="0">
                <a:solidFill>
                  <a:schemeClr val="tx1"/>
                </a:solidFill>
              </a:rPr>
              <a:t>Mawarid’s</a:t>
            </a:r>
            <a:r>
              <a:rPr lang="en-US" sz="800" dirty="0" smtClean="0">
                <a:solidFill>
                  <a:schemeClr val="tx1"/>
                </a:solidFill>
              </a:rPr>
              <a:t> </a:t>
            </a:r>
            <a:r>
              <a:rPr lang="en-US" sz="800" dirty="0" err="1">
                <a:solidFill>
                  <a:schemeClr val="tx1"/>
                </a:solidFill>
              </a:rPr>
              <a:t>V</a:t>
            </a:r>
            <a:r>
              <a:rPr lang="en-US" sz="800" dirty="0" err="1" smtClean="0">
                <a:solidFill>
                  <a:schemeClr val="tx1"/>
                </a:solidFill>
              </a:rPr>
              <a:t>isionPLUS</a:t>
            </a:r>
            <a:r>
              <a:rPr lang="en-US" sz="800" dirty="0" smtClean="0">
                <a:solidFill>
                  <a:schemeClr val="tx1"/>
                </a:solidFill>
              </a:rPr>
              <a:t> back end server</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7896" y="1908124"/>
            <a:ext cx="442343" cy="442343"/>
          </a:xfrm>
          <a:prstGeom prst="rect">
            <a:avLst/>
          </a:prstGeom>
        </p:spPr>
      </p:pic>
      <p:sp>
        <p:nvSpPr>
          <p:cNvPr id="13" name="Rounded Rectangle 12"/>
          <p:cNvSpPr/>
          <p:nvPr/>
        </p:nvSpPr>
        <p:spPr>
          <a:xfrm>
            <a:off x="2208948" y="307488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Feed the amount</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7776" y="2847996"/>
            <a:ext cx="442343" cy="442343"/>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6596" y="3801516"/>
            <a:ext cx="442343" cy="44234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347" y="4687943"/>
            <a:ext cx="442343" cy="442343"/>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420" y="4654723"/>
            <a:ext cx="442343" cy="442343"/>
          </a:xfrm>
          <a:prstGeom prst="rect">
            <a:avLst/>
          </a:prstGeom>
        </p:spPr>
      </p:pic>
      <p:cxnSp>
        <p:nvCxnSpPr>
          <p:cNvPr id="18" name="Straight Arrow Connector 17"/>
          <p:cNvCxnSpPr/>
          <p:nvPr/>
        </p:nvCxnSpPr>
        <p:spPr>
          <a:xfrm>
            <a:off x="2882936" y="26502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882936" y="36136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69288" y="4563396"/>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505" y="4777002"/>
            <a:ext cx="442343" cy="442343"/>
          </a:xfrm>
          <a:prstGeom prst="rect">
            <a:avLst/>
          </a:prstGeom>
        </p:spPr>
      </p:pic>
      <p:cxnSp>
        <p:nvCxnSpPr>
          <p:cNvPr id="22" name="Straight Arrow Connector 21"/>
          <p:cNvCxnSpPr/>
          <p:nvPr/>
        </p:nvCxnSpPr>
        <p:spPr>
          <a:xfrm>
            <a:off x="3665144" y="5237968"/>
            <a:ext cx="474876"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0680" y="5224260"/>
            <a:ext cx="552984"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532361" y="2532895"/>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Green icon</a:t>
            </a:r>
            <a:endParaRPr lang="en-US" sz="800" dirty="0">
              <a:solidFill>
                <a:schemeClr val="tx1"/>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624" y="2240868"/>
            <a:ext cx="442343" cy="442343"/>
          </a:xfrm>
          <a:prstGeom prst="rect">
            <a:avLst/>
          </a:prstGeom>
        </p:spPr>
      </p:pic>
      <p:sp>
        <p:nvSpPr>
          <p:cNvPr id="26" name="Diamond 25"/>
          <p:cNvSpPr/>
          <p:nvPr/>
        </p:nvSpPr>
        <p:spPr>
          <a:xfrm>
            <a:off x="6658817" y="3510087"/>
            <a:ext cx="1124431" cy="920250"/>
          </a:xfrm>
          <a:prstGeom prst="diamon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t>Check the credentials are valid ?</a:t>
            </a:r>
            <a:endParaRPr lang="en-US" sz="900" dirty="0"/>
          </a:p>
        </p:txBody>
      </p:sp>
      <p:sp>
        <p:nvSpPr>
          <p:cNvPr id="27" name="Rounded Rectangle 26"/>
          <p:cNvSpPr/>
          <p:nvPr/>
        </p:nvSpPr>
        <p:spPr>
          <a:xfrm>
            <a:off x="8842504" y="2528900"/>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Red </a:t>
            </a:r>
            <a:r>
              <a:rPr lang="en-US" sz="800" dirty="0">
                <a:solidFill>
                  <a:schemeClr val="tx1"/>
                </a:solidFill>
              </a:rPr>
              <a:t>I</a:t>
            </a:r>
            <a:r>
              <a:rPr lang="en-US" sz="800" dirty="0" smtClean="0">
                <a:solidFill>
                  <a:schemeClr val="tx1"/>
                </a:solidFill>
              </a:rPr>
              <a:t>con</a:t>
            </a:r>
            <a:endParaRPr lang="en-US" sz="800" dirty="0">
              <a:solidFill>
                <a:schemeClr val="tx1"/>
              </a:soli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767" y="2236873"/>
            <a:ext cx="442343" cy="442343"/>
          </a:xfrm>
          <a:prstGeom prst="rect">
            <a:avLst/>
          </a:prstGeom>
        </p:spPr>
      </p:pic>
      <p:cxnSp>
        <p:nvCxnSpPr>
          <p:cNvPr id="29" name="Straight Arrow Connector 28"/>
          <p:cNvCxnSpPr>
            <a:stCxn id="11" idx="0"/>
            <a:endCxn id="26" idx="2"/>
          </p:cNvCxnSpPr>
          <p:nvPr/>
        </p:nvCxnSpPr>
        <p:spPr>
          <a:xfrm flipH="1" flipV="1">
            <a:off x="7221033" y="4430337"/>
            <a:ext cx="3015" cy="48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4" idx="2"/>
          </p:cNvCxnSpPr>
          <p:nvPr/>
        </p:nvCxnSpPr>
        <p:spPr>
          <a:xfrm flipH="1" flipV="1">
            <a:off x="7218161" y="3036951"/>
            <a:ext cx="2872" cy="473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6" idx="3"/>
            <a:endCxn id="27" idx="2"/>
          </p:cNvCxnSpPr>
          <p:nvPr/>
        </p:nvCxnSpPr>
        <p:spPr>
          <a:xfrm flipV="1">
            <a:off x="7783248" y="3032956"/>
            <a:ext cx="1745056" cy="9372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lowchart: Terminator 31"/>
          <p:cNvSpPr/>
          <p:nvPr/>
        </p:nvSpPr>
        <p:spPr>
          <a:xfrm>
            <a:off x="7497493" y="1640008"/>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cxnSp>
        <p:nvCxnSpPr>
          <p:cNvPr id="33" name="Elbow Connector 32"/>
          <p:cNvCxnSpPr>
            <a:stCxn id="24" idx="0"/>
            <a:endCxn id="32" idx="1"/>
          </p:cNvCxnSpPr>
          <p:nvPr/>
        </p:nvCxnSpPr>
        <p:spPr>
          <a:xfrm rot="5400000" flipH="1" flipV="1">
            <a:off x="7001394" y="2036796"/>
            <a:ext cx="712867" cy="2793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0"/>
            <a:endCxn id="32" idx="3"/>
          </p:cNvCxnSpPr>
          <p:nvPr/>
        </p:nvCxnSpPr>
        <p:spPr>
          <a:xfrm rot="16200000" flipV="1">
            <a:off x="8820600" y="1821195"/>
            <a:ext cx="708872" cy="7065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85077" y="1736811"/>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16"/>
          <p:cNvSpPr txBox="1"/>
          <p:nvPr/>
        </p:nvSpPr>
        <p:spPr>
          <a:xfrm>
            <a:off x="8310678" y="3646028"/>
            <a:ext cx="68287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No</a:t>
            </a:r>
            <a:endParaRPr lang="en-US" sz="1200" dirty="0"/>
          </a:p>
        </p:txBody>
      </p:sp>
      <p:sp>
        <p:nvSpPr>
          <p:cNvPr id="37" name="TextBox 80"/>
          <p:cNvSpPr txBox="1"/>
          <p:nvPr/>
        </p:nvSpPr>
        <p:spPr>
          <a:xfrm>
            <a:off x="7280382" y="3188416"/>
            <a:ext cx="68287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Yes</a:t>
            </a:r>
            <a:endParaRPr lang="en-US" sz="1200" dirty="0"/>
          </a:p>
        </p:txBody>
      </p:sp>
    </p:spTree>
    <p:extLst>
      <p:ext uri="{BB962C8B-B14F-4D97-AF65-F5344CB8AC3E}">
        <p14:creationId xmlns:p14="http://schemas.microsoft.com/office/powerpoint/2010/main" val="161693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485199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11261" y="1530790"/>
            <a:ext cx="9499406" cy="3908762"/>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Authorize and authenticate the employee login</a:t>
            </a:r>
          </a:p>
          <a:p>
            <a:pPr marL="342900" indent="-342900">
              <a:buFont typeface="Wingdings" panose="05000000000000000000" pitchFamily="2" charset="2"/>
              <a:buChar char="§"/>
            </a:pPr>
            <a:r>
              <a:rPr lang="en-US" sz="2400" dirty="0" smtClean="0"/>
              <a:t>Device login using Username , Password &amp; API Key</a:t>
            </a:r>
          </a:p>
          <a:p>
            <a:pPr marL="342900" indent="-342900">
              <a:buFont typeface="Wingdings" panose="05000000000000000000" pitchFamily="2" charset="2"/>
              <a:buChar char="§"/>
            </a:pPr>
            <a:r>
              <a:rPr lang="en-US" sz="2400" dirty="0" smtClean="0"/>
              <a:t>Device Preparation to accept </a:t>
            </a:r>
            <a:r>
              <a:rPr lang="en-US" sz="2400" dirty="0" smtClean="0"/>
              <a:t>payments</a:t>
            </a:r>
            <a:endParaRPr lang="en-US" sz="2400" dirty="0" smtClean="0"/>
          </a:p>
          <a:p>
            <a:pPr marL="342900" indent="-342900">
              <a:buFont typeface="Wingdings" panose="05000000000000000000" pitchFamily="2" charset="2"/>
              <a:buChar char="§"/>
            </a:pPr>
            <a:r>
              <a:rPr lang="en-US" sz="2400" dirty="0"/>
              <a:t>Use </a:t>
            </a:r>
            <a:r>
              <a:rPr lang="en-US" sz="2400" dirty="0" smtClean="0"/>
              <a:t>the </a:t>
            </a:r>
            <a:r>
              <a:rPr lang="en-US" sz="2400" dirty="0"/>
              <a:t>card reader </a:t>
            </a:r>
            <a:r>
              <a:rPr lang="en-US" sz="2400" dirty="0" err="1"/>
              <a:t>SDk</a:t>
            </a:r>
            <a:r>
              <a:rPr lang="en-US" sz="2400" dirty="0"/>
              <a:t> to extract Card Number, National ID, Pin Number, </a:t>
            </a:r>
            <a:r>
              <a:rPr lang="en-US" sz="2400" dirty="0" smtClean="0"/>
              <a:t>Amount</a:t>
            </a:r>
            <a:endParaRPr lang="en-US" sz="2400" dirty="0"/>
          </a:p>
          <a:p>
            <a:pPr marL="342900" indent="-342900">
              <a:buFont typeface="Wingdings" panose="05000000000000000000" pitchFamily="2" charset="2"/>
              <a:buChar char="§"/>
            </a:pPr>
            <a:r>
              <a:rPr lang="en-US" sz="2400" dirty="0" smtClean="0"/>
              <a:t>Submit payments to the Vision plus Web service</a:t>
            </a:r>
          </a:p>
          <a:p>
            <a:pPr marL="342900" indent="-342900">
              <a:buFont typeface="Wingdings" panose="05000000000000000000" pitchFamily="2" charset="2"/>
              <a:buChar char="§"/>
            </a:pPr>
            <a:r>
              <a:rPr lang="en-US" sz="2400" dirty="0" smtClean="0"/>
              <a:t>Return Status of the payment</a:t>
            </a:r>
          </a:p>
          <a:p>
            <a:pPr marL="342900" indent="-342900">
              <a:buFont typeface="Wingdings" panose="05000000000000000000" pitchFamily="2" charset="2"/>
              <a:buChar char="§"/>
            </a:pPr>
            <a:r>
              <a:rPr lang="en-US" sz="2400" dirty="0" smtClean="0"/>
              <a:t>Audit </a:t>
            </a:r>
            <a:r>
              <a:rPr lang="en-US" sz="2400" dirty="0" smtClean="0"/>
              <a:t>Logs</a:t>
            </a:r>
          </a:p>
          <a:p>
            <a:pPr marL="342900" indent="-342900">
              <a:buFont typeface="Wingdings" panose="05000000000000000000" pitchFamily="2" charset="2"/>
              <a:buChar char="§"/>
            </a:pPr>
            <a:r>
              <a:rPr lang="en-US" sz="2400" dirty="0" smtClean="0"/>
              <a:t>Executable Installation program</a:t>
            </a:r>
            <a:endParaRPr lang="en-US" dirty="0"/>
          </a:p>
          <a:p>
            <a:pPr algn="just"/>
            <a:endParaRPr lang="en-US" sz="1600" u="sng" dirty="0">
              <a:solidFill>
                <a:srgbClr val="77062D"/>
              </a:solidFill>
            </a:endParaRPr>
          </a:p>
          <a:p>
            <a:pPr algn="just"/>
            <a:endParaRPr lang="en-US" sz="1600" u="sng" dirty="0">
              <a:solidFill>
                <a:srgbClr val="77062D"/>
              </a:solidFill>
            </a:endParaRPr>
          </a:p>
        </p:txBody>
      </p: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Feature Details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3236801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1030</Words>
  <Application>Microsoft Office PowerPoint</Application>
  <PresentationFormat>Widescreen</PresentationFormat>
  <Paragraphs>229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439</cp:revision>
  <dcterms:created xsi:type="dcterms:W3CDTF">2016-07-20T04:54:31Z</dcterms:created>
  <dcterms:modified xsi:type="dcterms:W3CDTF">2016-09-01T13:03:20Z</dcterms:modified>
</cp:coreProperties>
</file>