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6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45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71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5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8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AB48-6B81-443C-84F0-8098475CA9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E9ABD0-655E-4203-B2D8-6AEABBAE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FFFF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09990" y="1413435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0790" y="3779881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136990" y="1321360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06624" y="3804438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7" y="3673208"/>
            <a:ext cx="2021908" cy="5381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619741"/>
            <a:ext cx="12192000" cy="238259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8889358" y="6566365"/>
            <a:ext cx="307858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>
                <a:solidFill>
                  <a:schemeClr val="bg1"/>
                </a:solidFill>
              </a:rPr>
              <a:t>© 2018 All rights reserved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4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254987"/>
            <a:ext cx="12192000" cy="6362379"/>
            <a:chOff x="0" y="254987"/>
            <a:chExt cx="12192000" cy="6362379"/>
          </a:xfrm>
          <a:blipFill>
            <a:blip r:embed="rId3"/>
            <a:stretch>
              <a:fillRect/>
            </a:stretch>
          </a:blipFill>
        </p:grpSpPr>
        <p:sp>
          <p:nvSpPr>
            <p:cNvPr id="22" name="Isosceles Triangle 21"/>
            <p:cNvSpPr/>
            <p:nvPr/>
          </p:nvSpPr>
          <p:spPr>
            <a:xfrm flipV="1">
              <a:off x="6376738" y="279050"/>
              <a:ext cx="5161550" cy="2966237"/>
            </a:xfrm>
            <a:prstGeom prst="triangle">
              <a:avLst>
                <a:gd name="adj" fmla="val 50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3288210" y="3465094"/>
              <a:ext cx="5414210" cy="3128207"/>
            </a:xfrm>
            <a:prstGeom prst="triangle">
              <a:avLst>
                <a:gd name="adj" fmla="val 516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9248702" y="254987"/>
              <a:ext cx="2943298" cy="3014365"/>
            </a:xfrm>
            <a:custGeom>
              <a:avLst/>
              <a:gdLst>
                <a:gd name="connsiteX0" fmla="*/ 325094 w 2943298"/>
                <a:gd name="connsiteY0" fmla="*/ 0 h 3014365"/>
                <a:gd name="connsiteX1" fmla="*/ 0 w 2943298"/>
                <a:gd name="connsiteY1" fmla="*/ 350483 h 3014365"/>
                <a:gd name="connsiteX2" fmla="*/ 0 w 2943298"/>
                <a:gd name="connsiteY2" fmla="*/ 3014365 h 3014365"/>
                <a:gd name="connsiteX3" fmla="*/ 2943298 w 2943298"/>
                <a:gd name="connsiteY3" fmla="*/ 3014365 h 301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298" h="3014365">
                  <a:moveTo>
                    <a:pt x="325094" y="0"/>
                  </a:moveTo>
                  <a:lnTo>
                    <a:pt x="0" y="350483"/>
                  </a:lnTo>
                  <a:lnTo>
                    <a:pt x="0" y="3014365"/>
                  </a:lnTo>
                  <a:lnTo>
                    <a:pt x="2943298" y="301436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flipH="1" flipV="1">
              <a:off x="0" y="3463476"/>
              <a:ext cx="3208420" cy="3153890"/>
            </a:xfrm>
            <a:custGeom>
              <a:avLst/>
              <a:gdLst>
                <a:gd name="connsiteX0" fmla="*/ 3208420 w 3208420"/>
                <a:gd name="connsiteY0" fmla="*/ 3153890 h 3153890"/>
                <a:gd name="connsiteX1" fmla="*/ 0 w 3208420"/>
                <a:gd name="connsiteY1" fmla="*/ 3153890 h 3153890"/>
                <a:gd name="connsiteX2" fmla="*/ 2857992 w 3208420"/>
                <a:gd name="connsiteY2" fmla="*/ 0 h 3153890"/>
                <a:gd name="connsiteX3" fmla="*/ 3208420 w 3208420"/>
                <a:gd name="connsiteY3" fmla="*/ 405695 h 315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0" h="3153890">
                  <a:moveTo>
                    <a:pt x="3208420" y="3153890"/>
                  </a:moveTo>
                  <a:lnTo>
                    <a:pt x="0" y="3153890"/>
                  </a:lnTo>
                  <a:lnTo>
                    <a:pt x="2857992" y="0"/>
                  </a:lnTo>
                  <a:lnTo>
                    <a:pt x="3208420" y="4056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3309544" y="254987"/>
              <a:ext cx="5414210" cy="2990300"/>
            </a:xfrm>
            <a:prstGeom prst="triangle">
              <a:avLst>
                <a:gd name="adj" fmla="val 516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645691" y="3702037"/>
              <a:ext cx="5161550" cy="2856873"/>
            </a:xfrm>
            <a:prstGeom prst="triangle">
              <a:avLst>
                <a:gd name="adj" fmla="val 50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Diamond 19"/>
          <p:cNvSpPr/>
          <p:nvPr/>
        </p:nvSpPr>
        <p:spPr>
          <a:xfrm>
            <a:off x="3764901" y="812496"/>
            <a:ext cx="4559296" cy="5095354"/>
          </a:xfrm>
          <a:prstGeom prst="diamond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18" y="2994412"/>
            <a:ext cx="2523405" cy="67879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398759" y="5290779"/>
            <a:ext cx="4210700" cy="61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i="0" dirty="0" smtClean="0">
                <a:solidFill>
                  <a:srgbClr val="6B112F"/>
                </a:solidFill>
                <a:effectLst/>
                <a:latin typeface="Nirmala UI Semilight" panose="020B0402040204020203" pitchFamily="34" charset="0"/>
                <a:ea typeface="Gungsuh" panose="02030600000101010101" pitchFamily="18" charset="-127"/>
                <a:cs typeface="Nirmala UI Semilight" panose="020B0402040204020203" pitchFamily="34" charset="0"/>
              </a:rPr>
              <a:t>Application Features</a:t>
            </a:r>
            <a:endParaRPr lang="en-US" sz="3200" i="0" dirty="0" smtClean="0">
              <a:solidFill>
                <a:srgbClr val="F88B31"/>
              </a:solidFill>
              <a:effectLst/>
              <a:latin typeface="Nirmala UI Semilight" panose="020B0402040204020203" pitchFamily="34" charset="0"/>
              <a:ea typeface="Gungsuh" panose="02030600000101010101" pitchFamily="18" charset="-127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7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527653" y="105944"/>
            <a:ext cx="7215155" cy="716381"/>
          </a:xfrm>
        </p:spPr>
        <p:txBody>
          <a:bodyPr>
            <a:normAutofit/>
          </a:bodyPr>
          <a:lstStyle/>
          <a:p>
            <a:r>
              <a:rPr lang="en-US" b="1" dirty="0"/>
              <a:t>Project Initiation</a:t>
            </a:r>
            <a:endParaRPr lang="en-US" b="1" dirty="0">
              <a:latin typeface="Calibri" pitchFamily="34" charset="0"/>
              <a:ea typeface="Meiryo" pitchFamily="34" charset="-128"/>
              <a:cs typeface="Calibri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09990" y="1413435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0790" y="3779881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136990" y="1321360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06624" y="3804438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8" y="101248"/>
            <a:ext cx="2021908" cy="5381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619741"/>
            <a:ext cx="12192000" cy="238259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8889358" y="6566365"/>
            <a:ext cx="307858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>
                <a:solidFill>
                  <a:schemeClr val="bg1"/>
                </a:solidFill>
              </a:rPr>
              <a:t>© 2018 All rights reserved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620715" y="937317"/>
            <a:ext cx="7700151" cy="4487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Running Prototype (Photoshop + Responsive HTML Templates)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527653" y="1450741"/>
            <a:ext cx="5096640" cy="638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en-US" sz="4000" b="1" dirty="0" smtClean="0"/>
              <a:t> Features</a:t>
            </a:r>
            <a:endParaRPr lang="en-US" sz="4000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620716" y="2032676"/>
            <a:ext cx="9144000" cy="4033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Home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Registration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Status Emails (Registration, status updates post registration)</a:t>
            </a:r>
            <a:endParaRPr lang="en-US" sz="1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Login (PAN #)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Prefill with XML Data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Dashboard (Account Summary + Tax Savings + Document Library)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Search Tax Records (Current + History: Previous Tax Returns 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Continue Filing from where the user left off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Personal Information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Address Details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Salary / Other Income Details (+)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House Property/Rental Details (+)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Deductions (+)</a:t>
            </a:r>
          </a:p>
          <a:p>
            <a:pPr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527653" y="105944"/>
            <a:ext cx="7215155" cy="71638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Features</a:t>
            </a:r>
            <a:r>
              <a:rPr lang="en-US" b="1" dirty="0"/>
              <a:t> Continued</a:t>
            </a:r>
            <a:br>
              <a:rPr lang="en-US" b="1" dirty="0"/>
            </a:br>
            <a:endParaRPr lang="en-US" b="1" dirty="0">
              <a:latin typeface="Calibri" pitchFamily="34" charset="0"/>
              <a:ea typeface="Meiryo" pitchFamily="34" charset="-128"/>
              <a:cs typeface="Calibri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09990" y="1413435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0790" y="3779881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136990" y="1321360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06624" y="3804438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8" y="101248"/>
            <a:ext cx="2021908" cy="5381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619741"/>
            <a:ext cx="12192000" cy="238259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8889358" y="6566365"/>
            <a:ext cx="307858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>
                <a:solidFill>
                  <a:schemeClr val="bg1"/>
                </a:solidFill>
              </a:rPr>
              <a:t>© 2018 All rights reserved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620716" y="731491"/>
            <a:ext cx="7801751" cy="28414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Bank Details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Online Payment &amp; Confirmation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Taxes Paid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Account upgrade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Status Checks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Additional Documents or addendums (Before confirm</a:t>
            </a:r>
            <a:r>
              <a:rPr lang="en-US" dirty="0" smtClean="0"/>
              <a:t>)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527653" y="3460529"/>
            <a:ext cx="5096640" cy="638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en-US" sz="3600" b="1" dirty="0"/>
              <a:t> Features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620716" y="4146668"/>
            <a:ext cx="9144000" cy="232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Pricing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 Center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Contact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Full Name (if the user is logged in)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 (Plugin)</a:t>
            </a:r>
          </a:p>
          <a:p>
            <a:pPr lvl="0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527653" y="105944"/>
            <a:ext cx="7215155" cy="71638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Features</a:t>
            </a:r>
            <a:r>
              <a:rPr lang="en-US" b="1" dirty="0"/>
              <a:t> Continued</a:t>
            </a:r>
            <a:br>
              <a:rPr lang="en-US" b="1" dirty="0"/>
            </a:br>
            <a:endParaRPr lang="en-US" b="1" dirty="0">
              <a:latin typeface="Calibri" pitchFamily="34" charset="0"/>
              <a:ea typeface="Meiryo" pitchFamily="34" charset="-128"/>
              <a:cs typeface="Calibri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09990" y="1413435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0790" y="3779881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136990" y="1321360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06624" y="3804438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8" y="101248"/>
            <a:ext cx="2021908" cy="5381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619741"/>
            <a:ext cx="12192000" cy="238259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8889358" y="6566365"/>
            <a:ext cx="307858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>
                <a:solidFill>
                  <a:schemeClr val="bg1"/>
                </a:solidFill>
              </a:rPr>
              <a:t>© 2018 All rights reserved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620716" y="937317"/>
            <a:ext cx="4578574" cy="19656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Terms &amp; Conditions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Legal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Privacy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Site Provider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Linking Policy</a:t>
            </a:r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20716" y="2904300"/>
            <a:ext cx="5096640" cy="638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Document Uploads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620716" y="3544317"/>
            <a:ext cx="9144000" cy="162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Salary/Form 16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Other Income (Rent receipts, Insurance receipts etc.)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Housing loan Interest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Form 26AS</a:t>
            </a:r>
          </a:p>
          <a:p>
            <a:pPr lvl="0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527653" y="105944"/>
            <a:ext cx="7215155" cy="71638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Admin Functions</a:t>
            </a:r>
            <a:br>
              <a:rPr lang="en-US" sz="4000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>
              <a:latin typeface="Calibri" pitchFamily="34" charset="0"/>
              <a:ea typeface="Meiryo" pitchFamily="34" charset="-128"/>
              <a:cs typeface="Calibri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09990" y="1413435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0790" y="3779881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136990" y="1321360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06624" y="3804438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8" y="101248"/>
            <a:ext cx="2021908" cy="5381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619741"/>
            <a:ext cx="12192000" cy="238259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8889358" y="6566365"/>
            <a:ext cx="307858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>
                <a:solidFill>
                  <a:schemeClr val="bg1"/>
                </a:solidFill>
              </a:rPr>
              <a:t>© 2018 All rights reserved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620716" y="718373"/>
            <a:ext cx="6268642" cy="59013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User Management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Pricing &amp; Offers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Plan &amp; Pricing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Refer-a-Friend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Promotions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Services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Contact Details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User-wise Report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Payment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Return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Status Details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Summary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Tax Year-wise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Status-wise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Tracking &amp; monitoring tools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73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527653" y="105944"/>
            <a:ext cx="7215155" cy="71638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System Functionality</a:t>
            </a:r>
            <a:br>
              <a:rPr lang="en-US" sz="4000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>
              <a:latin typeface="Calibri" pitchFamily="34" charset="0"/>
              <a:ea typeface="Meiryo" pitchFamily="34" charset="-128"/>
              <a:cs typeface="Calibri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09990" y="1413435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0790" y="3779881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136990" y="1321360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06624" y="3804438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8" y="101248"/>
            <a:ext cx="2021908" cy="5381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619741"/>
            <a:ext cx="12192000" cy="238259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8889358" y="6566365"/>
            <a:ext cx="307858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>
                <a:solidFill>
                  <a:schemeClr val="bg1"/>
                </a:solidFill>
              </a:rPr>
              <a:t>© 2018 All rights reserved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620716" y="937317"/>
            <a:ext cx="4578574" cy="24438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Auditing &amp; Logging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Exception Handling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User Manual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Document Management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API Services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Rule based decision tree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65414" y="3755990"/>
            <a:ext cx="5096640" cy="638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Othe</a:t>
            </a:r>
            <a:r>
              <a:rPr lang="en-US" sz="3600" b="1" dirty="0"/>
              <a:t>rs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627290" y="4535991"/>
            <a:ext cx="9144000" cy="189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Social Media Integration (Login)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CMS?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Project </a:t>
            </a:r>
            <a:r>
              <a:rPr lang="en-US" sz="1800" dirty="0" smtClean="0"/>
              <a:t>Documentation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QA</a:t>
            </a:r>
            <a:endParaRPr lang="en-US" sz="1800" dirty="0"/>
          </a:p>
          <a:p>
            <a:pPr lvl="0" algn="l"/>
            <a:endParaRPr lang="en-US" sz="1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0" algn="l"/>
            <a:endParaRPr lang="en-US" sz="1800" dirty="0"/>
          </a:p>
          <a:p>
            <a:pPr lvl="0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09990" y="1413435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0790" y="3779881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136990" y="1321360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06624" y="3804438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8" y="101248"/>
            <a:ext cx="2021908" cy="5381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619741"/>
            <a:ext cx="12192000" cy="238259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8889358" y="6566365"/>
            <a:ext cx="307858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>
                <a:solidFill>
                  <a:schemeClr val="bg1"/>
                </a:solidFill>
              </a:rPr>
              <a:t>© 2018 All rights reserved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928" t="4250" r="2986" b="4640"/>
          <a:stretch/>
        </p:blipFill>
        <p:spPr>
          <a:xfrm>
            <a:off x="1639724" y="656824"/>
            <a:ext cx="9603958" cy="52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09990" y="1413435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0790" y="3779881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136990" y="1321360"/>
            <a:ext cx="693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06624" y="3804438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8" y="101248"/>
            <a:ext cx="2021908" cy="5381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619741"/>
            <a:ext cx="12192000" cy="238259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8889358" y="6566365"/>
            <a:ext cx="307858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>
                <a:solidFill>
                  <a:schemeClr val="bg1"/>
                </a:solidFill>
              </a:rPr>
              <a:t>© 2018 All rights reserved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993407" y="1229389"/>
            <a:ext cx="6461532" cy="1581912"/>
          </a:xfrm>
          <a:prstGeom prst="parallelogram">
            <a:avLst/>
          </a:prstGeom>
          <a:solidFill>
            <a:schemeClr val="accent2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Parallelogram 20"/>
          <p:cNvSpPr/>
          <p:nvPr/>
        </p:nvSpPr>
        <p:spPr>
          <a:xfrm>
            <a:off x="5527958" y="2802700"/>
            <a:ext cx="6687312" cy="1581912"/>
          </a:xfrm>
          <a:prstGeom prst="parallelogram">
            <a:avLst/>
          </a:prstGeom>
          <a:solidFill>
            <a:srgbClr val="FFC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67904" y="1564150"/>
            <a:ext cx="4062169" cy="938719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500" b="1" spc="300" dirty="0">
                <a:solidFill>
                  <a:prstClr val="white">
                    <a:lumMod val="85000"/>
                  </a:prstClr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Thank You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75256" y="3451152"/>
            <a:ext cx="3295934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www.verbat.com</a:t>
            </a:r>
            <a:endParaRPr lang="en-US" sz="3600" dirty="0">
              <a:solidFill>
                <a:prstClr val="black">
                  <a:lumMod val="95000"/>
                  <a:lumOff val="5000"/>
                </a:prstClr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milyTree04_16x9.potx" id="{B964823B-9989-4770-AD4F-CD518EC6023C}" vid="{1B7A11DD-A8BF-4C0B-8348-71949B7D9CE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A562F9-1426-469A-842D-A8882B635E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Family tree chart (vertical, green, red, widescreen)</Template>
  <TotalTime>0</TotalTime>
  <Words>261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Bebas Neue</vt:lpstr>
      <vt:lpstr>Calibri</vt:lpstr>
      <vt:lpstr>Century Gothic</vt:lpstr>
      <vt:lpstr>Gungsuh</vt:lpstr>
      <vt:lpstr>Meiryo</vt:lpstr>
      <vt:lpstr>Nirmala UI Semilight</vt:lpstr>
      <vt:lpstr>Open Sans Semibold</vt:lpstr>
      <vt:lpstr>Wingdings 3</vt:lpstr>
      <vt:lpstr>Wisp</vt:lpstr>
      <vt:lpstr>PowerPoint Presentation</vt:lpstr>
      <vt:lpstr>Project Initiation</vt:lpstr>
      <vt:lpstr>Features Continued </vt:lpstr>
      <vt:lpstr>Features Continued </vt:lpstr>
      <vt:lpstr>Admin Functions  </vt:lpstr>
      <vt:lpstr>System Functionality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2015-07-09T03:46:35Z</dcterms:created>
  <dcterms:modified xsi:type="dcterms:W3CDTF">2018-03-19T11:06:48Z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TC040010539991</vt:lpwstr>
  </property>
</Properties>
</file>