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91" r:id="rId6"/>
    <p:sldId id="261" r:id="rId7"/>
    <p:sldId id="280" r:id="rId8"/>
    <p:sldId id="287" r:id="rId9"/>
    <p:sldId id="273" r:id="rId10"/>
    <p:sldId id="259" r:id="rId11"/>
    <p:sldId id="274" r:id="rId12"/>
    <p:sldId id="262" r:id="rId13"/>
    <p:sldId id="276" r:id="rId14"/>
    <p:sldId id="283" r:id="rId15"/>
    <p:sldId id="282" r:id="rId16"/>
    <p:sldId id="264" r:id="rId17"/>
    <p:sldId id="277" r:id="rId18"/>
    <p:sldId id="285" r:id="rId19"/>
    <p:sldId id="290" r:id="rId20"/>
    <p:sldId id="271" r:id="rId21"/>
    <p:sldId id="278" r:id="rId22"/>
    <p:sldId id="289" r:id="rId23"/>
    <p:sldId id="288" r:id="rId24"/>
    <p:sldId id="270" r:id="rId25"/>
    <p:sldId id="279" r:id="rId26"/>
    <p:sldId id="275" r:id="rId27"/>
    <p:sldId id="268"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29E"/>
    <a:srgbClr val="C5EBFF"/>
    <a:srgbClr val="740026"/>
    <a:srgbClr val="1C1C1C"/>
    <a:srgbClr val="5DE1AF"/>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8" autoAdjust="0"/>
    <p:restoredTop sz="94660"/>
  </p:normalViewPr>
  <p:slideViewPr>
    <p:cSldViewPr snapToGrid="0">
      <p:cViewPr varScale="1">
        <p:scale>
          <a:sx n="75" d="100"/>
          <a:sy n="75" d="100"/>
        </p:scale>
        <p:origin x="3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988393-8557-4753-8536-CC2F1DC748AD}" type="slidenum">
              <a:rPr lang="en-US" smtClean="0"/>
              <a:t>7</a:t>
            </a:fld>
            <a:endParaRPr lang="en-US"/>
          </a:p>
        </p:txBody>
      </p:sp>
    </p:spTree>
    <p:extLst>
      <p:ext uri="{BB962C8B-B14F-4D97-AF65-F5344CB8AC3E}">
        <p14:creationId xmlns:p14="http://schemas.microsoft.com/office/powerpoint/2010/main" val="103348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20-02-2018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20-02-2018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20-02-2018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20-02-2018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20-02-2018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20-02-2018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20-02-2018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20-02-2018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20-02-2018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20-02-2018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20-02-2018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20-02-2018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800" b="1" dirty="0">
                <a:solidFill>
                  <a:srgbClr val="1C1C1C"/>
                </a:solidFill>
              </a:rPr>
              <a:t>Proposal for Development of </a:t>
            </a:r>
            <a:r>
              <a:rPr lang="en-IN" sz="2800" b="1" dirty="0" smtClean="0">
                <a:solidFill>
                  <a:srgbClr val="1C1C1C"/>
                </a:solidFill>
              </a:rPr>
              <a:t>a Loyalty Program</a:t>
            </a:r>
            <a:r>
              <a:rPr lang="en-IN" sz="2800" b="1" dirty="0">
                <a:solidFill>
                  <a:srgbClr val="1C1C1C"/>
                </a:solidFill>
              </a:rPr>
              <a:t/>
            </a:r>
            <a:br>
              <a:rPr lang="en-IN" sz="2800" b="1" dirty="0">
                <a:solidFill>
                  <a:srgbClr val="1C1C1C"/>
                </a:solidFill>
              </a:rPr>
            </a:br>
            <a:r>
              <a:rPr lang="en-IN" sz="2800" b="1" dirty="0">
                <a:solidFill>
                  <a:srgbClr val="1C1C1C"/>
                </a:solidFill>
              </a:rPr>
              <a:t>for </a:t>
            </a:r>
            <a:r>
              <a:rPr lang="en-US" sz="2800" b="1" dirty="0" smtClean="0">
                <a:solidFill>
                  <a:srgbClr val="1C1C1C"/>
                </a:solidFill>
              </a:rPr>
              <a:t>Mentis </a:t>
            </a:r>
            <a:r>
              <a:rPr lang="en-IN" sz="2800" b="1" dirty="0" smtClean="0">
                <a:solidFill>
                  <a:srgbClr val="1C1C1C"/>
                </a:solidFill>
              </a:rPr>
              <a:t> </a:t>
            </a:r>
            <a:endParaRPr lang="en-US" sz="2800" b="1" dirty="0">
              <a:solidFill>
                <a:srgbClr val="1C1C1C"/>
              </a:solidFill>
            </a:endParaRPr>
          </a:p>
          <a:p>
            <a:pPr algn="r"/>
            <a:endParaRPr lang="en-US" sz="1800" b="1" dirty="0">
              <a:solidFill>
                <a:srgbClr val="1C1C1C"/>
              </a:solidFill>
            </a:endParaRPr>
          </a:p>
          <a:p>
            <a:pPr algn="r"/>
            <a:r>
              <a:rPr lang="en-US" sz="1600" b="1" dirty="0">
                <a:solidFill>
                  <a:srgbClr val="1C1C1C"/>
                </a:solidFill>
              </a:rPr>
              <a:t>Aug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11261" y="1326254"/>
            <a:ext cx="9499406" cy="6093976"/>
          </a:xfrm>
          <a:prstGeom prst="rect">
            <a:avLst/>
          </a:prstGeom>
          <a:noFill/>
        </p:spPr>
        <p:txBody>
          <a:bodyPr wrap="square" rtlCol="0">
            <a:spAutoFit/>
          </a:bodyPr>
          <a:lstStyle/>
          <a:p>
            <a:r>
              <a:rPr lang="en-US" sz="2400" dirty="0" smtClean="0"/>
              <a:t>Mentis Core Engine Services</a:t>
            </a:r>
          </a:p>
          <a:p>
            <a:pPr marL="800100" lvl="1" indent="-342900">
              <a:buFont typeface="Wingdings" panose="05000000000000000000" pitchFamily="2" charset="2"/>
              <a:buChar char="§"/>
            </a:pPr>
            <a:r>
              <a:rPr lang="en-US" sz="2000" dirty="0" smtClean="0"/>
              <a:t>Core services : Authentication, Authorization,  Logging, Auditing, Payment Gateway Integration</a:t>
            </a:r>
            <a:endParaRPr lang="en-US" sz="2000" dirty="0"/>
          </a:p>
          <a:p>
            <a:pPr marL="800100" lvl="1" indent="-342900">
              <a:buFont typeface="Wingdings" panose="05000000000000000000" pitchFamily="2" charset="2"/>
              <a:buChar char="§"/>
            </a:pPr>
            <a:r>
              <a:rPr lang="en-US" sz="2000" dirty="0" smtClean="0"/>
              <a:t>Loyalty program Engine: Loyalty card Issuer, Loyalty program management, Loyalty Onboarding, Rule based account management</a:t>
            </a:r>
            <a:endParaRPr lang="en-US" sz="2400" dirty="0" smtClean="0"/>
          </a:p>
          <a:p>
            <a:pPr marL="800100" lvl="1" indent="-342900">
              <a:buFont typeface="Wingdings" panose="05000000000000000000" pitchFamily="2" charset="2"/>
              <a:buChar char="§"/>
            </a:pPr>
            <a:r>
              <a:rPr lang="en-US" sz="2000" dirty="0"/>
              <a:t>Information Management: Reports, Analytics, Business Intelligence</a:t>
            </a:r>
          </a:p>
          <a:p>
            <a:r>
              <a:rPr lang="en-US" sz="2400" dirty="0" smtClean="0"/>
              <a:t>Customer Service (Optional)</a:t>
            </a:r>
          </a:p>
          <a:p>
            <a:pPr marL="800100" lvl="1" indent="-342900">
              <a:buFont typeface="Arial" panose="020B0604020202020204" pitchFamily="34" charset="0"/>
              <a:buChar char="•"/>
            </a:pPr>
            <a:r>
              <a:rPr lang="en-US" sz="2000" dirty="0"/>
              <a:t>Sales Automation: </a:t>
            </a:r>
            <a:r>
              <a:rPr lang="en-US" sz="2000" dirty="0" smtClean="0"/>
              <a:t>Lead Generation, Opportunity Management,  Account Management, Sales Analytics</a:t>
            </a:r>
          </a:p>
          <a:p>
            <a:pPr marL="800100" lvl="1" indent="-342900">
              <a:buFont typeface="Arial" panose="020B0604020202020204" pitchFamily="34" charset="0"/>
              <a:buChar char="•"/>
            </a:pPr>
            <a:r>
              <a:rPr lang="en-US" sz="2000" dirty="0" smtClean="0"/>
              <a:t>Marketing Automation: Campaign Management, Market Analysis, inbound marketing</a:t>
            </a:r>
            <a:endParaRPr lang="en-US" sz="2000" dirty="0"/>
          </a:p>
          <a:p>
            <a:r>
              <a:rPr lang="en-US" sz="2400" dirty="0" smtClean="0"/>
              <a:t>Administration</a:t>
            </a:r>
          </a:p>
          <a:p>
            <a:pPr marL="800100" lvl="1" indent="-342900">
              <a:buFont typeface="Arial" panose="020B0604020202020204" pitchFamily="34" charset="0"/>
              <a:buChar char="•"/>
            </a:pPr>
            <a:r>
              <a:rPr lang="en-US" sz="2000" dirty="0" smtClean="0"/>
              <a:t>Manage: categories, products, customers, back office users, Loyalty programs</a:t>
            </a:r>
          </a:p>
          <a:p>
            <a:pPr marL="800100" lvl="1" indent="-342900">
              <a:buFont typeface="Arial" panose="020B0604020202020204" pitchFamily="34" charset="0"/>
              <a:buChar char="•"/>
            </a:pPr>
            <a:r>
              <a:rPr lang="en-US" sz="2400" dirty="0" smtClean="0"/>
              <a:t> </a:t>
            </a:r>
            <a:r>
              <a:rPr lang="en-US" sz="2000" dirty="0" smtClean="0"/>
              <a:t>System maintenance, Technical support, Reports</a:t>
            </a:r>
          </a:p>
          <a:p>
            <a:r>
              <a:rPr lang="en-US" sz="2400" dirty="0" smtClean="0"/>
              <a:t>Customers</a:t>
            </a:r>
          </a:p>
          <a:p>
            <a:pPr marL="800100" lvl="1" indent="-342900">
              <a:buFont typeface="Arial" panose="020B0604020202020204" pitchFamily="34" charset="0"/>
              <a:buChar char="•"/>
            </a:pPr>
            <a:r>
              <a:rPr lang="en-US" sz="2000" dirty="0"/>
              <a:t>Registration, Loyalty program selection, coupon </a:t>
            </a:r>
            <a:r>
              <a:rPr lang="en-US" sz="2000" dirty="0" smtClean="0"/>
              <a:t>redemption, Reports, </a:t>
            </a:r>
            <a:endParaRPr lang="en-US" sz="2000" dirty="0"/>
          </a:p>
          <a:p>
            <a:endParaRPr lang="en-US" dirty="0"/>
          </a:p>
          <a:p>
            <a:pPr algn="just"/>
            <a:endParaRPr lang="en-US" sz="1600" u="sng" dirty="0">
              <a:solidFill>
                <a:srgbClr val="77062D"/>
              </a:solidFill>
            </a:endParaRPr>
          </a:p>
          <a:p>
            <a:pPr algn="just"/>
            <a:endParaRPr lang="en-US" sz="1600" u="sng" dirty="0">
              <a:solidFill>
                <a:srgbClr val="77062D"/>
              </a:solidFill>
            </a:endParaRPr>
          </a:p>
        </p:txBody>
      </p:sp>
      <p:sp>
        <p:nvSpPr>
          <p:cNvPr id="8"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Feature Details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Tree>
    <p:extLst>
      <p:ext uri="{BB962C8B-B14F-4D97-AF65-F5344CB8AC3E}">
        <p14:creationId xmlns:p14="http://schemas.microsoft.com/office/powerpoint/2010/main" val="3236801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Tree>
    <p:extLst>
      <p:ext uri="{BB962C8B-B14F-4D97-AF65-F5344CB8AC3E}">
        <p14:creationId xmlns:p14="http://schemas.microsoft.com/office/powerpoint/2010/main" val="2859367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481146"/>
            <a:ext cx="11517279" cy="4760278"/>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smtClean="0"/>
              <a:t>Detailed </a:t>
            </a:r>
            <a:r>
              <a:rPr lang="en-US" sz="2100" dirty="0"/>
              <a:t>requirement specification document</a:t>
            </a:r>
          </a:p>
          <a:p>
            <a:pPr marL="742950" lvl="1" indent="-285750">
              <a:lnSpc>
                <a:spcPts val="2800"/>
              </a:lnSpc>
              <a:buFont typeface="Arial" panose="020B0604020202020204" pitchFamily="34" charset="0"/>
              <a:buChar char="•"/>
            </a:pPr>
            <a:r>
              <a:rPr lang="en-US" sz="2100" dirty="0"/>
              <a:t>Wireframes for the key screens for the </a:t>
            </a:r>
            <a:r>
              <a:rPr lang="en-US" sz="2100" dirty="0" smtClean="0"/>
              <a:t>proposed </a:t>
            </a:r>
            <a:r>
              <a:rPr lang="en-US" sz="2100" dirty="0"/>
              <a:t>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Point of contact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2309683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3374029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a:t>
            </a:r>
          </a:p>
        </p:txBody>
      </p:sp>
      <p:sp>
        <p:nvSpPr>
          <p:cNvPr id="4" name="TextBox 3"/>
          <p:cNvSpPr txBox="1"/>
          <p:nvPr/>
        </p:nvSpPr>
        <p:spPr>
          <a:xfrm>
            <a:off x="305928" y="1494107"/>
            <a:ext cx="11581272" cy="5101397"/>
          </a:xfrm>
          <a:prstGeom prst="rect">
            <a:avLst/>
          </a:prstGeom>
          <a:noFill/>
        </p:spPr>
        <p:txBody>
          <a:bodyPr wrap="square" rtlCol="0">
            <a:spAutoFit/>
          </a:bodyPr>
          <a:lstStyle/>
          <a:p>
            <a:pPr>
              <a:lnSpc>
                <a:spcPct val="150000"/>
              </a:lnSpc>
            </a:pPr>
            <a:r>
              <a:rPr lang="en-US" sz="1900" dirty="0"/>
              <a:t>Application will be delivered in three phases.  Development will start post approval and sign-off of the Software Requirements Specification (SRS) by the client. The deliverables for each phase is listed below.</a:t>
            </a:r>
          </a:p>
          <a:p>
            <a:pPr>
              <a:lnSpc>
                <a:spcPct val="150000"/>
              </a:lnSpc>
            </a:pPr>
            <a:r>
              <a:rPr lang="en-US" sz="1600" b="1" dirty="0" smtClean="0"/>
              <a:t>Phase </a:t>
            </a:r>
            <a:r>
              <a:rPr lang="en-US" sz="1600" b="1" dirty="0"/>
              <a:t>1 </a:t>
            </a:r>
            <a:r>
              <a:rPr lang="en-US" sz="1600" b="1" dirty="0" smtClean="0"/>
              <a:t>Design</a:t>
            </a:r>
          </a:p>
          <a:p>
            <a:pPr marL="285750" indent="-285750">
              <a:lnSpc>
                <a:spcPct val="150000"/>
              </a:lnSpc>
              <a:buFont typeface="Wingdings" panose="05000000000000000000" pitchFamily="2" charset="2"/>
              <a:buChar char="§"/>
            </a:pPr>
            <a:r>
              <a:rPr lang="en-US" sz="1600" dirty="0" smtClean="0"/>
              <a:t>Project plan</a:t>
            </a:r>
          </a:p>
          <a:p>
            <a:pPr marL="285750" indent="-285750">
              <a:lnSpc>
                <a:spcPct val="150000"/>
              </a:lnSpc>
              <a:buFont typeface="Wingdings" panose="05000000000000000000" pitchFamily="2" charset="2"/>
              <a:buChar char="§"/>
            </a:pPr>
            <a:r>
              <a:rPr lang="en-US" sz="1600" dirty="0" smtClean="0"/>
              <a:t>SRS &amp; Functional Specification</a:t>
            </a:r>
          </a:p>
          <a:p>
            <a:pPr marL="285750" indent="-285750">
              <a:lnSpc>
                <a:spcPct val="150000"/>
              </a:lnSpc>
              <a:buFont typeface="Wingdings" panose="05000000000000000000" pitchFamily="2" charset="2"/>
              <a:buChar char="§"/>
            </a:pPr>
            <a:r>
              <a:rPr lang="en-US" sz="1600" dirty="0" smtClean="0"/>
              <a:t>Wire frames for key screens</a:t>
            </a:r>
          </a:p>
          <a:p>
            <a:pPr>
              <a:lnSpc>
                <a:spcPct val="150000"/>
              </a:lnSpc>
            </a:pPr>
            <a:r>
              <a:rPr lang="en-US" sz="1600" b="1" dirty="0"/>
              <a:t>Phase 2 </a:t>
            </a:r>
            <a:r>
              <a:rPr lang="en-US" sz="1600" b="1" dirty="0" smtClean="0"/>
              <a:t>Development</a:t>
            </a:r>
          </a:p>
          <a:p>
            <a:pPr marL="285750" indent="-285750">
              <a:lnSpc>
                <a:spcPct val="150000"/>
              </a:lnSpc>
              <a:buFont typeface="Arial" panose="020B0604020202020204" pitchFamily="34" charset="0"/>
              <a:buChar char="•"/>
            </a:pPr>
            <a:r>
              <a:rPr lang="en-US" sz="1600" dirty="0"/>
              <a:t>Mentis core </a:t>
            </a:r>
            <a:r>
              <a:rPr lang="en-US" sz="1600" dirty="0" smtClean="0"/>
              <a:t>engine</a:t>
            </a:r>
          </a:p>
          <a:p>
            <a:pPr marL="285750" indent="-285750">
              <a:lnSpc>
                <a:spcPct val="150000"/>
              </a:lnSpc>
              <a:buFont typeface="Arial" panose="020B0604020202020204" pitchFamily="34" charset="0"/>
              <a:buChar char="•"/>
            </a:pPr>
            <a:r>
              <a:rPr lang="en-US" sz="1600" dirty="0" smtClean="0"/>
              <a:t>Administration module</a:t>
            </a:r>
          </a:p>
          <a:p>
            <a:pPr marL="285750" indent="-285750">
              <a:lnSpc>
                <a:spcPct val="150000"/>
              </a:lnSpc>
              <a:buFont typeface="Arial" panose="020B0604020202020204" pitchFamily="34" charset="0"/>
              <a:buChar char="•"/>
            </a:pPr>
            <a:r>
              <a:rPr lang="en-US" sz="1600" dirty="0" smtClean="0"/>
              <a:t>Customer registration and loyalty onboarding </a:t>
            </a:r>
          </a:p>
          <a:p>
            <a:pPr marL="285750" indent="-285750">
              <a:lnSpc>
                <a:spcPct val="150000"/>
              </a:lnSpc>
              <a:buFont typeface="Arial" panose="020B0604020202020204" pitchFamily="34" charset="0"/>
              <a:buChar char="•"/>
            </a:pPr>
            <a:r>
              <a:rPr lang="en-US" sz="1600" dirty="0" smtClean="0"/>
              <a:t>Customer support and services (optional)</a:t>
            </a:r>
          </a:p>
          <a:p>
            <a:pPr marL="285750" indent="-285750">
              <a:lnSpc>
                <a:spcPct val="150000"/>
              </a:lnSpc>
              <a:buFont typeface="Arial" panose="020B0604020202020204" pitchFamily="34" charset="0"/>
              <a:buChar char="•"/>
            </a:pPr>
            <a:r>
              <a:rPr lang="en-US" sz="1600" dirty="0" smtClean="0"/>
              <a:t>General pages</a:t>
            </a:r>
            <a:endParaRPr lang="en-US" sz="1600" b="1" dirty="0"/>
          </a:p>
          <a:p>
            <a:pPr>
              <a:lnSpc>
                <a:spcPct val="150000"/>
              </a:lnSpc>
            </a:pPr>
            <a:endParaRPr lang="en-US" sz="1900" dirty="0"/>
          </a:p>
        </p:txBody>
      </p:sp>
      <p:sp>
        <p:nvSpPr>
          <p:cNvPr id="5"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
        <p:nvSpPr>
          <p:cNvPr id="2" name="TextBox 1"/>
          <p:cNvSpPr txBox="1"/>
          <p:nvPr/>
        </p:nvSpPr>
        <p:spPr>
          <a:xfrm>
            <a:off x="7002378" y="2418347"/>
            <a:ext cx="2566793" cy="2185214"/>
          </a:xfrm>
          <a:prstGeom prst="rect">
            <a:avLst/>
          </a:prstGeom>
          <a:noFill/>
        </p:spPr>
        <p:txBody>
          <a:bodyPr wrap="none" rtlCol="0">
            <a:spAutoFit/>
          </a:bodyPr>
          <a:lstStyle/>
          <a:p>
            <a:r>
              <a:rPr lang="en-US" b="1" dirty="0" smtClean="0"/>
              <a:t>Phase 3 Testing</a:t>
            </a:r>
          </a:p>
          <a:p>
            <a:pPr marL="285750" indent="-285750">
              <a:buFont typeface="Arial" panose="020B0604020202020204" pitchFamily="34" charset="0"/>
              <a:buChar char="•"/>
            </a:pPr>
            <a:r>
              <a:rPr lang="en-US" sz="1600" dirty="0" smtClean="0"/>
              <a:t>QA</a:t>
            </a:r>
          </a:p>
          <a:p>
            <a:pPr marL="285750" indent="-285750">
              <a:buFont typeface="Arial" panose="020B0604020202020204" pitchFamily="34" charset="0"/>
              <a:buChar char="•"/>
            </a:pPr>
            <a:r>
              <a:rPr lang="en-US" sz="1600" dirty="0" smtClean="0"/>
              <a:t>UAT</a:t>
            </a:r>
          </a:p>
          <a:p>
            <a:endParaRPr lang="en-US" dirty="0" smtClean="0"/>
          </a:p>
          <a:p>
            <a:r>
              <a:rPr lang="en-US" b="1" dirty="0" smtClean="0"/>
              <a:t>Phase 4 Go Live</a:t>
            </a:r>
          </a:p>
          <a:p>
            <a:pPr marL="285750" indent="-285750">
              <a:buFont typeface="Arial" panose="020B0604020202020204" pitchFamily="34" charset="0"/>
              <a:buChar char="•"/>
            </a:pPr>
            <a:r>
              <a:rPr lang="en-US" sz="1600" dirty="0" smtClean="0"/>
              <a:t>Application deployment</a:t>
            </a:r>
          </a:p>
          <a:p>
            <a:pPr marL="285750" indent="-285750">
              <a:buFont typeface="Arial" panose="020B0604020202020204" pitchFamily="34" charset="0"/>
              <a:buChar char="•"/>
            </a:pPr>
            <a:r>
              <a:rPr lang="en-US" sz="1600" dirty="0" smtClean="0"/>
              <a:t>Application configuration</a:t>
            </a:r>
          </a:p>
          <a:p>
            <a:endParaRPr lang="en-US" dirty="0"/>
          </a:p>
        </p:txBody>
      </p:sp>
    </p:spTree>
    <p:extLst>
      <p:ext uri="{BB962C8B-B14F-4D97-AF65-F5344CB8AC3E}">
        <p14:creationId xmlns:p14="http://schemas.microsoft.com/office/powerpoint/2010/main" val="2911005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520897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
        <p:nvSpPr>
          <p:cNvPr id="7" name="Content Placeholder 2"/>
          <p:cNvSpPr>
            <a:spLocks noGrp="1"/>
          </p:cNvSpPr>
          <p:nvPr>
            <p:ph idx="1"/>
          </p:nvPr>
        </p:nvSpPr>
        <p:spPr>
          <a:xfrm>
            <a:off x="479685" y="1752718"/>
            <a:ext cx="11221985" cy="4117996"/>
          </a:xfrm>
          <a:solidFill>
            <a:schemeClr val="accent2">
              <a:lumMod val="20000"/>
              <a:lumOff val="80000"/>
            </a:schemeClr>
          </a:solidFill>
          <a:ln>
            <a:solidFill>
              <a:schemeClr val="accent2">
                <a:lumMod val="75000"/>
              </a:schemeClr>
            </a:solidFill>
          </a:ln>
        </p:spPr>
        <p:txBody>
          <a:bodyPr>
            <a:normAutofit/>
          </a:bodyPr>
          <a:lstStyle/>
          <a:p>
            <a:pPr marL="0" indent="0">
              <a:buNone/>
            </a:pPr>
            <a:r>
              <a:rPr lang="en-US" sz="2100" b="1" dirty="0" smtClean="0">
                <a:solidFill>
                  <a:srgbClr val="77062D"/>
                </a:solidFill>
              </a:rPr>
              <a:t>Recommended System Requirements</a:t>
            </a:r>
          </a:p>
          <a:p>
            <a:pPr lvl="1" defTabSz="914400">
              <a:lnSpc>
                <a:spcPct val="70000"/>
              </a:lnSpc>
              <a:buFont typeface="Arial" panose="020B0604020202020204" pitchFamily="34" charset="0"/>
              <a:buChar char="•"/>
            </a:pPr>
            <a:endParaRPr lang="en-US" sz="2000" dirty="0" smtClean="0"/>
          </a:p>
          <a:p>
            <a:pPr lvl="1" defTabSz="914400">
              <a:lnSpc>
                <a:spcPct val="70000"/>
              </a:lnSpc>
              <a:buFont typeface="Arial" panose="020B0604020202020204" pitchFamily="34" charset="0"/>
              <a:buChar char="•"/>
            </a:pPr>
            <a:r>
              <a:rPr lang="sk-SK" sz="2000" dirty="0" smtClean="0"/>
              <a:t>Database –</a:t>
            </a:r>
            <a:r>
              <a:rPr lang="en-US" sz="2000" dirty="0" smtClean="0"/>
              <a:t> MS SQL 2008 and above</a:t>
            </a:r>
            <a:endParaRPr lang="en-IN" sz="2000" dirty="0"/>
          </a:p>
          <a:p>
            <a:pPr lvl="1" defTabSz="914400">
              <a:lnSpc>
                <a:spcPct val="70000"/>
              </a:lnSpc>
              <a:buFont typeface="Arial" panose="020B0604020202020204" pitchFamily="34" charset="0"/>
              <a:buChar char="•"/>
            </a:pPr>
            <a:r>
              <a:rPr lang="sk-SK" sz="2000" dirty="0" smtClean="0"/>
              <a:t>Operating </a:t>
            </a:r>
            <a:r>
              <a:rPr lang="sk-SK" sz="2000" dirty="0"/>
              <a:t>System </a:t>
            </a:r>
            <a:r>
              <a:rPr lang="sk-SK" sz="2000" dirty="0" smtClean="0"/>
              <a:t>–</a:t>
            </a:r>
            <a:r>
              <a:rPr lang="en-IN" sz="2000" dirty="0"/>
              <a:t> </a:t>
            </a:r>
            <a:r>
              <a:rPr lang="en-IN" sz="2000" dirty="0" smtClean="0"/>
              <a:t>Windows 7  &amp; above with </a:t>
            </a:r>
            <a:r>
              <a:rPr lang="en-IN" sz="2000" dirty="0" err="1" smtClean="0"/>
              <a:t>.Net</a:t>
            </a:r>
            <a:r>
              <a:rPr lang="en-IN" sz="2000" dirty="0" smtClean="0"/>
              <a:t> Framework 3.5 and above</a:t>
            </a:r>
          </a:p>
          <a:p>
            <a:pPr marL="457200" lvl="1" indent="0" defTabSz="914400">
              <a:lnSpc>
                <a:spcPct val="70000"/>
              </a:lnSpc>
              <a:buNone/>
            </a:pPr>
            <a:endParaRPr lang="en-IN" sz="1700" dirty="0" smtClean="0"/>
          </a:p>
          <a:p>
            <a:pPr marL="0" indent="0">
              <a:lnSpc>
                <a:spcPct val="70000"/>
              </a:lnSpc>
              <a:buNone/>
            </a:pPr>
            <a:endParaRPr lang="en-IN" sz="2100" dirty="0" smtClean="0"/>
          </a:p>
          <a:p>
            <a:pPr lvl="1" defTabSz="914400">
              <a:lnSpc>
                <a:spcPct val="70000"/>
              </a:lnSpc>
              <a:buFont typeface="Arial" panose="020B0604020202020204" pitchFamily="34" charset="0"/>
              <a:buChar char="•"/>
            </a:pPr>
            <a:endParaRPr lang="en-US" sz="1700" dirty="0"/>
          </a:p>
          <a:p>
            <a:pPr lvl="1" defTabSz="914400">
              <a:lnSpc>
                <a:spcPct val="70000"/>
              </a:lnSpc>
              <a:buFont typeface="Arial" panose="020B0604020202020204" pitchFamily="34" charset="0"/>
              <a:buChar char="•"/>
            </a:pPr>
            <a:endParaRPr lang="en-US" sz="1700" dirty="0"/>
          </a:p>
          <a:p>
            <a:pPr marL="457200" lvl="1" indent="0" algn="just" defTabSz="914400">
              <a:buNone/>
            </a:pPr>
            <a:endParaRPr lang="en-US" sz="2100" dirty="0"/>
          </a:p>
        </p:txBody>
      </p:sp>
    </p:spTree>
    <p:extLst>
      <p:ext uri="{BB962C8B-B14F-4D97-AF65-F5344CB8AC3E}">
        <p14:creationId xmlns:p14="http://schemas.microsoft.com/office/powerpoint/2010/main" val="4112041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t>
            </a:r>
            <a:r>
              <a:rPr lang="en-US" sz="3600" b="1" dirty="0" smtClean="0">
                <a:solidFill>
                  <a:schemeClr val="tx1">
                    <a:lumMod val="95000"/>
                    <a:lumOff val="5000"/>
                  </a:schemeClr>
                </a:solidFill>
                <a:latin typeface="Gill Sans MT" panose="020B0502020104020203" pitchFamily="34" charset="0"/>
                <a:cs typeface="Arial" pitchFamily="34" charset="0"/>
              </a:rPr>
              <a:t>&amp; Deliverables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54751946"/>
              </p:ext>
            </p:extLst>
          </p:nvPr>
        </p:nvGraphicFramePr>
        <p:xfrm>
          <a:off x="356253" y="1412956"/>
          <a:ext cx="7212394" cy="4493344"/>
        </p:xfrm>
        <a:graphic>
          <a:graphicData uri="http://schemas.openxmlformats.org/drawingml/2006/table">
            <a:tbl>
              <a:tblPr firstRow="1" bandRow="1">
                <a:tableStyleId>{21E4AEA4-8DFA-4A89-87EB-49C32662AFE0}</a:tableStyleId>
              </a:tblPr>
              <a:tblGrid>
                <a:gridCol w="4800363">
                  <a:extLst>
                    <a:ext uri="{9D8B030D-6E8A-4147-A177-3AD203B41FA5}">
                      <a16:colId xmlns="" xmlns:a16="http://schemas.microsoft.com/office/drawing/2014/main" val="3302362225"/>
                    </a:ext>
                  </a:extLst>
                </a:gridCol>
                <a:gridCol w="674558">
                  <a:extLst>
                    <a:ext uri="{9D8B030D-6E8A-4147-A177-3AD203B41FA5}">
                      <a16:colId xmlns="" xmlns:a16="http://schemas.microsoft.com/office/drawing/2014/main" val="1810571735"/>
                    </a:ext>
                  </a:extLst>
                </a:gridCol>
                <a:gridCol w="1737473"/>
              </a:tblGrid>
              <a:tr h="449356">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solidFill>
                      <a:schemeClr val="accent5">
                        <a:lumMod val="60000"/>
                        <a:lumOff val="40000"/>
                      </a:schemeClr>
                    </a:solidFill>
                  </a:tcPr>
                </a:tc>
                <a:tc>
                  <a:txBody>
                    <a:bodyPr/>
                    <a:lstStyle/>
                    <a:p>
                      <a:pPr algn="r">
                        <a:lnSpc>
                          <a:spcPct val="150000"/>
                        </a:lnSpc>
                        <a:spcAft>
                          <a:spcPts val="600"/>
                        </a:spcAft>
                        <a:tabLst>
                          <a:tab pos="1137920" algn="l"/>
                        </a:tabLst>
                      </a:pPr>
                      <a:r>
                        <a:rPr lang="en-AU" sz="1600" kern="1200" dirty="0" smtClean="0">
                          <a:effectLst/>
                        </a:rPr>
                        <a:t>Phase</a:t>
                      </a:r>
                      <a:endParaRPr lang="en-IN" sz="1600" b="0" kern="1200" dirty="0">
                        <a:solidFill>
                          <a:schemeClr val="bg1"/>
                        </a:solidFill>
                        <a:effectLst/>
                        <a:latin typeface="+mn-lt"/>
                        <a:ea typeface="+mn-ea"/>
                        <a:cs typeface="+mn-cs"/>
                      </a:endParaRPr>
                    </a:p>
                  </a:txBody>
                  <a:tcPr marL="68580" marR="68580" marT="0" marB="0">
                    <a:solidFill>
                      <a:schemeClr val="accent5">
                        <a:lumMod val="60000"/>
                        <a:lumOff val="40000"/>
                      </a:schemeClr>
                    </a:solidFill>
                  </a:tcPr>
                </a:tc>
                <a:tc>
                  <a:txBody>
                    <a:bodyPr/>
                    <a:lstStyle/>
                    <a:p>
                      <a:pPr algn="ctr">
                        <a:lnSpc>
                          <a:spcPct val="150000"/>
                        </a:lnSpc>
                        <a:spcAft>
                          <a:spcPts val="600"/>
                        </a:spcAft>
                        <a:tabLst>
                          <a:tab pos="1137920" algn="l"/>
                        </a:tabLst>
                      </a:pPr>
                      <a:r>
                        <a:rPr lang="en-IN" sz="1600" kern="1200" dirty="0" smtClean="0">
                          <a:effectLst/>
                        </a:rPr>
                        <a:t>Effort (Man Days)</a:t>
                      </a:r>
                      <a:endParaRPr lang="en-IN" sz="1600" b="0" kern="1200" dirty="0">
                        <a:solidFill>
                          <a:schemeClr val="bg1"/>
                        </a:solidFill>
                        <a:effectLst/>
                        <a:latin typeface="+mn-lt"/>
                        <a:ea typeface="+mn-ea"/>
                        <a:cs typeface="+mn-cs"/>
                      </a:endParaRPr>
                    </a:p>
                  </a:txBody>
                  <a:tcPr marL="68580" marR="68580" marT="0" marB="0">
                    <a:solidFill>
                      <a:schemeClr val="accent5">
                        <a:lumMod val="60000"/>
                        <a:lumOff val="40000"/>
                      </a:schemeClr>
                    </a:solidFill>
                  </a:tcPr>
                </a:tc>
                <a:extLst>
                  <a:ext uri="{0D108BD9-81ED-4DB2-BD59-A6C34878D82A}">
                    <a16:rowId xmlns="" xmlns:a16="http://schemas.microsoft.com/office/drawing/2014/main" val="2007264945"/>
                  </a:ext>
                </a:extLst>
              </a:tr>
              <a:tr h="269660">
                <a:tc>
                  <a:txBody>
                    <a:bodyPr/>
                    <a:lstStyle/>
                    <a:p>
                      <a:pPr algn="l">
                        <a:lnSpc>
                          <a:spcPct val="115000"/>
                        </a:lnSpc>
                        <a:spcAft>
                          <a:spcPts val="600"/>
                        </a:spcAft>
                      </a:pPr>
                      <a:r>
                        <a:rPr lang="en-IN" sz="1600" b="1" kern="1200" dirty="0" smtClean="0">
                          <a:effectLst/>
                        </a:rPr>
                        <a:t>Initiation</a:t>
                      </a:r>
                      <a:endParaRPr lang="en-IN" sz="1600" b="1"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rowSpan="5">
                  <a:txBody>
                    <a:bodyPr/>
                    <a:lstStyle/>
                    <a:p>
                      <a:pPr algn="ctr">
                        <a:spcAft>
                          <a:spcPts val="0"/>
                        </a:spcAft>
                      </a:pPr>
                      <a:r>
                        <a:rPr lang="en-IN" sz="1800" b="1" kern="1200" dirty="0" smtClean="0">
                          <a:effectLst/>
                        </a:rPr>
                        <a:t>Phase 1</a:t>
                      </a:r>
                      <a:endParaRPr lang="en-IN" sz="1800" b="1" kern="1200" dirty="0">
                        <a:solidFill>
                          <a:schemeClr val="tx1"/>
                        </a:solidFill>
                        <a:effectLst/>
                        <a:latin typeface="+mn-lt"/>
                        <a:ea typeface="+mn-ea"/>
                        <a:cs typeface="+mn-cs"/>
                      </a:endParaRPr>
                    </a:p>
                  </a:txBody>
                  <a:tcPr marL="68580" marR="68580" marT="0" marB="0" vert="vert270" anchor="ctr">
                    <a:solidFill>
                      <a:schemeClr val="accent4">
                        <a:lumMod val="20000"/>
                        <a:lumOff val="80000"/>
                      </a:schemeClr>
                    </a:solidFill>
                  </a:tcPr>
                </a:tc>
                <a:tc rowSpan="5">
                  <a:txBody>
                    <a:bodyPr/>
                    <a:lstStyle/>
                    <a:p>
                      <a:pPr algn="ctr">
                        <a:spcAft>
                          <a:spcPts val="0"/>
                        </a:spcAft>
                      </a:pPr>
                      <a:r>
                        <a:rPr lang="en-IN" sz="1600" b="1" kern="1200" dirty="0" smtClean="0">
                          <a:effectLst/>
                        </a:rPr>
                        <a:t>9</a:t>
                      </a:r>
                      <a:endParaRPr lang="en-IN" sz="1600" b="1"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extLst>
                  <a:ext uri="{0D108BD9-81ED-4DB2-BD59-A6C34878D82A}">
                    <a16:rowId xmlns="" xmlns:a16="http://schemas.microsoft.com/office/drawing/2014/main" val="1056298204"/>
                  </a:ext>
                </a:extLst>
              </a:tr>
              <a:tr h="348521">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dirty="0" smtClean="0">
                          <a:effectLst/>
                        </a:rPr>
                        <a:t>Requirement Gathering Complete and Sign-Off</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2507006805"/>
                  </a:ext>
                </a:extLst>
              </a:tr>
              <a:tr h="311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effectLst/>
                        </a:rPr>
                        <a:t>Software</a:t>
                      </a:r>
                      <a:r>
                        <a:rPr lang="en-IN" sz="1400" kern="1200" baseline="0" dirty="0" smtClean="0">
                          <a:effectLst/>
                        </a:rPr>
                        <a:t> requirement Specification &amp; functional Specification</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1858029503"/>
                  </a:ext>
                </a:extLst>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effectLst/>
                        </a:rPr>
                        <a:t>UI Design</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3220231555"/>
                  </a:ext>
                </a:extLst>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effectLst/>
                        </a:rPr>
                        <a:t>Database Design</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endParaRPr lang="en-US"/>
                    </a:p>
                  </a:txBody>
                  <a:tcPr/>
                </a:tc>
                <a:tc vMerge="1">
                  <a:txBody>
                    <a:bodyPr/>
                    <a:lstStyle/>
                    <a:p>
                      <a:endParaRPr lang="en-US"/>
                    </a:p>
                  </a:txBody>
                  <a:tcPr/>
                </a:tc>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kern="1200" dirty="0" smtClean="0">
                          <a:effectLst/>
                        </a:rPr>
                        <a:t>Development Start</a:t>
                      </a:r>
                      <a:endParaRPr lang="en-IN" sz="1600" b="1" kern="1200" dirty="0">
                        <a:solidFill>
                          <a:schemeClr val="tx1"/>
                        </a:solidFill>
                        <a:effectLst/>
                        <a:latin typeface="+mn-lt"/>
                        <a:ea typeface="+mn-ea"/>
                        <a:cs typeface="+mn-cs"/>
                      </a:endParaRPr>
                    </a:p>
                  </a:txBody>
                  <a:tcPr marL="68580" marR="68580" marT="0" marB="0" anchor="ctr">
                    <a:solidFill>
                      <a:srgbClr val="FFC000"/>
                    </a:solidFill>
                  </a:tcPr>
                </a:tc>
                <a:tc row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kern="1200" dirty="0" smtClean="0">
                          <a:effectLst/>
                        </a:rPr>
                        <a:t>Phase 2</a:t>
                      </a:r>
                      <a:endParaRPr lang="en-IN" sz="1800" b="1" kern="1200" dirty="0">
                        <a:solidFill>
                          <a:schemeClr val="tx1"/>
                        </a:solidFill>
                        <a:effectLst/>
                        <a:latin typeface="+mn-lt"/>
                        <a:ea typeface="+mn-ea"/>
                        <a:cs typeface="+mn-cs"/>
                      </a:endParaRPr>
                    </a:p>
                  </a:txBody>
                  <a:tcPr marL="68580" marR="68580" marT="0" marB="0" vert="vert270" anchor="ctr">
                    <a:solidFill>
                      <a:srgbClr val="FFC000"/>
                    </a:solidFill>
                  </a:tcPr>
                </a:tc>
                <a:tc rowSpan="7">
                  <a:txBody>
                    <a:bodyPr/>
                    <a:lstStyle/>
                    <a:p>
                      <a:pPr algn="ctr">
                        <a:spcAft>
                          <a:spcPts val="0"/>
                        </a:spcAft>
                      </a:pPr>
                      <a:r>
                        <a:rPr lang="en-IN" sz="1600" b="1" kern="1200" dirty="0" smtClean="0">
                          <a:effectLst/>
                        </a:rPr>
                        <a:t>19</a:t>
                      </a:r>
                      <a:endParaRPr lang="en-IN" sz="1600" b="1" kern="1200" dirty="0">
                        <a:solidFill>
                          <a:schemeClr val="tx1"/>
                        </a:solidFill>
                        <a:effectLst/>
                        <a:latin typeface="+mn-lt"/>
                        <a:ea typeface="+mn-ea"/>
                        <a:cs typeface="+mn-cs"/>
                      </a:endParaRPr>
                    </a:p>
                  </a:txBody>
                  <a:tcPr marL="68580" marR="68580" marT="0" marB="0" anchor="ctr">
                    <a:solidFill>
                      <a:srgbClr val="FFC000"/>
                    </a:solidFill>
                  </a:tcPr>
                </a:tc>
                <a:extLst>
                  <a:ext uri="{0D108BD9-81ED-4DB2-BD59-A6C34878D82A}">
                    <a16:rowId xmlns="" xmlns:a16="http://schemas.microsoft.com/office/drawing/2014/main" val="560038273"/>
                  </a:ext>
                </a:extLst>
              </a:tr>
              <a:tr h="223870">
                <a:tc>
                  <a:txBody>
                    <a:bodyPr/>
                    <a:lstStyle/>
                    <a:p>
                      <a:pPr>
                        <a:spcAft>
                          <a:spcPts val="0"/>
                        </a:spcAft>
                      </a:pPr>
                      <a:r>
                        <a:rPr lang="en-IN" sz="1400" kern="1200" dirty="0" smtClean="0">
                          <a:effectLst/>
                        </a:rPr>
                        <a:t>Application Framework</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endParaRPr lang="en-US"/>
                    </a:p>
                  </a:txBody>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tr>
              <a:tr h="223870">
                <a:tc>
                  <a:txBody>
                    <a:bodyPr/>
                    <a:lstStyle/>
                    <a:p>
                      <a:pPr>
                        <a:spcAft>
                          <a:spcPts val="0"/>
                        </a:spcAft>
                      </a:pPr>
                      <a:r>
                        <a:rPr lang="en-IN" sz="1400" b="0" kern="1200" dirty="0" smtClean="0">
                          <a:solidFill>
                            <a:schemeClr val="dk1"/>
                          </a:solidFill>
                          <a:effectLst/>
                          <a:latin typeface="+mn-lt"/>
                          <a:ea typeface="+mn-ea"/>
                          <a:cs typeface="+mn-cs"/>
                        </a:rPr>
                        <a:t>Administration</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lnT w="12700" cap="flat" cmpd="sng" algn="ctr">
                      <a:solidFill>
                        <a:schemeClr val="tx1"/>
                      </a:solidFill>
                      <a:prstDash val="solid"/>
                      <a:round/>
                      <a:headEnd type="none" w="med" len="med"/>
                      <a:tailEnd type="none" w="med" len="med"/>
                    </a:lnT>
                    <a:solidFill>
                      <a:srgbClr val="FDF3ED"/>
                    </a:solidFill>
                  </a:tcPr>
                </a:tc>
                <a:tc vMerge="1">
                  <a:txBody>
                    <a:bodyPr/>
                    <a:lstStyle/>
                    <a:p>
                      <a:pPr algn="ctr">
                        <a:spcAft>
                          <a:spcPts val="0"/>
                        </a:spcAft>
                      </a:pPr>
                      <a:endParaRPr lang="en-IN" sz="1400" b="0" kern="1200" dirty="0">
                        <a:solidFill>
                          <a:schemeClr val="tx1"/>
                        </a:solidFill>
                        <a:effectLst/>
                        <a:latin typeface="+mn-lt"/>
                        <a:ea typeface="+mn-ea"/>
                        <a:cs typeface="+mn-cs"/>
                      </a:endParaRPr>
                    </a:p>
                  </a:txBody>
                  <a:tcPr marL="68580" marR="68580" marT="0" marB="0" anchor="ctr"/>
                </a:tc>
                <a:extLst>
                  <a:ext uri="{0D108BD9-81ED-4DB2-BD59-A6C34878D82A}">
                    <a16:rowId xmlns="" xmlns:a16="http://schemas.microsoft.com/office/drawing/2014/main" val="600787897"/>
                  </a:ext>
                </a:extLst>
              </a:tr>
              <a:tr h="223870">
                <a:tc>
                  <a:txBody>
                    <a:bodyPr/>
                    <a:lstStyle/>
                    <a:p>
                      <a:pPr>
                        <a:spcAft>
                          <a:spcPts val="0"/>
                        </a:spcAft>
                      </a:pPr>
                      <a:r>
                        <a:rPr lang="en-IN" sz="1400" b="0" kern="1200" dirty="0" smtClean="0">
                          <a:solidFill>
                            <a:schemeClr val="dk1"/>
                          </a:solidFill>
                          <a:effectLst/>
                          <a:latin typeface="+mn-lt"/>
                          <a:ea typeface="+mn-ea"/>
                          <a:cs typeface="+mn-cs"/>
                        </a:rPr>
                        <a:t>Customer</a:t>
                      </a:r>
                      <a:r>
                        <a:rPr lang="en-IN" sz="1400" b="0" kern="1200" baseline="0" dirty="0" smtClean="0">
                          <a:solidFill>
                            <a:schemeClr val="dk1"/>
                          </a:solidFill>
                          <a:effectLst/>
                          <a:latin typeface="+mn-lt"/>
                          <a:ea typeface="+mn-ea"/>
                          <a:cs typeface="+mn-cs"/>
                        </a:rPr>
                        <a:t> registration and on boarding</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endParaRPr lang="en-US"/>
                    </a:p>
                  </a:txBody>
                  <a:tcPr/>
                </a:tc>
                <a:tc vMerge="1">
                  <a:txBody>
                    <a:bodyPr/>
                    <a:lstStyle/>
                    <a:p>
                      <a:endParaRPr lang="en-US"/>
                    </a:p>
                  </a:txBody>
                  <a:tcPr/>
                </a:tc>
              </a:tr>
              <a:tr h="288306">
                <a:tc>
                  <a:txBody>
                    <a:bodyPr/>
                    <a:lstStyle/>
                    <a:p>
                      <a:pPr>
                        <a:spcAft>
                          <a:spcPts val="0"/>
                        </a:spcAft>
                      </a:pPr>
                      <a:r>
                        <a:rPr lang="en-IN" sz="1400" kern="1200" dirty="0" smtClean="0">
                          <a:effectLst/>
                        </a:rPr>
                        <a:t>General information pages</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2857238168"/>
                  </a:ext>
                </a:extLst>
              </a:tr>
              <a:tr h="223870">
                <a:tc>
                  <a:txBody>
                    <a:bodyPr/>
                    <a:lstStyle/>
                    <a:p>
                      <a:pPr>
                        <a:spcAft>
                          <a:spcPts val="0"/>
                        </a:spcAft>
                      </a:pPr>
                      <a:r>
                        <a:rPr lang="en-IN" sz="1400" kern="1200" dirty="0" smtClean="0">
                          <a:effectLst/>
                        </a:rPr>
                        <a:t>Mentis Core Engine Services</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vMerge="1">
                  <a:txBody>
                    <a:bodyPr/>
                    <a:lstStyle/>
                    <a:p>
                      <a:pPr algn="r">
                        <a:spcAft>
                          <a:spcPts val="0"/>
                        </a:spcAft>
                      </a:pPr>
                      <a:endParaRPr lang="en-IN" sz="1800" b="1"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10008"/>
                  </a:ext>
                </a:extLst>
              </a:tr>
              <a:tr h="223870">
                <a:tc>
                  <a:txBody>
                    <a:bodyPr/>
                    <a:lstStyle/>
                    <a:p>
                      <a:pPr>
                        <a:spcAft>
                          <a:spcPts val="0"/>
                        </a:spcAft>
                      </a:pPr>
                      <a:r>
                        <a:rPr lang="en-IN" sz="1400" kern="1200" dirty="0" smtClean="0">
                          <a:effectLst/>
                        </a:rPr>
                        <a:t>Code Review</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tc>
                <a:extLst>
                  <a:ext uri="{0D108BD9-81ED-4DB2-BD59-A6C34878D82A}">
                    <a16:rowId xmlns="" xmlns:a16="http://schemas.microsoft.com/office/drawing/2014/main" val="10009"/>
                  </a:ext>
                </a:extLst>
              </a:tr>
              <a:tr h="213360">
                <a:tc>
                  <a:txBody>
                    <a:bodyPr/>
                    <a:lstStyle/>
                    <a:p>
                      <a:pPr>
                        <a:spcAft>
                          <a:spcPts val="0"/>
                        </a:spcAft>
                      </a:pPr>
                      <a:r>
                        <a:rPr lang="en-IN" sz="1600" b="1" kern="1200" dirty="0" smtClean="0">
                          <a:solidFill>
                            <a:schemeClr val="tx1"/>
                          </a:solidFill>
                          <a:effectLst/>
                          <a:latin typeface="+mn-lt"/>
                          <a:ea typeface="+mn-ea"/>
                          <a:cs typeface="+mn-cs"/>
                        </a:rPr>
                        <a:t>QA &amp;</a:t>
                      </a:r>
                      <a:r>
                        <a:rPr lang="en-IN" sz="1600" b="1" kern="1200" baseline="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Deployment</a:t>
                      </a:r>
                      <a:endParaRPr lang="en-IN" sz="1600" b="1"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rowSpan="4">
                  <a:txBody>
                    <a:bodyPr/>
                    <a:lstStyle/>
                    <a:p>
                      <a:pPr algn="ctr">
                        <a:spcAft>
                          <a:spcPts val="0"/>
                        </a:spcAft>
                      </a:pPr>
                      <a:r>
                        <a:rPr lang="en-IN" sz="1800" b="1" kern="1200" dirty="0" smtClean="0">
                          <a:effectLst/>
                        </a:rPr>
                        <a:t>Phase</a:t>
                      </a:r>
                      <a:r>
                        <a:rPr lang="en-IN" sz="1800" b="1" kern="1200" baseline="0" dirty="0" smtClean="0">
                          <a:effectLst/>
                        </a:rPr>
                        <a:t> 3</a:t>
                      </a:r>
                      <a:endParaRPr lang="en-IN" sz="1800" b="1" kern="1200" dirty="0">
                        <a:solidFill>
                          <a:schemeClr val="tx1"/>
                        </a:solidFill>
                        <a:effectLst/>
                        <a:latin typeface="+mn-lt"/>
                        <a:ea typeface="+mn-ea"/>
                        <a:cs typeface="+mn-cs"/>
                      </a:endParaRPr>
                    </a:p>
                  </a:txBody>
                  <a:tcPr marL="68580" marR="68580" marT="0" marB="0" vert="vert270" anchor="ctr">
                    <a:solidFill>
                      <a:schemeClr val="accent2">
                        <a:lumMod val="20000"/>
                        <a:lumOff val="80000"/>
                      </a:schemeClr>
                    </a:solidFill>
                  </a:tcPr>
                </a:tc>
                <a:tc rowSpan="4">
                  <a:txBody>
                    <a:bodyPr/>
                    <a:lstStyle/>
                    <a:p>
                      <a:pPr algn="ctr">
                        <a:spcAft>
                          <a:spcPts val="0"/>
                        </a:spcAft>
                      </a:pPr>
                      <a:r>
                        <a:rPr lang="en-IN" sz="1600" b="1" kern="1200" dirty="0" smtClean="0">
                          <a:solidFill>
                            <a:schemeClr val="dk1"/>
                          </a:solidFill>
                          <a:effectLst/>
                          <a:latin typeface="+mn-lt"/>
                          <a:ea typeface="+mn-ea"/>
                          <a:cs typeface="+mn-cs"/>
                        </a:rPr>
                        <a:t>11</a:t>
                      </a:r>
                      <a:endParaRPr lang="en-IN" sz="1600" b="1"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r>
              <a:tr h="223870">
                <a:tc>
                  <a:txBody>
                    <a:bodyPr/>
                    <a:lstStyle/>
                    <a:p>
                      <a:pPr>
                        <a:spcAft>
                          <a:spcPts val="0"/>
                        </a:spcAft>
                      </a:pPr>
                      <a:r>
                        <a:rPr lang="en-IN" sz="1400" kern="1200" dirty="0" smtClean="0">
                          <a:effectLst/>
                        </a:rPr>
                        <a:t>QA</a:t>
                      </a:r>
                      <a:r>
                        <a:rPr lang="en-IN" sz="1400" kern="1200" baseline="0" dirty="0" smtClean="0">
                          <a:effectLst/>
                        </a:rPr>
                        <a:t> </a:t>
                      </a:r>
                      <a:endParaRPr lang="en-IN" sz="1400" b="1"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endParaRPr lang="en-US"/>
                    </a:p>
                  </a:txBody>
                  <a:tcPr/>
                </a:tc>
                <a:tc vMerge="1">
                  <a:txBody>
                    <a:bodyPr/>
                    <a:lstStyle/>
                    <a:p>
                      <a:endParaRPr lang="en-US"/>
                    </a:p>
                  </a:txBody>
                  <a:tcPr/>
                </a:tc>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smtClean="0">
                          <a:solidFill>
                            <a:schemeClr val="dk1"/>
                          </a:solidFill>
                          <a:effectLst/>
                          <a:latin typeface="+mn-lt"/>
                          <a:ea typeface="+mn-ea"/>
                          <a:cs typeface="+mn-cs"/>
                        </a:rPr>
                        <a:t>UAT</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tr>
              <a:tr h="312549">
                <a:tc>
                  <a:txBody>
                    <a:bodyPr/>
                    <a:lstStyle/>
                    <a:p>
                      <a:pPr>
                        <a:spcAft>
                          <a:spcPts val="0"/>
                        </a:spcAft>
                      </a:pPr>
                      <a:r>
                        <a:rPr lang="en-IN" sz="1400" kern="1200" dirty="0" smtClean="0">
                          <a:effectLst/>
                        </a:rPr>
                        <a:t>Deployment &amp; Go Live</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10010"/>
                  </a:ext>
                </a:extLst>
              </a:tr>
            </a:tbl>
          </a:graphicData>
        </a:graphic>
      </p:graphicFrame>
      <p:sp>
        <p:nvSpPr>
          <p:cNvPr id="4" name="Rectangle 3"/>
          <p:cNvSpPr/>
          <p:nvPr/>
        </p:nvSpPr>
        <p:spPr>
          <a:xfrm>
            <a:off x="207674" y="1012845"/>
            <a:ext cx="9507826" cy="400110"/>
          </a:xfrm>
          <a:prstGeom prst="rect">
            <a:avLst/>
          </a:prstGeom>
        </p:spPr>
        <p:txBody>
          <a:bodyPr wrap="square">
            <a:spAutoFit/>
          </a:bodyPr>
          <a:lstStyle/>
          <a:p>
            <a:r>
              <a:rPr lang="en-AU" sz="2000" dirty="0"/>
              <a:t>The time estimated for delivering the application is  </a:t>
            </a:r>
            <a:r>
              <a:rPr lang="en-AU" sz="2000" dirty="0" smtClean="0"/>
              <a:t>39 </a:t>
            </a:r>
            <a:r>
              <a:rPr lang="en-AU" sz="2000" b="1" dirty="0" smtClean="0"/>
              <a:t>working </a:t>
            </a:r>
            <a:r>
              <a:rPr lang="en-AU" sz="2000" b="1" dirty="0"/>
              <a:t>man days</a:t>
            </a:r>
            <a:endParaRPr lang="en-IN" sz="2000" b="1" dirty="0"/>
          </a:p>
        </p:txBody>
      </p:sp>
      <p:sp>
        <p:nvSpPr>
          <p:cNvPr id="5" name="Rectangle 4"/>
          <p:cNvSpPr/>
          <p:nvPr/>
        </p:nvSpPr>
        <p:spPr>
          <a:xfrm>
            <a:off x="7568647" y="1471029"/>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sp>
        <p:nvSpPr>
          <p:cNvPr id="8" name="Rectangle 7"/>
          <p:cNvSpPr/>
          <p:nvPr/>
        </p:nvSpPr>
        <p:spPr>
          <a:xfrm>
            <a:off x="7568647" y="2002621"/>
            <a:ext cx="4545496" cy="2426305"/>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a:t>Software Requirement Specification (</a:t>
            </a:r>
            <a:r>
              <a:rPr lang="en-US" dirty="0" smtClean="0"/>
              <a:t>SRS)</a:t>
            </a:r>
          </a:p>
          <a:p>
            <a:pPr marL="360000" lvl="1" indent="-342900">
              <a:lnSpc>
                <a:spcPts val="2600"/>
              </a:lnSpc>
              <a:buFont typeface="Wingdings" panose="05000000000000000000" pitchFamily="2" charset="2"/>
              <a:buChar char="§"/>
            </a:pPr>
            <a:r>
              <a:rPr lang="en-US" dirty="0" smtClean="0"/>
              <a:t>Functional Specification</a:t>
            </a:r>
            <a:endParaRPr lang="en-US" dirty="0"/>
          </a:p>
          <a:p>
            <a:pPr marL="360000" lvl="1" indent="-342900">
              <a:lnSpc>
                <a:spcPts val="2600"/>
              </a:lnSpc>
              <a:buFont typeface="Wingdings" panose="05000000000000000000" pitchFamily="2" charset="2"/>
              <a:buChar char="§"/>
            </a:pPr>
            <a:r>
              <a:rPr lang="en-IN" dirty="0" smtClean="0"/>
              <a:t>Low level </a:t>
            </a:r>
            <a:r>
              <a:rPr lang="en-IN" dirty="0"/>
              <a:t>design</a:t>
            </a:r>
          </a:p>
          <a:p>
            <a:pPr marL="360000" lvl="1" indent="-342900">
              <a:lnSpc>
                <a:spcPts val="2600"/>
              </a:lnSpc>
              <a:buFont typeface="Wingdings" panose="05000000000000000000" pitchFamily="2" charset="2"/>
              <a:buChar char="§"/>
            </a:pPr>
            <a:r>
              <a:rPr lang="en-IN" dirty="0"/>
              <a:t>Wireframes for the key </a:t>
            </a:r>
            <a:r>
              <a:rPr lang="en-IN" dirty="0" smtClean="0"/>
              <a:t>screens</a:t>
            </a:r>
            <a:endParaRPr lang="en-IN" dirty="0"/>
          </a:p>
          <a:p>
            <a:pPr marL="360000" lvl="1" indent="-342900">
              <a:lnSpc>
                <a:spcPts val="2600"/>
              </a:lnSpc>
              <a:buFont typeface="Wingdings" panose="05000000000000000000" pitchFamily="2" charset="2"/>
              <a:buChar char="§"/>
            </a:pPr>
            <a:r>
              <a:rPr lang="en-US" dirty="0" smtClean="0"/>
              <a:t>Fully </a:t>
            </a:r>
            <a:r>
              <a:rPr lang="en-US" dirty="0"/>
              <a:t>developed and tested application for deployment </a:t>
            </a:r>
          </a:p>
          <a:p>
            <a:pPr marL="17100" lvl="1">
              <a:lnSpc>
                <a:spcPts val="2600"/>
              </a:lnSpc>
            </a:pPr>
            <a:endParaRPr lang="en-US" dirty="0"/>
          </a:p>
        </p:txBody>
      </p:sp>
      <p:sp>
        <p:nvSpPr>
          <p:cNvPr id="9"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a:t>
            </a:r>
            <a:r>
              <a:rPr lang="en-US" sz="3200" dirty="0" smtClean="0">
                <a:solidFill>
                  <a:schemeClr val="bg1"/>
                </a:solidFill>
              </a:rPr>
              <a:t>Timeline </a:t>
            </a:r>
            <a:r>
              <a:rPr lang="en-US" sz="3200" dirty="0">
                <a:solidFill>
                  <a:schemeClr val="bg1"/>
                </a:solidFill>
              </a:rPr>
              <a:t>&amp; Deliverables</a:t>
            </a:r>
          </a:p>
        </p:txBody>
      </p:sp>
      <p:sp>
        <p:nvSpPr>
          <p:cNvPr id="10"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3233275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spTree>
    <p:extLst>
      <p:ext uri="{BB962C8B-B14F-4D97-AF65-F5344CB8AC3E}">
        <p14:creationId xmlns:p14="http://schemas.microsoft.com/office/powerpoint/2010/main" val="1843497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349806"/>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2667083" y="1795137"/>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a:t>
            </a:r>
            <a:r>
              <a:rPr lang="en-US" sz="1400" dirty="0" smtClean="0">
                <a:solidFill>
                  <a:schemeClr val="tx1">
                    <a:lumMod val="95000"/>
                    <a:lumOff val="5000"/>
                  </a:schemeClr>
                </a:solidFill>
                <a:latin typeface="Gill Sans MT" panose="020B0502020104020203" pitchFamily="34" charset="0"/>
                <a:cs typeface="Arial" pitchFamily="34" charset="0"/>
              </a:rPr>
              <a:t>Overview &amp; Application Workflow</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7" name="AutoShape 6"/>
          <p:cNvSpPr>
            <a:spLocks noChangeArrowheads="1"/>
          </p:cNvSpPr>
          <p:nvPr/>
        </p:nvSpPr>
        <p:spPr bwMode="auto">
          <a:xfrm>
            <a:off x="2667083" y="226989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2667083" y="2742127"/>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2667083" y="321998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10" name="AutoShape 6"/>
          <p:cNvSpPr>
            <a:spLocks noChangeArrowheads="1"/>
          </p:cNvSpPr>
          <p:nvPr/>
        </p:nvSpPr>
        <p:spPr bwMode="auto">
          <a:xfrm>
            <a:off x="2667083" y="371143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12" name="AutoShape 6"/>
          <p:cNvSpPr>
            <a:spLocks noChangeArrowheads="1"/>
          </p:cNvSpPr>
          <p:nvPr/>
        </p:nvSpPr>
        <p:spPr bwMode="auto">
          <a:xfrm>
            <a:off x="2667083" y="4183230"/>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3" name="Rectangle 12"/>
          <p:cNvSpPr>
            <a:spLocks noChangeArrowheads="1"/>
          </p:cNvSpPr>
          <p:nvPr/>
        </p:nvSpPr>
        <p:spPr bwMode="auto">
          <a:xfrm>
            <a:off x="1860652" y="135529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181431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1860652" y="229318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1860652" y="2757056"/>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1860652" y="323620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1877865" y="3727651"/>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1892308" y="419685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2667083" y="466742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endParaRPr lang="en-US" sz="1400" dirty="0" smtClean="0">
              <a:solidFill>
                <a:schemeClr val="tx1">
                  <a:lumMod val="95000"/>
                  <a:lumOff val="5000"/>
                </a:schemeClr>
              </a:solidFill>
              <a:latin typeface="Gill Sans MT" panose="020B0502020104020203" pitchFamily="34" charset="0"/>
              <a:cs typeface="Arial" pitchFamily="34" charset="0"/>
            </a:endParaRPr>
          </a:p>
          <a:p>
            <a:r>
              <a:rPr lang="en-US" sz="1400" dirty="0" smtClean="0">
                <a:solidFill>
                  <a:schemeClr val="tx1">
                    <a:lumMod val="95000"/>
                    <a:lumOff val="5000"/>
                  </a:schemeClr>
                </a:solidFill>
                <a:latin typeface="Gill Sans MT" panose="020B0502020104020203" pitchFamily="34" charset="0"/>
                <a:cs typeface="Arial" pitchFamily="34" charset="0"/>
              </a:rPr>
              <a:t>Commercials</a:t>
            </a:r>
            <a:endParaRPr lang="en-US" sz="1400" dirty="0">
              <a:solidFill>
                <a:schemeClr val="tx1">
                  <a:lumMod val="95000"/>
                  <a:lumOff val="5000"/>
                </a:schemeClr>
              </a:solidFill>
              <a:latin typeface="Gill Sans MT" panose="020B0502020104020203" pitchFamily="34" charset="0"/>
              <a:cs typeface="Arial" pitchFamily="34" charset="0"/>
            </a:endParaRPr>
          </a:p>
          <a:p>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4" name="Rectangle 23"/>
          <p:cNvSpPr>
            <a:spLocks noChangeArrowheads="1"/>
          </p:cNvSpPr>
          <p:nvPr/>
        </p:nvSpPr>
        <p:spPr bwMode="auto">
          <a:xfrm>
            <a:off x="1877865" y="468431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sp>
        <p:nvSpPr>
          <p:cNvPr id="21" name="AutoShape 6"/>
          <p:cNvSpPr>
            <a:spLocks noChangeArrowheads="1"/>
          </p:cNvSpPr>
          <p:nvPr/>
        </p:nvSpPr>
        <p:spPr bwMode="auto">
          <a:xfrm>
            <a:off x="2660456" y="517723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Assumptions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2" name="AutoShape 6"/>
          <p:cNvSpPr>
            <a:spLocks noChangeArrowheads="1"/>
          </p:cNvSpPr>
          <p:nvPr/>
        </p:nvSpPr>
        <p:spPr bwMode="auto">
          <a:xfrm>
            <a:off x="2660456" y="565975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6" name="AutoShape 6"/>
          <p:cNvSpPr>
            <a:spLocks noChangeArrowheads="1"/>
          </p:cNvSpPr>
          <p:nvPr/>
        </p:nvSpPr>
        <p:spPr bwMode="auto">
          <a:xfrm>
            <a:off x="2660456" y="614480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83389" y="518125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9</a:t>
            </a:r>
          </a:p>
        </p:txBody>
      </p:sp>
      <p:sp>
        <p:nvSpPr>
          <p:cNvPr id="28" name="Rectangle 27"/>
          <p:cNvSpPr>
            <a:spLocks noChangeArrowheads="1"/>
          </p:cNvSpPr>
          <p:nvPr/>
        </p:nvSpPr>
        <p:spPr bwMode="auto">
          <a:xfrm>
            <a:off x="1905560" y="566510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10</a:t>
            </a:r>
          </a:p>
        </p:txBody>
      </p:sp>
      <p:sp>
        <p:nvSpPr>
          <p:cNvPr id="29" name="Rectangle 28"/>
          <p:cNvSpPr>
            <a:spLocks noChangeArrowheads="1"/>
          </p:cNvSpPr>
          <p:nvPr/>
        </p:nvSpPr>
        <p:spPr bwMode="auto">
          <a:xfrm>
            <a:off x="1883389" y="616122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11</a:t>
            </a:r>
          </a:p>
        </p:txBody>
      </p:sp>
    </p:spTree>
    <p:extLst>
      <p:ext uri="{BB962C8B-B14F-4D97-AF65-F5344CB8AC3E}">
        <p14:creationId xmlns:p14="http://schemas.microsoft.com/office/powerpoint/2010/main" val="3126300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1148155409"/>
              </p:ext>
            </p:extLst>
          </p:nvPr>
        </p:nvGraphicFramePr>
        <p:xfrm>
          <a:off x="344914" y="1695550"/>
          <a:ext cx="11272360" cy="1614320"/>
        </p:xfrm>
        <a:graphic>
          <a:graphicData uri="http://schemas.openxmlformats.org/drawingml/2006/table">
            <a:tbl>
              <a:tblPr firstRow="1" bandRow="1">
                <a:tableStyleId>{21E4AEA4-8DFA-4A89-87EB-49C32662AFE0}</a:tableStyleId>
              </a:tblPr>
              <a:tblGrid>
                <a:gridCol w="737027">
                  <a:extLst>
                    <a:ext uri="{9D8B030D-6E8A-4147-A177-3AD203B41FA5}">
                      <a16:colId xmlns="" xmlns:a16="http://schemas.microsoft.com/office/drawing/2014/main" val="3486086168"/>
                    </a:ext>
                  </a:extLst>
                </a:gridCol>
                <a:gridCol w="7631712">
                  <a:extLst>
                    <a:ext uri="{9D8B030D-6E8A-4147-A177-3AD203B41FA5}">
                      <a16:colId xmlns="" xmlns:a16="http://schemas.microsoft.com/office/drawing/2014/main" val="75094513"/>
                    </a:ext>
                  </a:extLst>
                </a:gridCol>
                <a:gridCol w="2903621">
                  <a:extLst>
                    <a:ext uri="{9D8B030D-6E8A-4147-A177-3AD203B41FA5}">
                      <a16:colId xmlns="" xmlns:a16="http://schemas.microsoft.com/office/drawing/2014/main"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 xmlns:a16="http://schemas.microsoft.com/office/drawing/2014/main"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a:t>
                      </a:r>
                      <a:r>
                        <a:rPr lang="en-IN" sz="2000" b="0" kern="1200" dirty="0" smtClean="0">
                          <a:solidFill>
                            <a:srgbClr val="1C1C1C"/>
                          </a:solidFill>
                          <a:latin typeface="+mn-lt"/>
                          <a:ea typeface="+mn-ea"/>
                          <a:cs typeface="+mn-cs"/>
                        </a:rPr>
                        <a:t>of</a:t>
                      </a:r>
                      <a:r>
                        <a:rPr lang="en-IN" sz="2000" b="0" kern="1200" baseline="0" dirty="0" smtClean="0">
                          <a:solidFill>
                            <a:srgbClr val="1C1C1C"/>
                          </a:solidFill>
                          <a:latin typeface="+mn-lt"/>
                          <a:ea typeface="+mn-ea"/>
                          <a:cs typeface="+mn-cs"/>
                        </a:rPr>
                        <a:t> Mentis Loyalty Program (MLP)</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00,000</a:t>
                      </a:r>
                    </a:p>
                  </a:txBody>
                  <a:tcPr anchor="ctr">
                    <a:solidFill>
                      <a:schemeClr val="accent2">
                        <a:lumMod val="20000"/>
                        <a:lumOff val="80000"/>
                      </a:schemeClr>
                    </a:solidFill>
                  </a:tcPr>
                </a:tc>
                <a:extLst>
                  <a:ext uri="{0D108BD9-81ED-4DB2-BD59-A6C34878D82A}">
                    <a16:rowId xmlns="" xmlns:a16="http://schemas.microsoft.com/office/drawing/2014/main" val="3097143864"/>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20</a:t>
            </a:fld>
            <a:endParaRPr lang="en-IN" dirty="0"/>
          </a:p>
        </p:txBody>
      </p:sp>
    </p:spTree>
    <p:extLst>
      <p:ext uri="{BB962C8B-B14F-4D97-AF65-F5344CB8AC3E}">
        <p14:creationId xmlns:p14="http://schemas.microsoft.com/office/powerpoint/2010/main" val="1605653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smtClean="0">
                <a:solidFill>
                  <a:schemeClr val="tx1">
                    <a:lumMod val="95000"/>
                    <a:lumOff val="5000"/>
                  </a:schemeClr>
                </a:solidFill>
                <a:latin typeface="Gill Sans MT" panose="020B0502020104020203" pitchFamily="34" charset="0"/>
                <a:cs typeface="Arial" pitchFamily="34" charset="0"/>
              </a:rPr>
              <a:t>Assumptions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21</a:t>
            </a:fld>
            <a:endParaRPr lang="en-IN" dirty="0"/>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708981"/>
          </a:xfrm>
          <a:prstGeom prst="rect">
            <a:avLst/>
          </a:prstGeom>
        </p:spPr>
        <p:txBody>
          <a:bodyPr wrap="square">
            <a:spAutoFit/>
          </a:bodyPr>
          <a:lstStyle/>
          <a:p>
            <a:pPr>
              <a:lnSpc>
                <a:spcPts val="3000"/>
              </a:lnSpc>
            </a:pPr>
            <a:r>
              <a:rPr lang="en-US" sz="2400" dirty="0"/>
              <a:t>Web Services for the following will be </a:t>
            </a:r>
            <a:r>
              <a:rPr lang="en-US" sz="2400" dirty="0" smtClean="0"/>
              <a:t>provided </a:t>
            </a:r>
            <a:r>
              <a:rPr lang="en-US" sz="2400" dirty="0"/>
              <a:t>by the </a:t>
            </a:r>
            <a:r>
              <a:rPr lang="en-US" sz="2400" dirty="0" smtClean="0"/>
              <a:t>client</a:t>
            </a:r>
          </a:p>
          <a:p>
            <a:pPr marL="342900" indent="-342900">
              <a:lnSpc>
                <a:spcPts val="3000"/>
              </a:lnSpc>
              <a:buFont typeface="Arial" panose="020B0604020202020204" pitchFamily="34" charset="0"/>
              <a:buChar char="•"/>
            </a:pPr>
            <a:r>
              <a:rPr lang="en-US" sz="2400" dirty="0"/>
              <a:t>Web Services/API and the detailed </a:t>
            </a:r>
            <a:r>
              <a:rPr lang="en-US" sz="2400" dirty="0" smtClean="0"/>
              <a:t>documentation for</a:t>
            </a:r>
          </a:p>
          <a:p>
            <a:pPr marL="800100" lvl="1" indent="-342900">
              <a:lnSpc>
                <a:spcPts val="3000"/>
              </a:lnSpc>
              <a:buFont typeface="Arial" panose="020B0604020202020204" pitchFamily="34" charset="0"/>
              <a:buChar char="•"/>
            </a:pPr>
            <a:r>
              <a:rPr lang="en-US" sz="2400" dirty="0"/>
              <a:t>User </a:t>
            </a:r>
            <a:r>
              <a:rPr lang="en-US" sz="2400" dirty="0" smtClean="0"/>
              <a:t>Authentication</a:t>
            </a:r>
          </a:p>
          <a:p>
            <a:pPr marL="800100" lvl="1" indent="-342900">
              <a:lnSpc>
                <a:spcPts val="3000"/>
              </a:lnSpc>
              <a:buFont typeface="Arial" panose="020B0604020202020204" pitchFamily="34" charset="0"/>
              <a:buChar char="•"/>
            </a:pPr>
            <a:r>
              <a:rPr lang="en-US" sz="2400" dirty="0"/>
              <a:t>Payment Request </a:t>
            </a:r>
            <a:r>
              <a:rPr lang="en-US" sz="2400" dirty="0" smtClean="0"/>
              <a:t>Initiation</a:t>
            </a:r>
          </a:p>
          <a:p>
            <a:pPr marL="800100" lvl="1" indent="-342900">
              <a:lnSpc>
                <a:spcPts val="3000"/>
              </a:lnSpc>
              <a:buFont typeface="Arial" panose="020B0604020202020204" pitchFamily="34" charset="0"/>
              <a:buChar char="•"/>
            </a:pPr>
            <a:r>
              <a:rPr lang="en-US" sz="2400" dirty="0"/>
              <a:t>Payment Authentication &amp; </a:t>
            </a:r>
            <a:r>
              <a:rPr lang="en-US" sz="2400" dirty="0" smtClean="0"/>
              <a:t>Authorization</a:t>
            </a:r>
          </a:p>
          <a:p>
            <a:pPr>
              <a:lnSpc>
                <a:spcPts val="3000"/>
              </a:lnSpc>
            </a:pPr>
            <a:endParaRPr lang="en-US" sz="2400" dirty="0" smtClean="0"/>
          </a:p>
          <a:p>
            <a:pPr>
              <a:lnSpc>
                <a:spcPts val="3000"/>
              </a:lnSpc>
            </a:pPr>
            <a:r>
              <a:rPr lang="en-US" sz="2400" dirty="0" smtClean="0"/>
              <a:t>The client will also provide</a:t>
            </a:r>
          </a:p>
          <a:p>
            <a:pPr marL="342900" indent="-342900">
              <a:lnSpc>
                <a:spcPts val="3000"/>
              </a:lnSpc>
              <a:buFont typeface="Arial" panose="020B0604020202020204" pitchFamily="34" charset="0"/>
              <a:buChar char="•"/>
            </a:pPr>
            <a:r>
              <a:rPr lang="en-US" sz="2400" dirty="0" smtClean="0"/>
              <a:t>Logo</a:t>
            </a:r>
          </a:p>
          <a:p>
            <a:pPr marL="342900" indent="-342900">
              <a:lnSpc>
                <a:spcPts val="3000"/>
              </a:lnSpc>
              <a:buFont typeface="Arial" panose="020B0604020202020204" pitchFamily="34" charset="0"/>
              <a:buChar char="•"/>
            </a:pPr>
            <a:r>
              <a:rPr lang="en-US" sz="2400" dirty="0" smtClean="0"/>
              <a:t>UI Design Guidelines</a:t>
            </a:r>
          </a:p>
          <a:p>
            <a:pPr marL="342900" indent="-342900">
              <a:lnSpc>
                <a:spcPts val="3000"/>
              </a:lnSpc>
              <a:buFont typeface="Arial" panose="020B0604020202020204" pitchFamily="34" charset="0"/>
              <a:buChar char="•"/>
            </a:pPr>
            <a:r>
              <a:rPr lang="en-US" sz="2400" dirty="0"/>
              <a:t>Testing Cards and the PIN number</a:t>
            </a:r>
            <a:r>
              <a:rPr lang="en-US" sz="2400" dirty="0" smtClean="0"/>
              <a:t>.</a:t>
            </a:r>
          </a:p>
          <a:p>
            <a:pPr marL="342900" indent="-342900">
              <a:lnSpc>
                <a:spcPts val="3000"/>
              </a:lnSpc>
              <a:buFont typeface="Arial" panose="020B0604020202020204" pitchFamily="34" charset="0"/>
              <a:buChar char="•"/>
            </a:pPr>
            <a:r>
              <a:rPr lang="en-US" sz="2400" dirty="0" smtClean="0"/>
              <a:t>Required working </a:t>
            </a:r>
            <a:r>
              <a:rPr lang="en-US" sz="2400" smtClean="0"/>
              <a:t>device with </a:t>
            </a:r>
            <a:r>
              <a:rPr lang="en-US" sz="2400" dirty="0" smtClean="0"/>
              <a:t>SDK</a:t>
            </a:r>
            <a:endParaRPr lang="en-US" sz="2400" dirty="0"/>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smtClean="0">
                <a:solidFill>
                  <a:schemeClr val="bg1"/>
                </a:solidFill>
              </a:rPr>
              <a:t>Assumptions</a:t>
            </a:r>
            <a:endParaRPr lang="en-US" sz="3200" dirty="0">
              <a:solidFill>
                <a:schemeClr val="bg1"/>
              </a:solidFill>
            </a:endParaRPr>
          </a:p>
        </p:txBody>
      </p:sp>
    </p:spTree>
    <p:extLst>
      <p:ext uri="{BB962C8B-B14F-4D97-AF65-F5344CB8AC3E}">
        <p14:creationId xmlns:p14="http://schemas.microsoft.com/office/powerpoint/2010/main" val="955432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23</a:t>
            </a:fld>
            <a:endParaRPr lang="en-IN" dirty="0"/>
          </a:p>
        </p:txBody>
      </p:sp>
    </p:spTree>
    <p:extLst>
      <p:ext uri="{BB962C8B-B14F-4D97-AF65-F5344CB8AC3E}">
        <p14:creationId xmlns:p14="http://schemas.microsoft.com/office/powerpoint/2010/main" val="1108753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2400657"/>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t>
            </a:r>
          </a:p>
          <a:p>
            <a:pPr marL="285750" indent="-285750">
              <a:lnSpc>
                <a:spcPts val="3000"/>
              </a:lnSpc>
              <a:buFont typeface="Arial" panose="020B0604020202020204" pitchFamily="34" charset="0"/>
              <a:buChar char="•"/>
            </a:pPr>
            <a:r>
              <a:rPr lang="en-US" sz="2400" dirty="0" smtClean="0"/>
              <a:t>Manual </a:t>
            </a:r>
            <a:r>
              <a:rPr lang="en-US" sz="2400" dirty="0"/>
              <a:t>data </a:t>
            </a:r>
            <a:r>
              <a:rPr lang="en-US" sz="2400" dirty="0" smtClean="0"/>
              <a:t>entry</a:t>
            </a:r>
          </a:p>
          <a:p>
            <a:pPr marL="285750" indent="-285750">
              <a:lnSpc>
                <a:spcPts val="3000"/>
              </a:lnSpc>
              <a:buFont typeface="Arial" panose="020B0604020202020204" pitchFamily="34" charset="0"/>
              <a:buChar char="•"/>
            </a:pPr>
            <a:r>
              <a:rPr lang="en-US" sz="2400" dirty="0" smtClean="0"/>
              <a:t>Integration with other payment processors</a:t>
            </a:r>
          </a:p>
          <a:p>
            <a:pPr marL="285750" indent="-285750">
              <a:lnSpc>
                <a:spcPts val="3000"/>
              </a:lnSpc>
              <a:buFont typeface="Arial" panose="020B0604020202020204" pitchFamily="34" charset="0"/>
              <a:buChar char="•"/>
            </a:pPr>
            <a:r>
              <a:rPr lang="en-US" sz="2400" dirty="0" smtClean="0"/>
              <a:t>Integration with any other systems other than those specified in the Scope</a:t>
            </a:r>
          </a:p>
          <a:p>
            <a:pPr marL="285750" indent="-285750">
              <a:lnSpc>
                <a:spcPts val="3000"/>
              </a:lnSpc>
              <a:buFont typeface="Arial" panose="020B0604020202020204" pitchFamily="34" charset="0"/>
              <a:buChar char="•"/>
            </a:pPr>
            <a:r>
              <a:rPr lang="en-US" sz="2400" dirty="0" smtClean="0"/>
              <a:t>Physical installation at the client site</a:t>
            </a:r>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25</a:t>
            </a:fld>
            <a:endParaRPr lang="en-IN" dirty="0"/>
          </a:p>
        </p:txBody>
      </p:sp>
    </p:spTree>
    <p:extLst>
      <p:ext uri="{BB962C8B-B14F-4D97-AF65-F5344CB8AC3E}">
        <p14:creationId xmlns:p14="http://schemas.microsoft.com/office/powerpoint/2010/main" val="682607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760278"/>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smtClean="0"/>
              <a:t>The </a:t>
            </a:r>
            <a:r>
              <a:rPr lang="en-IN" sz="1700" dirty="0"/>
              <a:t>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IN" sz="1700"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sz="1700" dirty="0"/>
              <a:t>Acceptance 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26</a:t>
            </a:fld>
            <a:endParaRPr lang="en-IN" dirty="0"/>
          </a:p>
        </p:txBody>
      </p:sp>
    </p:spTree>
    <p:extLst>
      <p:ext uri="{BB962C8B-B14F-4D97-AF65-F5344CB8AC3E}">
        <p14:creationId xmlns:p14="http://schemas.microsoft.com/office/powerpoint/2010/main" val="2759154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27</a:t>
            </a:fld>
            <a:endParaRPr lang="en-IN" dirty="0"/>
          </a:p>
        </p:txBody>
      </p:sp>
    </p:spTree>
    <p:extLst>
      <p:ext uri="{BB962C8B-B14F-4D97-AF65-F5344CB8AC3E}">
        <p14:creationId xmlns:p14="http://schemas.microsoft.com/office/powerpoint/2010/main" val="663346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28</a:t>
            </a:fld>
            <a:endParaRPr lang="en-IN" dirty="0"/>
          </a:p>
        </p:txBody>
      </p:sp>
    </p:spTree>
    <p:extLst>
      <p:ext uri="{BB962C8B-B14F-4D97-AF65-F5344CB8AC3E}">
        <p14:creationId xmlns:p14="http://schemas.microsoft.com/office/powerpoint/2010/main" val="4280562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361148"/>
            <a:ext cx="11595132" cy="4870564"/>
          </a:xfrm>
          <a:prstGeom prst="rect">
            <a:avLst/>
          </a:prstGeom>
          <a:noFill/>
        </p:spPr>
        <p:txBody>
          <a:bodyPr wrap="square" rtlCol="0">
            <a:spAutoFit/>
          </a:bodyPr>
          <a:lstStyle/>
          <a:p>
            <a:pPr>
              <a:lnSpc>
                <a:spcPct val="150000"/>
              </a:lnSpc>
            </a:pPr>
            <a:r>
              <a:rPr lang="en-US" sz="2000" dirty="0" smtClean="0"/>
              <a:t>Taxpayers are often obligated to file their taxes using tax agents, who are not integrated with the regulators. </a:t>
            </a:r>
          </a:p>
          <a:p>
            <a:pPr>
              <a:lnSpc>
                <a:spcPct val="150000"/>
              </a:lnSpc>
            </a:pPr>
            <a:r>
              <a:rPr lang="en-US" sz="2000" dirty="0" smtClean="0"/>
              <a:t>This causes a substantial investment in time, money and effort to file taxes. It also compromises the security of their personal &amp; professional information. </a:t>
            </a:r>
            <a:endParaRPr lang="en-US" sz="2000" dirty="0"/>
          </a:p>
          <a:p>
            <a:pPr>
              <a:lnSpc>
                <a:spcPct val="150000"/>
              </a:lnSpc>
            </a:pPr>
            <a:r>
              <a:rPr lang="en-US" sz="2800" b="1" dirty="0" smtClean="0">
                <a:solidFill>
                  <a:srgbClr val="740026"/>
                </a:solidFill>
              </a:rPr>
              <a:t>Scope</a:t>
            </a:r>
            <a:endParaRPr lang="en-US" sz="2800" b="1" dirty="0">
              <a:solidFill>
                <a:srgbClr val="740026"/>
              </a:solidFill>
            </a:endParaRPr>
          </a:p>
          <a:p>
            <a:pPr>
              <a:lnSpc>
                <a:spcPct val="150000"/>
              </a:lnSpc>
            </a:pPr>
            <a:r>
              <a:rPr lang="en-US" sz="2000" dirty="0" smtClean="0"/>
              <a:t>The scope of the application is to develop a Web based tax filing application that handles </a:t>
            </a:r>
          </a:p>
          <a:p>
            <a:pPr marL="342900" indent="-342900">
              <a:lnSpc>
                <a:spcPct val="150000"/>
              </a:lnSpc>
              <a:buFont typeface="Arial" panose="020B0604020202020204" pitchFamily="34" charset="0"/>
              <a:buChar char="•"/>
            </a:pPr>
            <a:r>
              <a:rPr lang="en-US" sz="2000" dirty="0" smtClean="0"/>
              <a:t>Filing of both ITR1 and ITR2 forms. </a:t>
            </a:r>
          </a:p>
          <a:p>
            <a:pPr marL="342900" indent="-342900">
              <a:lnSpc>
                <a:spcPct val="150000"/>
              </a:lnSpc>
              <a:buFont typeface="Arial" panose="020B0604020202020204" pitchFamily="34" charset="0"/>
              <a:buChar char="•"/>
            </a:pPr>
            <a:r>
              <a:rPr lang="en-US" sz="2000" dirty="0" smtClean="0"/>
              <a:t>Users shall register and submit tax information, pay taxes and track the status of their tax filing</a:t>
            </a:r>
          </a:p>
          <a:p>
            <a:pPr marL="342900" indent="-342900">
              <a:lnSpc>
                <a:spcPct val="150000"/>
              </a:lnSpc>
              <a:buFont typeface="Arial" panose="020B0604020202020204" pitchFamily="34" charset="0"/>
              <a:buChar char="•"/>
            </a:pPr>
            <a:r>
              <a:rPr lang="en-US" sz="2000" dirty="0" smtClean="0"/>
              <a:t>Provision to make secure payments to PWC as well as secure their online data including all attachments that were used for filing</a:t>
            </a:r>
            <a:endParaRPr lang="en-US" sz="2000" dirty="0" smtClean="0"/>
          </a:p>
          <a:p>
            <a:pPr>
              <a:lnSpc>
                <a:spcPct val="150000"/>
              </a:lnSpc>
            </a:pPr>
            <a:endParaRPr lang="en-US" sz="19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272233" y="1205368"/>
            <a:ext cx="11700542" cy="4708981"/>
          </a:xfrm>
          <a:prstGeom prst="rect">
            <a:avLst/>
          </a:prstGeom>
          <a:noFill/>
        </p:spPr>
        <p:txBody>
          <a:bodyPr wrap="square" rtlCol="0">
            <a:spAutoFit/>
          </a:bodyPr>
          <a:lstStyle/>
          <a:p>
            <a:r>
              <a:rPr lang="en-US" sz="2000" dirty="0" smtClean="0"/>
              <a:t>The proposed </a:t>
            </a:r>
            <a:r>
              <a:rPr lang="en-US" sz="2000" dirty="0" smtClean="0"/>
              <a:t>web application </a:t>
            </a:r>
            <a:r>
              <a:rPr lang="en-US" sz="2000" dirty="0" smtClean="0"/>
              <a:t>shall have the following features</a:t>
            </a:r>
            <a:endParaRPr lang="en-US" sz="2000" dirty="0"/>
          </a:p>
          <a:p>
            <a:pPr marL="342900" indent="-342900">
              <a:buFont typeface="Arial" panose="020B0604020202020204" pitchFamily="34" charset="0"/>
              <a:buChar char="•"/>
            </a:pPr>
            <a:r>
              <a:rPr lang="en-US" sz="2000" dirty="0" smtClean="0"/>
              <a:t>Home Page, Registration , Login </a:t>
            </a:r>
            <a:endParaRPr lang="en-US" sz="2000" dirty="0"/>
          </a:p>
          <a:p>
            <a:pPr marL="342900" indent="-342900">
              <a:buFont typeface="Arial" panose="020B0604020202020204" pitchFamily="34" charset="0"/>
              <a:buChar char="•"/>
            </a:pPr>
            <a:r>
              <a:rPr lang="en-US" sz="2000" dirty="0"/>
              <a:t>Basic </a:t>
            </a:r>
            <a:r>
              <a:rPr lang="en-US" sz="2000" dirty="0" smtClean="0"/>
              <a:t>Information, Personal Information, Address </a:t>
            </a:r>
            <a:r>
              <a:rPr lang="en-US" sz="2000" dirty="0"/>
              <a:t>Details </a:t>
            </a:r>
            <a:r>
              <a:rPr lang="en-US" sz="2000" dirty="0" smtClean="0"/>
              <a:t> </a:t>
            </a:r>
            <a:endParaRPr lang="en-US" sz="2000" dirty="0"/>
          </a:p>
          <a:p>
            <a:pPr marL="342900" indent="-342900">
              <a:buFont typeface="Arial" panose="020B0604020202020204" pitchFamily="34" charset="0"/>
              <a:buChar char="•"/>
            </a:pPr>
            <a:r>
              <a:rPr lang="en-US" sz="2000" dirty="0" smtClean="0"/>
              <a:t>Salary/Form </a:t>
            </a:r>
            <a:r>
              <a:rPr lang="en-US" sz="2000" dirty="0"/>
              <a:t>16 </a:t>
            </a:r>
          </a:p>
          <a:p>
            <a:pPr marL="342900" indent="-342900">
              <a:buFont typeface="Arial" panose="020B0604020202020204" pitchFamily="34" charset="0"/>
              <a:buChar char="•"/>
            </a:pPr>
            <a:r>
              <a:rPr lang="en-US" sz="2000" dirty="0" smtClean="0"/>
              <a:t>Additional </a:t>
            </a:r>
            <a:r>
              <a:rPr lang="en-US" sz="2000" dirty="0"/>
              <a:t>Docs (Rent receipts, Insurance receipts etc.) </a:t>
            </a:r>
          </a:p>
          <a:p>
            <a:pPr marL="342900" indent="-342900">
              <a:buFont typeface="Arial" panose="020B0604020202020204" pitchFamily="34" charset="0"/>
              <a:buChar char="•"/>
            </a:pPr>
            <a:r>
              <a:rPr lang="en-US" sz="2000" dirty="0" smtClean="0"/>
              <a:t>Other </a:t>
            </a:r>
            <a:r>
              <a:rPr lang="en-US" sz="2000" dirty="0"/>
              <a:t>Income (Capital gain, foreign income etc.) </a:t>
            </a:r>
          </a:p>
          <a:p>
            <a:pPr marL="342900" indent="-342900">
              <a:buFont typeface="Arial" panose="020B0604020202020204" pitchFamily="34" charset="0"/>
              <a:buChar char="•"/>
            </a:pPr>
            <a:r>
              <a:rPr lang="en-US" sz="2000" dirty="0" smtClean="0"/>
              <a:t>Housing </a:t>
            </a:r>
            <a:r>
              <a:rPr lang="en-US" sz="2000" dirty="0"/>
              <a:t>loan Interest </a:t>
            </a:r>
          </a:p>
          <a:p>
            <a:pPr marL="342900" indent="-342900">
              <a:buFont typeface="Arial" panose="020B0604020202020204" pitchFamily="34" charset="0"/>
              <a:buChar char="•"/>
            </a:pPr>
            <a:r>
              <a:rPr lang="en-US" sz="2000" dirty="0"/>
              <a:t>Bank Details </a:t>
            </a:r>
            <a:r>
              <a:rPr lang="en-US" sz="2000" dirty="0" smtClean="0"/>
              <a:t> </a:t>
            </a:r>
            <a:endParaRPr lang="en-US" sz="2000" dirty="0"/>
          </a:p>
          <a:p>
            <a:pPr marL="342900" indent="-342900">
              <a:buFont typeface="Arial" panose="020B0604020202020204" pitchFamily="34" charset="0"/>
              <a:buChar char="•"/>
            </a:pPr>
            <a:r>
              <a:rPr lang="en-US" sz="2000" dirty="0"/>
              <a:t>Online Payment &amp; Confirmation (Web &amp; App) </a:t>
            </a:r>
          </a:p>
          <a:p>
            <a:pPr marL="342900" indent="-342900">
              <a:buFont typeface="Arial" panose="020B0604020202020204" pitchFamily="34" charset="0"/>
              <a:buChar char="•"/>
            </a:pPr>
            <a:r>
              <a:rPr lang="en-US" sz="2000" dirty="0"/>
              <a:t>Admin Console (Web &amp; App) </a:t>
            </a:r>
          </a:p>
          <a:p>
            <a:pPr marL="342900" indent="-342900">
              <a:buFont typeface="Arial" panose="020B0604020202020204" pitchFamily="34" charset="0"/>
              <a:buChar char="•"/>
            </a:pPr>
            <a:r>
              <a:rPr lang="en-US" sz="2000" dirty="0" smtClean="0"/>
              <a:t>User Management, Price </a:t>
            </a:r>
            <a:r>
              <a:rPr lang="en-US" sz="2000" dirty="0"/>
              <a:t>Management </a:t>
            </a:r>
            <a:r>
              <a:rPr lang="en-US" sz="2000" dirty="0" smtClean="0"/>
              <a:t>, Plan </a:t>
            </a:r>
            <a:r>
              <a:rPr lang="en-US" sz="2000" dirty="0"/>
              <a:t>Management </a:t>
            </a:r>
          </a:p>
          <a:p>
            <a:pPr marL="342900" indent="-342900">
              <a:buFont typeface="Arial" panose="020B0604020202020204" pitchFamily="34" charset="0"/>
              <a:buChar char="•"/>
            </a:pPr>
            <a:r>
              <a:rPr lang="en-US" sz="2000" dirty="0" smtClean="0"/>
              <a:t>Refer </a:t>
            </a:r>
            <a:r>
              <a:rPr lang="en-US" sz="2000" dirty="0"/>
              <a:t>friend </a:t>
            </a:r>
          </a:p>
          <a:p>
            <a:pPr marL="342900" indent="-342900">
              <a:buFont typeface="Arial" panose="020B0604020202020204" pitchFamily="34" charset="0"/>
              <a:buChar char="•"/>
            </a:pPr>
            <a:r>
              <a:rPr lang="en-US" sz="2000" dirty="0" smtClean="0"/>
              <a:t>Promo </a:t>
            </a:r>
            <a:r>
              <a:rPr lang="en-US" sz="2000" dirty="0"/>
              <a:t>Code </a:t>
            </a:r>
          </a:p>
          <a:p>
            <a:pPr marL="342900" indent="-342900">
              <a:buFont typeface="Arial" panose="020B0604020202020204" pitchFamily="34" charset="0"/>
              <a:buChar char="•"/>
            </a:pPr>
            <a:r>
              <a:rPr lang="en-US" sz="2000" dirty="0" smtClean="0"/>
              <a:t>Tracking </a:t>
            </a:r>
            <a:r>
              <a:rPr lang="en-US" sz="2000" dirty="0"/>
              <a:t>and Monitoring Management </a:t>
            </a:r>
          </a:p>
          <a:p>
            <a:endParaRPr lang="en-US" sz="2000" dirty="0" smtClean="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2114017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security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Query </a:t>
            </a:r>
            <a:r>
              <a:rPr lang="en-US" b="1" dirty="0" smtClean="0"/>
              <a:t>parameterization (SQL Injection)</a:t>
            </a:r>
            <a:endParaRPr lang="en-US" b="1" dirty="0"/>
          </a:p>
          <a:p>
            <a:r>
              <a:rPr lang="en-US" b="1" dirty="0"/>
              <a:t>Secure password </a:t>
            </a:r>
            <a:r>
              <a:rPr lang="en-US" b="1" dirty="0" smtClean="0"/>
              <a:t>storage (MD5, Salting, One-way algorithms,</a:t>
            </a:r>
            <a:r>
              <a:rPr lang="en-US" dirty="0"/>
              <a:t> SCRYPT and </a:t>
            </a:r>
            <a:r>
              <a:rPr lang="en-US" dirty="0" smtClean="0"/>
              <a:t>PBKDF2)</a:t>
            </a:r>
            <a:endParaRPr lang="en-US" b="1" dirty="0"/>
          </a:p>
          <a:p>
            <a:r>
              <a:rPr lang="en-US" b="1" dirty="0"/>
              <a:t>Contextual output encoding XSS </a:t>
            </a:r>
            <a:r>
              <a:rPr lang="en-US" b="1" dirty="0" smtClean="0"/>
              <a:t>defense (JS injection, </a:t>
            </a:r>
            <a:r>
              <a:rPr lang="en-US" dirty="0"/>
              <a:t>output encoding/escaping</a:t>
            </a:r>
            <a:r>
              <a:rPr lang="en-US" b="1" dirty="0" smtClean="0"/>
              <a:t>)</a:t>
            </a:r>
            <a:endParaRPr lang="en-US" b="1" dirty="0"/>
          </a:p>
          <a:p>
            <a:r>
              <a:rPr lang="en-US" b="1" dirty="0"/>
              <a:t>Content security policy</a:t>
            </a:r>
          </a:p>
          <a:p>
            <a:r>
              <a:rPr lang="en-US" b="1" dirty="0"/>
              <a:t>Cross site request </a:t>
            </a:r>
            <a:r>
              <a:rPr lang="en-US" b="1" dirty="0" smtClean="0"/>
              <a:t>forgery (</a:t>
            </a:r>
            <a:r>
              <a:rPr lang="en-US" dirty="0"/>
              <a:t>cryptographic </a:t>
            </a:r>
            <a:r>
              <a:rPr lang="en-US" dirty="0" smtClean="0"/>
              <a:t>tokens, user re-authentication)</a:t>
            </a:r>
            <a:endParaRPr lang="en-US" b="1" dirty="0"/>
          </a:p>
          <a:p>
            <a:r>
              <a:rPr lang="en-US" b="1" dirty="0"/>
              <a:t>Multi factor authentication</a:t>
            </a:r>
          </a:p>
          <a:p>
            <a:r>
              <a:rPr lang="en-US" b="1" dirty="0"/>
              <a:t>Forgotten password security </a:t>
            </a:r>
            <a:r>
              <a:rPr lang="en-US" b="1" dirty="0" smtClean="0"/>
              <a:t>design (Security Questions)</a:t>
            </a:r>
          </a:p>
          <a:p>
            <a:r>
              <a:rPr lang="en-US" b="1" dirty="0" smtClean="0"/>
              <a:t>Authentication, Authorization, auditing, </a:t>
            </a:r>
            <a:endParaRPr lang="en-US" b="1" dirty="0"/>
          </a:p>
          <a:p>
            <a:endParaRPr lang="en-US" dirty="0"/>
          </a:p>
        </p:txBody>
      </p:sp>
    </p:spTree>
    <p:extLst>
      <p:ext uri="{BB962C8B-B14F-4D97-AF65-F5344CB8AC3E}">
        <p14:creationId xmlns:p14="http://schemas.microsoft.com/office/powerpoint/2010/main" val="248168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659567" y="2791539"/>
            <a:ext cx="10687987"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a:t>
            </a:r>
            <a:r>
              <a:rPr lang="en-US" sz="3600" b="1" dirty="0" smtClean="0">
                <a:solidFill>
                  <a:schemeClr val="tx1">
                    <a:lumMod val="95000"/>
                    <a:lumOff val="5000"/>
                  </a:schemeClr>
                </a:solidFill>
                <a:latin typeface="Gill Sans MT" panose="020B0502020104020203" pitchFamily="34" charset="0"/>
                <a:cs typeface="Arial" pitchFamily="34" charset="0"/>
              </a:rPr>
              <a:t>Overview &amp; Application Workflow</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1673408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7" name="TextBox 6"/>
          <p:cNvSpPr txBox="1"/>
          <p:nvPr/>
        </p:nvSpPr>
        <p:spPr>
          <a:xfrm>
            <a:off x="6393375" y="1491916"/>
            <a:ext cx="5798625"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Customer Registers and opts for loyalty program</a:t>
            </a:r>
          </a:p>
          <a:p>
            <a:pPr marL="285750" indent="-285750">
              <a:buFont typeface="Arial" panose="020B0604020202020204" pitchFamily="34" charset="0"/>
              <a:buChar char="•"/>
            </a:pPr>
            <a:r>
              <a:rPr lang="en-US" sz="1600" dirty="0" smtClean="0"/>
              <a:t>Mentis Management engine is comprised of </a:t>
            </a:r>
          </a:p>
          <a:p>
            <a:pPr marL="742950" lvl="1" indent="-285750">
              <a:buFont typeface="Arial" panose="020B0604020202020204" pitchFamily="34" charset="0"/>
              <a:buChar char="•"/>
            </a:pPr>
            <a:r>
              <a:rPr lang="en-US" sz="1600" dirty="0" smtClean="0"/>
              <a:t>Application Framework </a:t>
            </a:r>
          </a:p>
          <a:p>
            <a:pPr marL="742950" lvl="1" indent="-285750">
              <a:buFont typeface="Arial" panose="020B0604020202020204" pitchFamily="34" charset="0"/>
              <a:buChar char="•"/>
            </a:pPr>
            <a:r>
              <a:rPr lang="en-US" sz="1600" dirty="0" smtClean="0"/>
              <a:t>Loyalty Program Management (LPM)</a:t>
            </a:r>
          </a:p>
          <a:p>
            <a:pPr marL="742950" lvl="1" indent="-285750">
              <a:buFont typeface="Arial" panose="020B0604020202020204" pitchFamily="34" charset="0"/>
              <a:buChar char="•"/>
            </a:pPr>
            <a:r>
              <a:rPr lang="en-US" sz="1600" dirty="0" smtClean="0"/>
              <a:t>Information management</a:t>
            </a:r>
          </a:p>
          <a:p>
            <a:pPr marL="285750" indent="-285750">
              <a:buFont typeface="Arial" panose="020B0604020202020204" pitchFamily="34" charset="0"/>
              <a:buChar char="•"/>
            </a:pPr>
            <a:r>
              <a:rPr lang="en-US" sz="1600" dirty="0" smtClean="0"/>
              <a:t>Application Framework consist of User authentication, authorization, application auditing &amp; logging with payment processor integration</a:t>
            </a:r>
          </a:p>
          <a:p>
            <a:pPr marL="285750" indent="-285750">
              <a:buFont typeface="Arial" panose="020B0604020202020204" pitchFamily="34" charset="0"/>
              <a:buChar char="•"/>
            </a:pPr>
            <a:r>
              <a:rPr lang="en-US" sz="1600" dirty="0" smtClean="0"/>
              <a:t>LPM manages the Loyalty card issuance &amp; tracking, Gift voucher redemption and </a:t>
            </a:r>
            <a:r>
              <a:rPr lang="en-US" sz="1600" smtClean="0"/>
              <a:t>voucher management, </a:t>
            </a:r>
            <a:r>
              <a:rPr lang="en-US" sz="1600" dirty="0" smtClean="0"/>
              <a:t>Customer onboarding for the loyalty program and rule based account management of the loyalty program </a:t>
            </a:r>
          </a:p>
          <a:p>
            <a:pPr marL="285750" indent="-285750">
              <a:buFont typeface="Arial" panose="020B0604020202020204" pitchFamily="34" charset="0"/>
              <a:buChar char="•"/>
            </a:pPr>
            <a:r>
              <a:rPr lang="en-US" sz="1600" dirty="0" smtClean="0"/>
              <a:t>Information management provides business intelligence, reporting services  and the analysis supports through decision support systems</a:t>
            </a:r>
          </a:p>
          <a:p>
            <a:pPr marL="285750" indent="-285750">
              <a:buFont typeface="Arial" panose="020B0604020202020204" pitchFamily="34" charset="0"/>
              <a:buChar char="•"/>
            </a:pPr>
            <a:r>
              <a:rPr lang="en-US" sz="1600" dirty="0" smtClean="0"/>
              <a:t>Customer service activities including sales and marketing automation are capabilities that Verbat has a proven track record and can provide value added services (optional)</a:t>
            </a:r>
          </a:p>
          <a:p>
            <a:pPr marL="285750" indent="-285750">
              <a:buFont typeface="Arial" panose="020B0604020202020204" pitchFamily="34" charset="0"/>
              <a:buChar char="•"/>
            </a:pPr>
            <a:r>
              <a:rPr lang="en-US" sz="1600" dirty="0" smtClean="0"/>
              <a:t>System administrator manages the general operation of the site. Verbat will provide all the necessary utilities and scripts to ensure business continuity and smooth day to day operations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14" y="998619"/>
            <a:ext cx="6348316" cy="5684085"/>
          </a:xfrm>
          <a:prstGeom prst="rect">
            <a:avLst/>
          </a:prstGeom>
        </p:spPr>
      </p:pic>
    </p:spTree>
    <p:extLst>
      <p:ext uri="{BB962C8B-B14F-4D97-AF65-F5344CB8AC3E}">
        <p14:creationId xmlns:p14="http://schemas.microsoft.com/office/powerpoint/2010/main" val="1790939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285118" y="208725"/>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Application </a:t>
            </a:r>
            <a:r>
              <a:rPr lang="en-IN" sz="3200" dirty="0">
                <a:solidFill>
                  <a:schemeClr val="bg1"/>
                </a:solidFill>
              </a:rPr>
              <a:t>Work Flow</a:t>
            </a:r>
          </a:p>
        </p:txBody>
      </p:sp>
      <p:sp>
        <p:nvSpPr>
          <p:cNvPr id="5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
        <p:nvSpPr>
          <p:cNvPr id="5" name="Flowchart: Terminator 4"/>
          <p:cNvSpPr/>
          <p:nvPr/>
        </p:nvSpPr>
        <p:spPr>
          <a:xfrm>
            <a:off x="2208131" y="1376771"/>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START</a:t>
            </a:r>
            <a:endParaRPr lang="en-US" dirty="0">
              <a:solidFill>
                <a:schemeClr val="tx1"/>
              </a:solidFill>
            </a:endParaRPr>
          </a:p>
        </p:txBody>
      </p:sp>
      <p:sp>
        <p:nvSpPr>
          <p:cNvPr id="7" name="Rounded Rectangle 6"/>
          <p:cNvSpPr/>
          <p:nvPr/>
        </p:nvSpPr>
        <p:spPr>
          <a:xfrm>
            <a:off x="2201467" y="2127056"/>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Portal registration and program Selection</a:t>
            </a:r>
            <a:endParaRPr lang="en-US" sz="800" dirty="0">
              <a:solidFill>
                <a:schemeClr val="tx1"/>
              </a:solidFill>
            </a:endParaRPr>
          </a:p>
        </p:txBody>
      </p:sp>
      <p:sp>
        <p:nvSpPr>
          <p:cNvPr id="8" name="Rounded Rectangle 7"/>
          <p:cNvSpPr/>
          <p:nvPr/>
        </p:nvSpPr>
        <p:spPr>
          <a:xfrm>
            <a:off x="2217768" y="4029032"/>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View Transactions and redeem offers &amp; vouchers</a:t>
            </a:r>
            <a:endParaRPr lang="en-US" sz="800" dirty="0">
              <a:solidFill>
                <a:schemeClr val="tx1"/>
              </a:solidFill>
            </a:endParaRPr>
          </a:p>
        </p:txBody>
      </p:sp>
      <p:sp>
        <p:nvSpPr>
          <p:cNvPr id="13" name="Rounded Rectangle 12"/>
          <p:cNvSpPr/>
          <p:nvPr/>
        </p:nvSpPr>
        <p:spPr>
          <a:xfrm>
            <a:off x="2208948" y="3074888"/>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Purchase products and receive coupons and discounts based on Loyalty group</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8988" y="3077065"/>
            <a:ext cx="442343" cy="442343"/>
          </a:xfrm>
          <a:prstGeom prst="rect">
            <a:avLst/>
          </a:prstGeom>
        </p:spPr>
      </p:pic>
      <p:cxnSp>
        <p:nvCxnSpPr>
          <p:cNvPr id="18" name="Straight Arrow Connector 17"/>
          <p:cNvCxnSpPr/>
          <p:nvPr/>
        </p:nvCxnSpPr>
        <p:spPr>
          <a:xfrm>
            <a:off x="2882936" y="2650244"/>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882936" y="3613644"/>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69288" y="4563396"/>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885077" y="1736811"/>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7483" y="4896725"/>
            <a:ext cx="473242" cy="473242"/>
          </a:xfrm>
          <a:prstGeom prst="rect">
            <a:avLst/>
          </a:prstGeom>
        </p:spPr>
      </p:pic>
      <p:sp>
        <p:nvSpPr>
          <p:cNvPr id="3" name="TextBox 2"/>
          <p:cNvSpPr txBox="1"/>
          <p:nvPr/>
        </p:nvSpPr>
        <p:spPr>
          <a:xfrm>
            <a:off x="10371758" y="4940692"/>
            <a:ext cx="1093569" cy="369332"/>
          </a:xfrm>
          <a:prstGeom prst="rect">
            <a:avLst/>
          </a:prstGeom>
          <a:noFill/>
        </p:spPr>
        <p:txBody>
          <a:bodyPr wrap="none" rtlCol="0">
            <a:spAutoFit/>
          </a:bodyPr>
          <a:lstStyle/>
          <a:p>
            <a:r>
              <a:rPr lang="en-US" dirty="0" smtClean="0"/>
              <a:t>Customer</a:t>
            </a:r>
            <a:endParaRPr lang="en-US" dirty="0"/>
          </a:p>
        </p:txBody>
      </p:sp>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8346" y="1963703"/>
            <a:ext cx="473242" cy="473242"/>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2653" y="2884190"/>
            <a:ext cx="473242" cy="473242"/>
          </a:xfrm>
          <a:prstGeom prst="rect">
            <a:avLst/>
          </a:prstGeom>
        </p:spPr>
      </p:pic>
      <p:cxnSp>
        <p:nvCxnSpPr>
          <p:cNvPr id="40" name="Straight Arrow Connector 39"/>
          <p:cNvCxnSpPr>
            <a:endCxn id="13" idx="3"/>
          </p:cNvCxnSpPr>
          <p:nvPr/>
        </p:nvCxnSpPr>
        <p:spPr>
          <a:xfrm flipH="1" flipV="1">
            <a:off x="3580548" y="3326916"/>
            <a:ext cx="616587" cy="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9504" y="5517804"/>
            <a:ext cx="442343" cy="442343"/>
          </a:xfrm>
          <a:prstGeom prst="rect">
            <a:avLst/>
          </a:prstGeom>
        </p:spPr>
      </p:pic>
      <p:sp>
        <p:nvSpPr>
          <p:cNvPr id="42" name="TextBox 41"/>
          <p:cNvSpPr txBox="1"/>
          <p:nvPr/>
        </p:nvSpPr>
        <p:spPr>
          <a:xfrm>
            <a:off x="10371758" y="5541564"/>
            <a:ext cx="1820242" cy="369332"/>
          </a:xfrm>
          <a:prstGeom prst="rect">
            <a:avLst/>
          </a:prstGeom>
          <a:noFill/>
        </p:spPr>
        <p:txBody>
          <a:bodyPr wrap="none" rtlCol="0">
            <a:spAutoFit/>
          </a:bodyPr>
          <a:lstStyle/>
          <a:p>
            <a:r>
              <a:rPr lang="en-US" dirty="0" smtClean="0"/>
              <a:t>Customer Service</a:t>
            </a:r>
            <a:endParaRPr lang="en-US" dirty="0"/>
          </a:p>
        </p:txBody>
      </p:sp>
      <p:sp>
        <p:nvSpPr>
          <p:cNvPr id="44" name="TextBox 43"/>
          <p:cNvSpPr txBox="1"/>
          <p:nvPr/>
        </p:nvSpPr>
        <p:spPr>
          <a:xfrm>
            <a:off x="3589368" y="3074888"/>
            <a:ext cx="639919" cy="261610"/>
          </a:xfrm>
          <a:prstGeom prst="rect">
            <a:avLst/>
          </a:prstGeom>
          <a:noFill/>
        </p:spPr>
        <p:txBody>
          <a:bodyPr wrap="none" rtlCol="0">
            <a:spAutoFit/>
          </a:bodyPr>
          <a:lstStyle/>
          <a:p>
            <a:r>
              <a:rPr lang="en-US" sz="1100" dirty="0" smtClean="0"/>
              <a:t>Support</a:t>
            </a:r>
            <a:endParaRPr lang="en-US" dirty="0"/>
          </a:p>
        </p:txBody>
      </p:sp>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5347" y="3855120"/>
            <a:ext cx="473242" cy="473242"/>
          </a:xfrm>
          <a:prstGeom prst="rect">
            <a:avLst/>
          </a:prstGeom>
        </p:spPr>
      </p:pic>
      <p:sp>
        <p:nvSpPr>
          <p:cNvPr id="48" name="Flowchart: Terminator 47"/>
          <p:cNvSpPr/>
          <p:nvPr/>
        </p:nvSpPr>
        <p:spPr>
          <a:xfrm>
            <a:off x="2232611" y="4992711"/>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STOP</a:t>
            </a:r>
            <a:endParaRPr lang="en-US" dirty="0">
              <a:solidFill>
                <a:schemeClr val="tx1"/>
              </a:solidFill>
            </a:endParaRPr>
          </a:p>
        </p:txBody>
      </p:sp>
      <p:sp>
        <p:nvSpPr>
          <p:cNvPr id="50" name="Flowchart: Terminator 49"/>
          <p:cNvSpPr/>
          <p:nvPr/>
        </p:nvSpPr>
        <p:spPr>
          <a:xfrm>
            <a:off x="5115762" y="1374619"/>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START</a:t>
            </a:r>
            <a:endParaRPr lang="en-US" dirty="0">
              <a:solidFill>
                <a:schemeClr val="tx1"/>
              </a:solidFill>
            </a:endParaRPr>
          </a:p>
        </p:txBody>
      </p:sp>
      <p:cxnSp>
        <p:nvCxnSpPr>
          <p:cNvPr id="51" name="Straight Arrow Connector 50"/>
          <p:cNvCxnSpPr/>
          <p:nvPr/>
        </p:nvCxnSpPr>
        <p:spPr>
          <a:xfrm>
            <a:off x="5777899" y="1734659"/>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115762" y="2097754"/>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Opportunity Management</a:t>
            </a:r>
            <a:endParaRPr lang="en-US" sz="800" dirty="0">
              <a:solidFill>
                <a:schemeClr val="tx1"/>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1087" y="1936741"/>
            <a:ext cx="442343" cy="442343"/>
          </a:xfrm>
          <a:prstGeom prst="rect">
            <a:avLst/>
          </a:prstGeom>
        </p:spPr>
      </p:pic>
      <p:sp>
        <p:nvSpPr>
          <p:cNvPr id="55" name="Rounded Rectangle 54"/>
          <p:cNvSpPr/>
          <p:nvPr/>
        </p:nvSpPr>
        <p:spPr>
          <a:xfrm>
            <a:off x="5115762" y="3046208"/>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Inbound marketing &amp; lead generation</a:t>
            </a:r>
          </a:p>
        </p:txBody>
      </p:sp>
      <p:sp>
        <p:nvSpPr>
          <p:cNvPr id="57" name="Rounded Rectangle 56"/>
          <p:cNvSpPr/>
          <p:nvPr/>
        </p:nvSpPr>
        <p:spPr>
          <a:xfrm>
            <a:off x="5052275" y="4091741"/>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Market analysis &amp; campaign Management</a:t>
            </a:r>
            <a:endParaRPr lang="en-US" sz="800" dirty="0">
              <a:solidFill>
                <a:schemeClr val="tx1"/>
              </a:solidFill>
            </a:endParaRPr>
          </a:p>
        </p:txBody>
      </p:sp>
      <p:sp>
        <p:nvSpPr>
          <p:cNvPr id="58" name="Flowchart: Terminator 57"/>
          <p:cNvSpPr/>
          <p:nvPr/>
        </p:nvSpPr>
        <p:spPr>
          <a:xfrm>
            <a:off x="5052275" y="4992711"/>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STOP</a:t>
            </a:r>
            <a:endParaRPr lang="en-US" dirty="0">
              <a:solidFill>
                <a:schemeClr val="tx1"/>
              </a:solidFill>
            </a:endParaRPr>
          </a:p>
        </p:txBody>
      </p:sp>
      <p:cxnSp>
        <p:nvCxnSpPr>
          <p:cNvPr id="59" name="Straight Arrow Connector 58"/>
          <p:cNvCxnSpPr/>
          <p:nvPr/>
        </p:nvCxnSpPr>
        <p:spPr>
          <a:xfrm>
            <a:off x="5789930" y="2603241"/>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801562" y="3575109"/>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801962" y="4607949"/>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691" y="2892826"/>
            <a:ext cx="442343" cy="442343"/>
          </a:xfrm>
          <a:prstGeom prst="rect">
            <a:avLst/>
          </a:prstGeom>
        </p:spPr>
      </p:pic>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4590" y="3892146"/>
            <a:ext cx="442343" cy="442343"/>
          </a:xfrm>
          <a:prstGeom prst="rect">
            <a:avLst/>
          </a:prstGeom>
        </p:spPr>
      </p:pic>
      <p:sp>
        <p:nvSpPr>
          <p:cNvPr id="65" name="Flowchart: Terminator 64"/>
          <p:cNvSpPr/>
          <p:nvPr/>
        </p:nvSpPr>
        <p:spPr>
          <a:xfrm>
            <a:off x="7746667" y="1374619"/>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START</a:t>
            </a:r>
            <a:endParaRPr lang="en-US" dirty="0">
              <a:solidFill>
                <a:schemeClr val="tx1"/>
              </a:solidFill>
            </a:endParaRPr>
          </a:p>
        </p:txBody>
      </p:sp>
      <p:sp>
        <p:nvSpPr>
          <p:cNvPr id="66" name="Rounded Rectangle 65"/>
          <p:cNvSpPr/>
          <p:nvPr/>
        </p:nvSpPr>
        <p:spPr>
          <a:xfrm>
            <a:off x="7699341" y="2155135"/>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Application Management</a:t>
            </a:r>
          </a:p>
          <a:p>
            <a:pPr algn="ctr"/>
            <a:r>
              <a:rPr lang="en-US" sz="800" dirty="0" smtClean="0">
                <a:solidFill>
                  <a:schemeClr val="tx1"/>
                </a:solidFill>
              </a:rPr>
              <a:t>(users, products etc.)</a:t>
            </a:r>
            <a:endParaRPr lang="en-US" sz="800" dirty="0">
              <a:solidFill>
                <a:schemeClr val="tx1"/>
              </a:solidFill>
            </a:endParaRPr>
          </a:p>
        </p:txBody>
      </p:sp>
      <p:sp>
        <p:nvSpPr>
          <p:cNvPr id="67" name="Rounded Rectangle 66"/>
          <p:cNvSpPr/>
          <p:nvPr/>
        </p:nvSpPr>
        <p:spPr>
          <a:xfrm>
            <a:off x="7699341" y="3074888"/>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Technical Support </a:t>
            </a:r>
          </a:p>
          <a:p>
            <a:pPr algn="ctr"/>
            <a:r>
              <a:rPr lang="en-US" sz="800" dirty="0" smtClean="0">
                <a:solidFill>
                  <a:schemeClr val="tx1"/>
                </a:solidFill>
              </a:rPr>
              <a:t>&amp;</a:t>
            </a:r>
          </a:p>
          <a:p>
            <a:pPr algn="ctr"/>
            <a:r>
              <a:rPr lang="en-US" sz="800" dirty="0" smtClean="0">
                <a:solidFill>
                  <a:schemeClr val="tx1"/>
                </a:solidFill>
              </a:rPr>
              <a:t>System Maintenance</a:t>
            </a:r>
          </a:p>
        </p:txBody>
      </p:sp>
      <p:sp>
        <p:nvSpPr>
          <p:cNvPr id="68" name="Rounded Rectangle 67"/>
          <p:cNvSpPr/>
          <p:nvPr/>
        </p:nvSpPr>
        <p:spPr>
          <a:xfrm>
            <a:off x="7699341" y="4113317"/>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Manage  loyalty programs and generate Management reports</a:t>
            </a:r>
            <a:endParaRPr lang="en-US" sz="800" dirty="0">
              <a:solidFill>
                <a:schemeClr val="tx1"/>
              </a:solidFill>
            </a:endParaRPr>
          </a:p>
        </p:txBody>
      </p:sp>
      <p:sp>
        <p:nvSpPr>
          <p:cNvPr id="69" name="Flowchart: Terminator 68"/>
          <p:cNvSpPr/>
          <p:nvPr/>
        </p:nvSpPr>
        <p:spPr>
          <a:xfrm>
            <a:off x="7723004" y="4940692"/>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STOP</a:t>
            </a:r>
            <a:endParaRPr lang="en-US" dirty="0">
              <a:solidFill>
                <a:schemeClr val="tx1"/>
              </a:solidFill>
            </a:endParaRPr>
          </a:p>
        </p:txBody>
      </p:sp>
      <p:cxnSp>
        <p:nvCxnSpPr>
          <p:cNvPr id="70" name="Straight Arrow Connector 69"/>
          <p:cNvCxnSpPr/>
          <p:nvPr/>
        </p:nvCxnSpPr>
        <p:spPr>
          <a:xfrm>
            <a:off x="8412072" y="1785288"/>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408804" y="4575300"/>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412072" y="3569592"/>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384161" y="2640742"/>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2571" y="4321223"/>
            <a:ext cx="508154" cy="508154"/>
          </a:xfrm>
          <a:prstGeom prst="rect">
            <a:avLst/>
          </a:prstGeom>
        </p:spPr>
      </p:pic>
      <p:sp>
        <p:nvSpPr>
          <p:cNvPr id="74" name="TextBox 73"/>
          <p:cNvSpPr txBox="1"/>
          <p:nvPr/>
        </p:nvSpPr>
        <p:spPr>
          <a:xfrm>
            <a:off x="10371758" y="4381616"/>
            <a:ext cx="1476238" cy="369332"/>
          </a:xfrm>
          <a:prstGeom prst="rect">
            <a:avLst/>
          </a:prstGeom>
          <a:noFill/>
        </p:spPr>
        <p:txBody>
          <a:bodyPr wrap="none" rtlCol="0">
            <a:spAutoFit/>
          </a:bodyPr>
          <a:lstStyle/>
          <a:p>
            <a:r>
              <a:rPr lang="en-US" dirty="0" smtClean="0"/>
              <a:t>Administrator</a:t>
            </a:r>
            <a:endParaRPr lang="en-US" dirty="0"/>
          </a:p>
        </p:txBody>
      </p:sp>
      <p:pic>
        <p:nvPicPr>
          <p:cNvPr id="75" name="Picture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16518" y="1963703"/>
            <a:ext cx="508154" cy="508154"/>
          </a:xfrm>
          <a:prstGeom prst="rect">
            <a:avLst/>
          </a:prstGeom>
        </p:spPr>
      </p:pic>
      <p:pic>
        <p:nvPicPr>
          <p:cNvPr id="76" name="Picture 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1940" y="3911360"/>
            <a:ext cx="508154" cy="508154"/>
          </a:xfrm>
          <a:prstGeom prst="rect">
            <a:avLst/>
          </a:prstGeom>
        </p:spPr>
      </p:pic>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24412" y="2861148"/>
            <a:ext cx="508154" cy="508154"/>
          </a:xfrm>
          <a:prstGeom prst="rect">
            <a:avLst/>
          </a:prstGeom>
        </p:spPr>
      </p:pic>
    </p:spTree>
    <p:extLst>
      <p:ext uri="{BB962C8B-B14F-4D97-AF65-F5344CB8AC3E}">
        <p14:creationId xmlns:p14="http://schemas.microsoft.com/office/powerpoint/2010/main" val="1616931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Tree>
    <p:extLst>
      <p:ext uri="{BB962C8B-B14F-4D97-AF65-F5344CB8AC3E}">
        <p14:creationId xmlns:p14="http://schemas.microsoft.com/office/powerpoint/2010/main" val="485199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3085</TotalTime>
  <Words>1283</Words>
  <Application>Microsoft Office PowerPoint</Application>
  <PresentationFormat>Widescreen</PresentationFormat>
  <Paragraphs>257</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Application security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481</cp:revision>
  <dcterms:created xsi:type="dcterms:W3CDTF">2016-07-20T04:54:31Z</dcterms:created>
  <dcterms:modified xsi:type="dcterms:W3CDTF">2018-02-20T11:38:36Z</dcterms:modified>
</cp:coreProperties>
</file>