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68" r:id="rId2"/>
    <p:sldId id="373" r:id="rId3"/>
    <p:sldId id="374" r:id="rId4"/>
    <p:sldId id="417" r:id="rId5"/>
    <p:sldId id="411" r:id="rId6"/>
    <p:sldId id="437" r:id="rId7"/>
    <p:sldId id="427" r:id="rId8"/>
    <p:sldId id="442" r:id="rId9"/>
    <p:sldId id="435" r:id="rId10"/>
    <p:sldId id="438" r:id="rId11"/>
    <p:sldId id="439" r:id="rId12"/>
    <p:sldId id="441" r:id="rId13"/>
    <p:sldId id="443" r:id="rId14"/>
    <p:sldId id="428" r:id="rId15"/>
    <p:sldId id="3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0F5"/>
    <a:srgbClr val="F3F9FB"/>
    <a:srgbClr val="5C5E64"/>
    <a:srgbClr val="FF1919"/>
    <a:srgbClr val="E20000"/>
    <a:srgbClr val="F20000"/>
    <a:srgbClr val="CC0000"/>
    <a:srgbClr val="EF1A15"/>
    <a:srgbClr val="F02722"/>
    <a:srgbClr val="FF13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2" autoAdjust="0"/>
    <p:restoredTop sz="99130" autoAdjust="0"/>
  </p:normalViewPr>
  <p:slideViewPr>
    <p:cSldViewPr>
      <p:cViewPr varScale="1">
        <p:scale>
          <a:sx n="74" d="100"/>
          <a:sy n="74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1885B-5DF8-4F1E-9FB8-F7C53A2DBF79}" type="doc">
      <dgm:prSet loTypeId="urn:microsoft.com/office/officeart/2005/8/layout/l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5ACCA7B-51F8-471C-8CFB-C670FBAF9E91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Login Screen </a:t>
          </a:r>
          <a:endParaRPr lang="en-IN" sz="1600" b="1" dirty="0">
            <a:solidFill>
              <a:schemeClr val="tx1"/>
            </a:solidFill>
          </a:endParaRPr>
        </a:p>
      </dgm:t>
    </dgm:pt>
    <dgm:pt modelId="{B92C78BF-BDC3-45A3-92CE-E0C4BD2F45AF}" type="parTrans" cxnId="{468FB0B1-F0F9-498C-8D64-F77567256DBD}">
      <dgm:prSet/>
      <dgm:spPr/>
      <dgm:t>
        <a:bodyPr/>
        <a:lstStyle/>
        <a:p>
          <a:endParaRPr lang="en-IN" sz="1400"/>
        </a:p>
      </dgm:t>
    </dgm:pt>
    <dgm:pt modelId="{41459C7C-2503-4E22-9C02-F8E97604A51F}" type="sibTrans" cxnId="{468FB0B1-F0F9-498C-8D64-F77567256DBD}">
      <dgm:prSet/>
      <dgm:spPr/>
      <dgm:t>
        <a:bodyPr/>
        <a:lstStyle/>
        <a:p>
          <a:endParaRPr lang="en-IN" sz="1400"/>
        </a:p>
      </dgm:t>
    </dgm:pt>
    <dgm:pt modelId="{E379583B-762E-4B2C-A278-BA3FB1CABD2B}">
      <dgm:prSet phldrT="[Text]" custT="1"/>
      <dgm:spPr>
        <a:ln>
          <a:solidFill>
            <a:schemeClr val="tx1">
              <a:alpha val="99000"/>
            </a:schemeClr>
          </a:solidFill>
        </a:ln>
      </dgm:spPr>
      <dgm:t>
        <a:bodyPr/>
        <a:lstStyle/>
        <a:p>
          <a:pPr algn="l"/>
          <a:r>
            <a:rPr lang="en-US" sz="1100" dirty="0" smtClean="0"/>
            <a:t>1. User Logins as per credentials given by the SSP</a:t>
          </a:r>
        </a:p>
        <a:p>
          <a:pPr algn="l"/>
          <a:r>
            <a:rPr lang="en-US" sz="1100" dirty="0" smtClean="0"/>
            <a:t>2. Can directly buy reports (login not mandatory)</a:t>
          </a:r>
          <a:endParaRPr lang="en-IN" sz="1100" dirty="0"/>
        </a:p>
      </dgm:t>
    </dgm:pt>
    <dgm:pt modelId="{98027761-4BA2-4B45-A4DD-06FC20D7018C}" type="parTrans" cxnId="{DC8A653D-2C30-4A4D-BA1E-D14B0C9D8074}">
      <dgm:prSet/>
      <dgm:spPr/>
      <dgm:t>
        <a:bodyPr/>
        <a:lstStyle/>
        <a:p>
          <a:endParaRPr lang="en-IN" sz="1400"/>
        </a:p>
      </dgm:t>
    </dgm:pt>
    <dgm:pt modelId="{E1ACA4A4-F02A-4638-8E61-38AEF89E6759}" type="sibTrans" cxnId="{DC8A653D-2C30-4A4D-BA1E-D14B0C9D8074}">
      <dgm:prSet/>
      <dgm:spPr/>
      <dgm:t>
        <a:bodyPr/>
        <a:lstStyle/>
        <a:p>
          <a:endParaRPr lang="en-IN" sz="1400"/>
        </a:p>
      </dgm:t>
    </dgm:pt>
    <dgm:pt modelId="{C5DA97A5-CF5A-401B-A2F8-C788D8A5ED10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Payment Screen</a:t>
          </a:r>
          <a:endParaRPr lang="en-IN" sz="1600" b="1" dirty="0">
            <a:solidFill>
              <a:schemeClr val="tx1"/>
            </a:solidFill>
          </a:endParaRPr>
        </a:p>
      </dgm:t>
    </dgm:pt>
    <dgm:pt modelId="{45DA64DB-4F3C-4270-85FB-220DB97D7ACE}" type="parTrans" cxnId="{93EB7A36-9BBF-4747-8C14-803CF4A7E5BE}">
      <dgm:prSet/>
      <dgm:spPr/>
      <dgm:t>
        <a:bodyPr/>
        <a:lstStyle/>
        <a:p>
          <a:endParaRPr lang="en-IN" sz="1400"/>
        </a:p>
      </dgm:t>
    </dgm:pt>
    <dgm:pt modelId="{463A06C6-C767-4646-9573-5EDBD989FEE1}" type="sibTrans" cxnId="{93EB7A36-9BBF-4747-8C14-803CF4A7E5BE}">
      <dgm:prSet/>
      <dgm:spPr/>
      <dgm:t>
        <a:bodyPr/>
        <a:lstStyle/>
        <a:p>
          <a:endParaRPr lang="en-IN" sz="1400"/>
        </a:p>
      </dgm:t>
    </dgm:pt>
    <dgm:pt modelId="{6B49FCCF-1D56-4C6B-9A0D-14868E7CECBD}">
      <dgm:prSet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Reports Screen </a:t>
          </a:r>
          <a:endParaRPr lang="en-IN" sz="1600" b="1" dirty="0" smtClean="0">
            <a:solidFill>
              <a:schemeClr val="tx1"/>
            </a:solidFill>
          </a:endParaRPr>
        </a:p>
      </dgm:t>
    </dgm:pt>
    <dgm:pt modelId="{267CB245-FC21-4337-B695-99DA0A75581F}" type="parTrans" cxnId="{7451997E-E68D-490E-A4C2-A886FF392526}">
      <dgm:prSet/>
      <dgm:spPr/>
      <dgm:t>
        <a:bodyPr/>
        <a:lstStyle/>
        <a:p>
          <a:endParaRPr lang="en-IN" sz="1400"/>
        </a:p>
      </dgm:t>
    </dgm:pt>
    <dgm:pt modelId="{EA8B7DA5-E7F8-42B3-BB29-53D484DA8E6A}" type="sibTrans" cxnId="{7451997E-E68D-490E-A4C2-A886FF392526}">
      <dgm:prSet/>
      <dgm:spPr/>
      <dgm:t>
        <a:bodyPr/>
        <a:lstStyle/>
        <a:p>
          <a:endParaRPr lang="en-IN" sz="1400"/>
        </a:p>
      </dgm:t>
    </dgm:pt>
    <dgm:pt modelId="{4A6F37B8-4A69-4788-B617-FA932D56557C}">
      <dgm:prSet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algn="l"/>
          <a:r>
            <a:rPr lang="en-US" sz="1100" dirty="0" smtClean="0"/>
            <a:t>1. Details of Reports Offered</a:t>
          </a:r>
        </a:p>
        <a:p>
          <a:pPr algn="l"/>
          <a:r>
            <a:rPr lang="en-US" sz="1100" dirty="0" smtClean="0"/>
            <a:t>2. Filters for Data Segmentation</a:t>
          </a:r>
        </a:p>
        <a:p>
          <a:pPr algn="l"/>
          <a:r>
            <a:rPr lang="en-US" sz="1100" dirty="0" smtClean="0"/>
            <a:t>3. Preview and Report Confirmation</a:t>
          </a:r>
          <a:endParaRPr lang="en-IN" sz="1100" dirty="0"/>
        </a:p>
      </dgm:t>
    </dgm:pt>
    <dgm:pt modelId="{346784A4-B1A4-4BDB-8D47-D15CF5270BD1}" type="parTrans" cxnId="{950DE489-C02F-4E8A-AB78-26E7886586F8}">
      <dgm:prSet/>
      <dgm:spPr/>
      <dgm:t>
        <a:bodyPr/>
        <a:lstStyle/>
        <a:p>
          <a:endParaRPr lang="en-IN" sz="1400"/>
        </a:p>
      </dgm:t>
    </dgm:pt>
    <dgm:pt modelId="{B17FF917-8320-4D46-9211-50C65B66B9EA}" type="sibTrans" cxnId="{950DE489-C02F-4E8A-AB78-26E7886586F8}">
      <dgm:prSet/>
      <dgm:spPr/>
      <dgm:t>
        <a:bodyPr/>
        <a:lstStyle/>
        <a:p>
          <a:endParaRPr lang="en-IN" sz="1400"/>
        </a:p>
      </dgm:t>
    </dgm:pt>
    <dgm:pt modelId="{03F5352E-4A12-47C2-A30C-7401F074FD03}">
      <dgm:prSet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algn="l"/>
          <a:r>
            <a:rPr lang="en-US" sz="1100" dirty="0" smtClean="0"/>
            <a:t>1. Payment of Selected Report </a:t>
          </a:r>
        </a:p>
        <a:p>
          <a:pPr algn="l"/>
          <a:r>
            <a:rPr lang="en-US" sz="1100" dirty="0" smtClean="0"/>
            <a:t>2. Report Delivery Confirmation</a:t>
          </a:r>
        </a:p>
        <a:p>
          <a:pPr algn="l"/>
          <a:endParaRPr lang="en-US" sz="1100" dirty="0" smtClean="0"/>
        </a:p>
        <a:p>
          <a:pPr algn="l"/>
          <a:endParaRPr lang="en-IN" sz="1100" dirty="0"/>
        </a:p>
      </dgm:t>
    </dgm:pt>
    <dgm:pt modelId="{A78B61E0-46D9-4121-8402-D1C4B384F4D5}" type="parTrans" cxnId="{5D58B445-F68F-4B13-ACEB-2F291558229B}">
      <dgm:prSet/>
      <dgm:spPr/>
      <dgm:t>
        <a:bodyPr/>
        <a:lstStyle/>
        <a:p>
          <a:endParaRPr lang="en-IN" sz="1400"/>
        </a:p>
      </dgm:t>
    </dgm:pt>
    <dgm:pt modelId="{27150577-3D8E-4272-A05C-D4CE26E4DB4B}" type="sibTrans" cxnId="{5D58B445-F68F-4B13-ACEB-2F291558229B}">
      <dgm:prSet/>
      <dgm:spPr/>
      <dgm:t>
        <a:bodyPr/>
        <a:lstStyle/>
        <a:p>
          <a:endParaRPr lang="en-IN" sz="1400"/>
        </a:p>
      </dgm:t>
    </dgm:pt>
    <dgm:pt modelId="{F13F9A4A-EFEB-4FC4-873B-0A93738B960F}" type="pres">
      <dgm:prSet presAssocID="{2F01885B-5DF8-4F1E-9FB8-F7C53A2DBF7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86239B2-3732-4C49-842B-6278674AF9A7}" type="pres">
      <dgm:prSet presAssocID="{55ACCA7B-51F8-471C-8CFB-C670FBAF9E91}" presName="vertFlow" presStyleCnt="0"/>
      <dgm:spPr/>
    </dgm:pt>
    <dgm:pt modelId="{627238EE-0A08-400F-B28A-4262A421E856}" type="pres">
      <dgm:prSet presAssocID="{55ACCA7B-51F8-471C-8CFB-C670FBAF9E91}" presName="header" presStyleLbl="node1" presStyleIdx="0" presStyleCnt="3" custScaleY="137273"/>
      <dgm:spPr/>
      <dgm:t>
        <a:bodyPr/>
        <a:lstStyle/>
        <a:p>
          <a:endParaRPr lang="en-IN"/>
        </a:p>
      </dgm:t>
    </dgm:pt>
    <dgm:pt modelId="{CF9C36A3-A845-4495-9DD0-36EDC05CB8B2}" type="pres">
      <dgm:prSet presAssocID="{98027761-4BA2-4B45-A4DD-06FC20D7018C}" presName="parTrans" presStyleLbl="sibTrans2D1" presStyleIdx="0" presStyleCnt="3"/>
      <dgm:spPr/>
      <dgm:t>
        <a:bodyPr/>
        <a:lstStyle/>
        <a:p>
          <a:endParaRPr lang="en-IN"/>
        </a:p>
      </dgm:t>
    </dgm:pt>
    <dgm:pt modelId="{6FDD7140-84C9-470A-BF45-11E5BC3106D1}" type="pres">
      <dgm:prSet presAssocID="{E379583B-762E-4B2C-A278-BA3FB1CABD2B}" presName="child" presStyleLbl="alignAccFollowNode1" presStyleIdx="0" presStyleCnt="3" custScaleY="26581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4156C6-A87A-4147-AE08-00CFC65FF69F}" type="pres">
      <dgm:prSet presAssocID="{55ACCA7B-51F8-471C-8CFB-C670FBAF9E91}" presName="hSp" presStyleCnt="0"/>
      <dgm:spPr/>
    </dgm:pt>
    <dgm:pt modelId="{FB8DFB23-99E3-476F-A954-FA776BE1030B}" type="pres">
      <dgm:prSet presAssocID="{6B49FCCF-1D56-4C6B-9A0D-14868E7CECBD}" presName="vertFlow" presStyleCnt="0"/>
      <dgm:spPr/>
    </dgm:pt>
    <dgm:pt modelId="{F48DB72D-8419-42C9-9915-A9B96258AA09}" type="pres">
      <dgm:prSet presAssocID="{6B49FCCF-1D56-4C6B-9A0D-14868E7CECBD}" presName="header" presStyleLbl="node1" presStyleIdx="1" presStyleCnt="3" custScaleY="137273"/>
      <dgm:spPr/>
      <dgm:t>
        <a:bodyPr/>
        <a:lstStyle/>
        <a:p>
          <a:endParaRPr lang="en-IN"/>
        </a:p>
      </dgm:t>
    </dgm:pt>
    <dgm:pt modelId="{D2508898-E6FD-43AE-A8C2-1295B18A6E71}" type="pres">
      <dgm:prSet presAssocID="{346784A4-B1A4-4BDB-8D47-D15CF5270BD1}" presName="parTrans" presStyleLbl="sibTrans2D1" presStyleIdx="1" presStyleCnt="3"/>
      <dgm:spPr/>
      <dgm:t>
        <a:bodyPr/>
        <a:lstStyle/>
        <a:p>
          <a:endParaRPr lang="en-US"/>
        </a:p>
      </dgm:t>
    </dgm:pt>
    <dgm:pt modelId="{359C862A-3C10-4057-BC26-2C9B2E807DCA}" type="pres">
      <dgm:prSet presAssocID="{4A6F37B8-4A69-4788-B617-FA932D56557C}" presName="child" presStyleLbl="alignAccFollowNode1" presStyleIdx="1" presStyleCnt="3" custScaleY="26638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1BF6A8-ACA4-49A7-970B-6D391A1B78AA}" type="pres">
      <dgm:prSet presAssocID="{6B49FCCF-1D56-4C6B-9A0D-14868E7CECBD}" presName="hSp" presStyleCnt="0"/>
      <dgm:spPr/>
    </dgm:pt>
    <dgm:pt modelId="{7BF98E20-D08A-466E-97B4-8181F0F8AB69}" type="pres">
      <dgm:prSet presAssocID="{C5DA97A5-CF5A-401B-A2F8-C788D8A5ED10}" presName="vertFlow" presStyleCnt="0"/>
      <dgm:spPr/>
    </dgm:pt>
    <dgm:pt modelId="{54D4E77D-8096-4449-9604-7AC54146B058}" type="pres">
      <dgm:prSet presAssocID="{C5DA97A5-CF5A-401B-A2F8-C788D8A5ED10}" presName="header" presStyleLbl="node1" presStyleIdx="2" presStyleCnt="3" custScaleY="137273"/>
      <dgm:spPr/>
      <dgm:t>
        <a:bodyPr/>
        <a:lstStyle/>
        <a:p>
          <a:endParaRPr lang="en-IN"/>
        </a:p>
      </dgm:t>
    </dgm:pt>
    <dgm:pt modelId="{0957CF38-479F-4792-A101-76A878E3B869}" type="pres">
      <dgm:prSet presAssocID="{A78B61E0-46D9-4121-8402-D1C4B384F4D5}" presName="parTrans" presStyleLbl="sibTrans2D1" presStyleIdx="2" presStyleCnt="3"/>
      <dgm:spPr/>
      <dgm:t>
        <a:bodyPr/>
        <a:lstStyle/>
        <a:p>
          <a:endParaRPr lang="en-US"/>
        </a:p>
      </dgm:t>
    </dgm:pt>
    <dgm:pt modelId="{B4CFA818-BFA3-44BF-A31D-4FE77804A609}" type="pres">
      <dgm:prSet presAssocID="{03F5352E-4A12-47C2-A30C-7401F074FD03}" presName="child" presStyleLbl="alignAccFollowNode1" presStyleIdx="2" presStyleCnt="3" custScaleY="27286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D58B445-F68F-4B13-ACEB-2F291558229B}" srcId="{C5DA97A5-CF5A-401B-A2F8-C788D8A5ED10}" destId="{03F5352E-4A12-47C2-A30C-7401F074FD03}" srcOrd="0" destOrd="0" parTransId="{A78B61E0-46D9-4121-8402-D1C4B384F4D5}" sibTransId="{27150577-3D8E-4272-A05C-D4CE26E4DB4B}"/>
    <dgm:cxn modelId="{C1A4DD22-7581-482B-92E6-6537FD4E8CFC}" type="presOf" srcId="{346784A4-B1A4-4BDB-8D47-D15CF5270BD1}" destId="{D2508898-E6FD-43AE-A8C2-1295B18A6E71}" srcOrd="0" destOrd="0" presId="urn:microsoft.com/office/officeart/2005/8/layout/lProcess1"/>
    <dgm:cxn modelId="{468FB0B1-F0F9-498C-8D64-F77567256DBD}" srcId="{2F01885B-5DF8-4F1E-9FB8-F7C53A2DBF79}" destId="{55ACCA7B-51F8-471C-8CFB-C670FBAF9E91}" srcOrd="0" destOrd="0" parTransId="{B92C78BF-BDC3-45A3-92CE-E0C4BD2F45AF}" sibTransId="{41459C7C-2503-4E22-9C02-F8E97604A51F}"/>
    <dgm:cxn modelId="{950DE489-C02F-4E8A-AB78-26E7886586F8}" srcId="{6B49FCCF-1D56-4C6B-9A0D-14868E7CECBD}" destId="{4A6F37B8-4A69-4788-B617-FA932D56557C}" srcOrd="0" destOrd="0" parTransId="{346784A4-B1A4-4BDB-8D47-D15CF5270BD1}" sibTransId="{B17FF917-8320-4D46-9211-50C65B66B9EA}"/>
    <dgm:cxn modelId="{DA727FA7-F026-46AB-9F51-C5C54AA0CB84}" type="presOf" srcId="{C5DA97A5-CF5A-401B-A2F8-C788D8A5ED10}" destId="{54D4E77D-8096-4449-9604-7AC54146B058}" srcOrd="0" destOrd="0" presId="urn:microsoft.com/office/officeart/2005/8/layout/lProcess1"/>
    <dgm:cxn modelId="{A7DC979D-8A99-488D-8129-1FFDD6750D10}" type="presOf" srcId="{98027761-4BA2-4B45-A4DD-06FC20D7018C}" destId="{CF9C36A3-A845-4495-9DD0-36EDC05CB8B2}" srcOrd="0" destOrd="0" presId="urn:microsoft.com/office/officeart/2005/8/layout/lProcess1"/>
    <dgm:cxn modelId="{93EB7A36-9BBF-4747-8C14-803CF4A7E5BE}" srcId="{2F01885B-5DF8-4F1E-9FB8-F7C53A2DBF79}" destId="{C5DA97A5-CF5A-401B-A2F8-C788D8A5ED10}" srcOrd="2" destOrd="0" parTransId="{45DA64DB-4F3C-4270-85FB-220DB97D7ACE}" sibTransId="{463A06C6-C767-4646-9573-5EDBD989FEE1}"/>
    <dgm:cxn modelId="{3780CCA1-17E2-4A66-867D-7A3F51C09845}" type="presOf" srcId="{6B49FCCF-1D56-4C6B-9A0D-14868E7CECBD}" destId="{F48DB72D-8419-42C9-9915-A9B96258AA09}" srcOrd="0" destOrd="0" presId="urn:microsoft.com/office/officeart/2005/8/layout/lProcess1"/>
    <dgm:cxn modelId="{A249BA97-411F-485A-8791-00ABD7A714B7}" type="presOf" srcId="{2F01885B-5DF8-4F1E-9FB8-F7C53A2DBF79}" destId="{F13F9A4A-EFEB-4FC4-873B-0A93738B960F}" srcOrd="0" destOrd="0" presId="urn:microsoft.com/office/officeart/2005/8/layout/lProcess1"/>
    <dgm:cxn modelId="{7451997E-E68D-490E-A4C2-A886FF392526}" srcId="{2F01885B-5DF8-4F1E-9FB8-F7C53A2DBF79}" destId="{6B49FCCF-1D56-4C6B-9A0D-14868E7CECBD}" srcOrd="1" destOrd="0" parTransId="{267CB245-FC21-4337-B695-99DA0A75581F}" sibTransId="{EA8B7DA5-E7F8-42B3-BB29-53D484DA8E6A}"/>
    <dgm:cxn modelId="{558CE590-C776-4D79-AB0E-5B76A0019869}" type="presOf" srcId="{55ACCA7B-51F8-471C-8CFB-C670FBAF9E91}" destId="{627238EE-0A08-400F-B28A-4262A421E856}" srcOrd="0" destOrd="0" presId="urn:microsoft.com/office/officeart/2005/8/layout/lProcess1"/>
    <dgm:cxn modelId="{94C1C387-0FA6-4C9D-BD8E-BEF039ACC17E}" type="presOf" srcId="{E379583B-762E-4B2C-A278-BA3FB1CABD2B}" destId="{6FDD7140-84C9-470A-BF45-11E5BC3106D1}" srcOrd="0" destOrd="0" presId="urn:microsoft.com/office/officeart/2005/8/layout/lProcess1"/>
    <dgm:cxn modelId="{DC8A653D-2C30-4A4D-BA1E-D14B0C9D8074}" srcId="{55ACCA7B-51F8-471C-8CFB-C670FBAF9E91}" destId="{E379583B-762E-4B2C-A278-BA3FB1CABD2B}" srcOrd="0" destOrd="0" parTransId="{98027761-4BA2-4B45-A4DD-06FC20D7018C}" sibTransId="{E1ACA4A4-F02A-4638-8E61-38AEF89E6759}"/>
    <dgm:cxn modelId="{40D0C380-9CCA-4E1F-ADC7-F0164A16F954}" type="presOf" srcId="{A78B61E0-46D9-4121-8402-D1C4B384F4D5}" destId="{0957CF38-479F-4792-A101-76A878E3B869}" srcOrd="0" destOrd="0" presId="urn:microsoft.com/office/officeart/2005/8/layout/lProcess1"/>
    <dgm:cxn modelId="{6EAEAB02-A9DF-44EB-96E4-E4499080B99D}" type="presOf" srcId="{4A6F37B8-4A69-4788-B617-FA932D56557C}" destId="{359C862A-3C10-4057-BC26-2C9B2E807DCA}" srcOrd="0" destOrd="0" presId="urn:microsoft.com/office/officeart/2005/8/layout/lProcess1"/>
    <dgm:cxn modelId="{D9F16AE8-FB71-4A70-9726-04C824DADF14}" type="presOf" srcId="{03F5352E-4A12-47C2-A30C-7401F074FD03}" destId="{B4CFA818-BFA3-44BF-A31D-4FE77804A609}" srcOrd="0" destOrd="0" presId="urn:microsoft.com/office/officeart/2005/8/layout/lProcess1"/>
    <dgm:cxn modelId="{C765A48A-2480-4A1D-8BDB-30FB48EE7DF3}" type="presParOf" srcId="{F13F9A4A-EFEB-4FC4-873B-0A93738B960F}" destId="{786239B2-3732-4C49-842B-6278674AF9A7}" srcOrd="0" destOrd="0" presId="urn:microsoft.com/office/officeart/2005/8/layout/lProcess1"/>
    <dgm:cxn modelId="{9D7D9E84-D49B-4E38-A4FF-62F70B478340}" type="presParOf" srcId="{786239B2-3732-4C49-842B-6278674AF9A7}" destId="{627238EE-0A08-400F-B28A-4262A421E856}" srcOrd="0" destOrd="0" presId="urn:microsoft.com/office/officeart/2005/8/layout/lProcess1"/>
    <dgm:cxn modelId="{990AAAB2-1978-4F8C-9EB6-ED7C644F2534}" type="presParOf" srcId="{786239B2-3732-4C49-842B-6278674AF9A7}" destId="{CF9C36A3-A845-4495-9DD0-36EDC05CB8B2}" srcOrd="1" destOrd="0" presId="urn:microsoft.com/office/officeart/2005/8/layout/lProcess1"/>
    <dgm:cxn modelId="{4CEF829F-A9EC-4324-940A-4CA970D8563D}" type="presParOf" srcId="{786239B2-3732-4C49-842B-6278674AF9A7}" destId="{6FDD7140-84C9-470A-BF45-11E5BC3106D1}" srcOrd="2" destOrd="0" presId="urn:microsoft.com/office/officeart/2005/8/layout/lProcess1"/>
    <dgm:cxn modelId="{39B6446A-F7E2-4FC6-93C4-4A980FE73C9E}" type="presParOf" srcId="{F13F9A4A-EFEB-4FC4-873B-0A93738B960F}" destId="{C44156C6-A87A-4147-AE08-00CFC65FF69F}" srcOrd="1" destOrd="0" presId="urn:microsoft.com/office/officeart/2005/8/layout/lProcess1"/>
    <dgm:cxn modelId="{2321FC84-8BC4-4CB1-A80F-293E947808F1}" type="presParOf" srcId="{F13F9A4A-EFEB-4FC4-873B-0A93738B960F}" destId="{FB8DFB23-99E3-476F-A954-FA776BE1030B}" srcOrd="2" destOrd="0" presId="urn:microsoft.com/office/officeart/2005/8/layout/lProcess1"/>
    <dgm:cxn modelId="{264F6DCC-8389-47FA-82FC-A0A4FF30130D}" type="presParOf" srcId="{FB8DFB23-99E3-476F-A954-FA776BE1030B}" destId="{F48DB72D-8419-42C9-9915-A9B96258AA09}" srcOrd="0" destOrd="0" presId="urn:microsoft.com/office/officeart/2005/8/layout/lProcess1"/>
    <dgm:cxn modelId="{42024B1E-1A1F-4910-BA5F-8BF64C3A5F24}" type="presParOf" srcId="{FB8DFB23-99E3-476F-A954-FA776BE1030B}" destId="{D2508898-E6FD-43AE-A8C2-1295B18A6E71}" srcOrd="1" destOrd="0" presId="urn:microsoft.com/office/officeart/2005/8/layout/lProcess1"/>
    <dgm:cxn modelId="{28731C7C-EE4A-4743-8E5B-A70B76488363}" type="presParOf" srcId="{FB8DFB23-99E3-476F-A954-FA776BE1030B}" destId="{359C862A-3C10-4057-BC26-2C9B2E807DCA}" srcOrd="2" destOrd="0" presId="urn:microsoft.com/office/officeart/2005/8/layout/lProcess1"/>
    <dgm:cxn modelId="{8CE8D063-4889-44E0-BB8E-F168DC7739CA}" type="presParOf" srcId="{F13F9A4A-EFEB-4FC4-873B-0A93738B960F}" destId="{B81BF6A8-ACA4-49A7-970B-6D391A1B78AA}" srcOrd="3" destOrd="0" presId="urn:microsoft.com/office/officeart/2005/8/layout/lProcess1"/>
    <dgm:cxn modelId="{1AE50261-3B06-4826-BAFD-E92CE86CEB8E}" type="presParOf" srcId="{F13F9A4A-EFEB-4FC4-873B-0A93738B960F}" destId="{7BF98E20-D08A-466E-97B4-8181F0F8AB69}" srcOrd="4" destOrd="0" presId="urn:microsoft.com/office/officeart/2005/8/layout/lProcess1"/>
    <dgm:cxn modelId="{D2DFF24D-BBBB-4507-92A9-4DF732851CFC}" type="presParOf" srcId="{7BF98E20-D08A-466E-97B4-8181F0F8AB69}" destId="{54D4E77D-8096-4449-9604-7AC54146B058}" srcOrd="0" destOrd="0" presId="urn:microsoft.com/office/officeart/2005/8/layout/lProcess1"/>
    <dgm:cxn modelId="{BDD6FEB7-0115-4F82-9FFA-953816FAF7AC}" type="presParOf" srcId="{7BF98E20-D08A-466E-97B4-8181F0F8AB69}" destId="{0957CF38-479F-4792-A101-76A878E3B869}" srcOrd="1" destOrd="0" presId="urn:microsoft.com/office/officeart/2005/8/layout/lProcess1"/>
    <dgm:cxn modelId="{F09CF923-1C70-4D52-80A3-81B9A721D188}" type="presParOf" srcId="{7BF98E20-D08A-466E-97B4-8181F0F8AB69}" destId="{B4CFA818-BFA3-44BF-A31D-4FE77804A609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01885B-5DF8-4F1E-9FB8-F7C53A2DBF79}" type="doc">
      <dgm:prSet loTypeId="urn:microsoft.com/office/officeart/2005/8/layout/l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5ACCA7B-51F8-471C-8CFB-C670FBAF9E91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User Details </a:t>
          </a:r>
          <a:endParaRPr lang="en-IN" sz="1600" b="1" dirty="0">
            <a:solidFill>
              <a:schemeClr val="tx1"/>
            </a:solidFill>
          </a:endParaRPr>
        </a:p>
      </dgm:t>
    </dgm:pt>
    <dgm:pt modelId="{B92C78BF-BDC3-45A3-92CE-E0C4BD2F45AF}" type="parTrans" cxnId="{468FB0B1-F0F9-498C-8D64-F77567256DBD}">
      <dgm:prSet/>
      <dgm:spPr/>
      <dgm:t>
        <a:bodyPr/>
        <a:lstStyle/>
        <a:p>
          <a:endParaRPr lang="en-IN" sz="1400"/>
        </a:p>
      </dgm:t>
    </dgm:pt>
    <dgm:pt modelId="{41459C7C-2503-4E22-9C02-F8E97604A51F}" type="sibTrans" cxnId="{468FB0B1-F0F9-498C-8D64-F77567256DBD}">
      <dgm:prSet/>
      <dgm:spPr/>
      <dgm:t>
        <a:bodyPr/>
        <a:lstStyle/>
        <a:p>
          <a:endParaRPr lang="en-IN" sz="1400"/>
        </a:p>
      </dgm:t>
    </dgm:pt>
    <dgm:pt modelId="{E379583B-762E-4B2C-A278-BA3FB1CABD2B}">
      <dgm:prSet phldrT="[Text]" custT="1"/>
      <dgm:spPr>
        <a:ln>
          <a:solidFill>
            <a:schemeClr val="tx1">
              <a:alpha val="99000"/>
            </a:schemeClr>
          </a:solidFill>
        </a:ln>
      </dgm:spPr>
      <dgm:t>
        <a:bodyPr/>
        <a:lstStyle/>
        <a:p>
          <a:pPr algn="l"/>
          <a:r>
            <a:rPr lang="en-US" sz="1100" dirty="0" smtClean="0"/>
            <a:t>1. Users Database</a:t>
          </a:r>
        </a:p>
        <a:p>
          <a:pPr algn="l"/>
          <a:r>
            <a:rPr lang="en-US" sz="1100" dirty="0" smtClean="0"/>
            <a:t>2. Email Alerts</a:t>
          </a:r>
        </a:p>
        <a:p>
          <a:pPr algn="l"/>
          <a:endParaRPr lang="en-IN" sz="1100" dirty="0"/>
        </a:p>
      </dgm:t>
    </dgm:pt>
    <dgm:pt modelId="{98027761-4BA2-4B45-A4DD-06FC20D7018C}" type="parTrans" cxnId="{DC8A653D-2C30-4A4D-BA1E-D14B0C9D8074}">
      <dgm:prSet/>
      <dgm:spPr/>
      <dgm:t>
        <a:bodyPr/>
        <a:lstStyle/>
        <a:p>
          <a:endParaRPr lang="en-IN" sz="1400"/>
        </a:p>
      </dgm:t>
    </dgm:pt>
    <dgm:pt modelId="{E1ACA4A4-F02A-4638-8E61-38AEF89E6759}" type="sibTrans" cxnId="{DC8A653D-2C30-4A4D-BA1E-D14B0C9D8074}">
      <dgm:prSet/>
      <dgm:spPr/>
      <dgm:t>
        <a:bodyPr/>
        <a:lstStyle/>
        <a:p>
          <a:endParaRPr lang="en-IN" sz="1400"/>
        </a:p>
      </dgm:t>
    </dgm:pt>
    <dgm:pt modelId="{C5DA97A5-CF5A-401B-A2F8-C788D8A5ED10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API for Accessing Data </a:t>
          </a:r>
          <a:endParaRPr lang="en-IN" sz="1600" b="1" dirty="0">
            <a:solidFill>
              <a:schemeClr val="tx1"/>
            </a:solidFill>
          </a:endParaRPr>
        </a:p>
      </dgm:t>
    </dgm:pt>
    <dgm:pt modelId="{45DA64DB-4F3C-4270-85FB-220DB97D7ACE}" type="parTrans" cxnId="{93EB7A36-9BBF-4747-8C14-803CF4A7E5BE}">
      <dgm:prSet/>
      <dgm:spPr/>
      <dgm:t>
        <a:bodyPr/>
        <a:lstStyle/>
        <a:p>
          <a:endParaRPr lang="en-IN" sz="1400"/>
        </a:p>
      </dgm:t>
    </dgm:pt>
    <dgm:pt modelId="{463A06C6-C767-4646-9573-5EDBD989FEE1}" type="sibTrans" cxnId="{93EB7A36-9BBF-4747-8C14-803CF4A7E5BE}">
      <dgm:prSet/>
      <dgm:spPr/>
      <dgm:t>
        <a:bodyPr/>
        <a:lstStyle/>
        <a:p>
          <a:endParaRPr lang="en-IN" sz="1400"/>
        </a:p>
      </dgm:t>
    </dgm:pt>
    <dgm:pt modelId="{6B49FCCF-1D56-4C6B-9A0D-14868E7CECBD}">
      <dgm:prSet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Rate Card and E-Payment </a:t>
          </a:r>
          <a:endParaRPr lang="en-IN" sz="1600" b="1" dirty="0" smtClean="0">
            <a:solidFill>
              <a:schemeClr val="tx1"/>
            </a:solidFill>
          </a:endParaRPr>
        </a:p>
      </dgm:t>
    </dgm:pt>
    <dgm:pt modelId="{267CB245-FC21-4337-B695-99DA0A75581F}" type="parTrans" cxnId="{7451997E-E68D-490E-A4C2-A886FF392526}">
      <dgm:prSet/>
      <dgm:spPr/>
      <dgm:t>
        <a:bodyPr/>
        <a:lstStyle/>
        <a:p>
          <a:endParaRPr lang="en-IN" sz="1400"/>
        </a:p>
      </dgm:t>
    </dgm:pt>
    <dgm:pt modelId="{EA8B7DA5-E7F8-42B3-BB29-53D484DA8E6A}" type="sibTrans" cxnId="{7451997E-E68D-490E-A4C2-A886FF392526}">
      <dgm:prSet/>
      <dgm:spPr/>
      <dgm:t>
        <a:bodyPr/>
        <a:lstStyle/>
        <a:p>
          <a:endParaRPr lang="en-IN" sz="1400"/>
        </a:p>
      </dgm:t>
    </dgm:pt>
    <dgm:pt modelId="{4A6F37B8-4A69-4788-B617-FA932D56557C}">
      <dgm:prSet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algn="l"/>
          <a:r>
            <a:rPr lang="en-US" sz="1000" dirty="0" smtClean="0"/>
            <a:t>1. Modular Rate Card (Frequency and Usage)</a:t>
          </a:r>
        </a:p>
        <a:p>
          <a:pPr algn="l"/>
          <a:r>
            <a:rPr lang="en-US" sz="1000" dirty="0" smtClean="0"/>
            <a:t>2. E-Payment link with Reports and Rate Card </a:t>
          </a:r>
          <a:endParaRPr lang="en-IN" sz="1000" dirty="0"/>
        </a:p>
      </dgm:t>
    </dgm:pt>
    <dgm:pt modelId="{346784A4-B1A4-4BDB-8D47-D15CF5270BD1}" type="parTrans" cxnId="{950DE489-C02F-4E8A-AB78-26E7886586F8}">
      <dgm:prSet/>
      <dgm:spPr/>
      <dgm:t>
        <a:bodyPr/>
        <a:lstStyle/>
        <a:p>
          <a:endParaRPr lang="en-IN" sz="1400"/>
        </a:p>
      </dgm:t>
    </dgm:pt>
    <dgm:pt modelId="{B17FF917-8320-4D46-9211-50C65B66B9EA}" type="sibTrans" cxnId="{950DE489-C02F-4E8A-AB78-26E7886586F8}">
      <dgm:prSet/>
      <dgm:spPr/>
      <dgm:t>
        <a:bodyPr/>
        <a:lstStyle/>
        <a:p>
          <a:endParaRPr lang="en-IN" sz="1400"/>
        </a:p>
      </dgm:t>
    </dgm:pt>
    <dgm:pt modelId="{03F5352E-4A12-47C2-A30C-7401F074FD03}">
      <dgm:prSet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000" dirty="0" smtClean="0"/>
            <a:t>Will be on Real Time Basis  (as per User Requirement)</a:t>
          </a:r>
          <a:endParaRPr lang="en-IN" sz="1000" dirty="0"/>
        </a:p>
      </dgm:t>
    </dgm:pt>
    <dgm:pt modelId="{A78B61E0-46D9-4121-8402-D1C4B384F4D5}" type="parTrans" cxnId="{5D58B445-F68F-4B13-ACEB-2F291558229B}">
      <dgm:prSet/>
      <dgm:spPr/>
      <dgm:t>
        <a:bodyPr/>
        <a:lstStyle/>
        <a:p>
          <a:endParaRPr lang="en-IN" sz="1400"/>
        </a:p>
      </dgm:t>
    </dgm:pt>
    <dgm:pt modelId="{27150577-3D8E-4272-A05C-D4CE26E4DB4B}" type="sibTrans" cxnId="{5D58B445-F68F-4B13-ACEB-2F291558229B}">
      <dgm:prSet/>
      <dgm:spPr/>
      <dgm:t>
        <a:bodyPr/>
        <a:lstStyle/>
        <a:p>
          <a:endParaRPr lang="en-IN" sz="1400"/>
        </a:p>
      </dgm:t>
    </dgm:pt>
    <dgm:pt modelId="{F13F9A4A-EFEB-4FC4-873B-0A93738B960F}" type="pres">
      <dgm:prSet presAssocID="{2F01885B-5DF8-4F1E-9FB8-F7C53A2DBF7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86239B2-3732-4C49-842B-6278674AF9A7}" type="pres">
      <dgm:prSet presAssocID="{55ACCA7B-51F8-471C-8CFB-C670FBAF9E91}" presName="vertFlow" presStyleCnt="0"/>
      <dgm:spPr/>
    </dgm:pt>
    <dgm:pt modelId="{627238EE-0A08-400F-B28A-4262A421E856}" type="pres">
      <dgm:prSet presAssocID="{55ACCA7B-51F8-471C-8CFB-C670FBAF9E91}" presName="header" presStyleLbl="node1" presStyleIdx="0" presStyleCnt="3" custScaleY="137273"/>
      <dgm:spPr/>
      <dgm:t>
        <a:bodyPr/>
        <a:lstStyle/>
        <a:p>
          <a:endParaRPr lang="en-IN"/>
        </a:p>
      </dgm:t>
    </dgm:pt>
    <dgm:pt modelId="{CF9C36A3-A845-4495-9DD0-36EDC05CB8B2}" type="pres">
      <dgm:prSet presAssocID="{98027761-4BA2-4B45-A4DD-06FC20D7018C}" presName="parTrans" presStyleLbl="sibTrans2D1" presStyleIdx="0" presStyleCnt="3"/>
      <dgm:spPr/>
      <dgm:t>
        <a:bodyPr/>
        <a:lstStyle/>
        <a:p>
          <a:endParaRPr lang="en-IN"/>
        </a:p>
      </dgm:t>
    </dgm:pt>
    <dgm:pt modelId="{6FDD7140-84C9-470A-BF45-11E5BC3106D1}" type="pres">
      <dgm:prSet presAssocID="{E379583B-762E-4B2C-A278-BA3FB1CABD2B}" presName="child" presStyleLbl="alignAccFollowNode1" presStyleIdx="0" presStyleCnt="3" custScaleY="22555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4156C6-A87A-4147-AE08-00CFC65FF69F}" type="pres">
      <dgm:prSet presAssocID="{55ACCA7B-51F8-471C-8CFB-C670FBAF9E91}" presName="hSp" presStyleCnt="0"/>
      <dgm:spPr/>
    </dgm:pt>
    <dgm:pt modelId="{FB8DFB23-99E3-476F-A954-FA776BE1030B}" type="pres">
      <dgm:prSet presAssocID="{6B49FCCF-1D56-4C6B-9A0D-14868E7CECBD}" presName="vertFlow" presStyleCnt="0"/>
      <dgm:spPr/>
    </dgm:pt>
    <dgm:pt modelId="{F48DB72D-8419-42C9-9915-A9B96258AA09}" type="pres">
      <dgm:prSet presAssocID="{6B49FCCF-1D56-4C6B-9A0D-14868E7CECBD}" presName="header" presStyleLbl="node1" presStyleIdx="1" presStyleCnt="3" custScaleY="137273"/>
      <dgm:spPr/>
      <dgm:t>
        <a:bodyPr/>
        <a:lstStyle/>
        <a:p>
          <a:endParaRPr lang="en-IN"/>
        </a:p>
      </dgm:t>
    </dgm:pt>
    <dgm:pt modelId="{D2508898-E6FD-43AE-A8C2-1295B18A6E71}" type="pres">
      <dgm:prSet presAssocID="{346784A4-B1A4-4BDB-8D47-D15CF5270BD1}" presName="parTrans" presStyleLbl="sibTrans2D1" presStyleIdx="1" presStyleCnt="3"/>
      <dgm:spPr/>
      <dgm:t>
        <a:bodyPr/>
        <a:lstStyle/>
        <a:p>
          <a:endParaRPr lang="en-US"/>
        </a:p>
      </dgm:t>
    </dgm:pt>
    <dgm:pt modelId="{359C862A-3C10-4057-BC26-2C9B2E807DCA}" type="pres">
      <dgm:prSet presAssocID="{4A6F37B8-4A69-4788-B617-FA932D56557C}" presName="child" presStyleLbl="alignAccFollowNode1" presStyleIdx="1" presStyleCnt="3" custScaleY="21868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1BF6A8-ACA4-49A7-970B-6D391A1B78AA}" type="pres">
      <dgm:prSet presAssocID="{6B49FCCF-1D56-4C6B-9A0D-14868E7CECBD}" presName="hSp" presStyleCnt="0"/>
      <dgm:spPr/>
    </dgm:pt>
    <dgm:pt modelId="{7BF98E20-D08A-466E-97B4-8181F0F8AB69}" type="pres">
      <dgm:prSet presAssocID="{C5DA97A5-CF5A-401B-A2F8-C788D8A5ED10}" presName="vertFlow" presStyleCnt="0"/>
      <dgm:spPr/>
    </dgm:pt>
    <dgm:pt modelId="{54D4E77D-8096-4449-9604-7AC54146B058}" type="pres">
      <dgm:prSet presAssocID="{C5DA97A5-CF5A-401B-A2F8-C788D8A5ED10}" presName="header" presStyleLbl="node1" presStyleIdx="2" presStyleCnt="3" custScaleY="137273"/>
      <dgm:spPr/>
      <dgm:t>
        <a:bodyPr/>
        <a:lstStyle/>
        <a:p>
          <a:endParaRPr lang="en-IN"/>
        </a:p>
      </dgm:t>
    </dgm:pt>
    <dgm:pt modelId="{0957CF38-479F-4792-A101-76A878E3B869}" type="pres">
      <dgm:prSet presAssocID="{A78B61E0-46D9-4121-8402-D1C4B384F4D5}" presName="parTrans" presStyleLbl="sibTrans2D1" presStyleIdx="2" presStyleCnt="3"/>
      <dgm:spPr/>
      <dgm:t>
        <a:bodyPr/>
        <a:lstStyle/>
        <a:p>
          <a:endParaRPr lang="en-US"/>
        </a:p>
      </dgm:t>
    </dgm:pt>
    <dgm:pt modelId="{B4CFA818-BFA3-44BF-A31D-4FE77804A609}" type="pres">
      <dgm:prSet presAssocID="{03F5352E-4A12-47C2-A30C-7401F074FD03}" presName="child" presStyleLbl="alignAccFollowNode1" presStyleIdx="2" presStyleCnt="3" custScaleY="21849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50DE489-C02F-4E8A-AB78-26E7886586F8}" srcId="{6B49FCCF-1D56-4C6B-9A0D-14868E7CECBD}" destId="{4A6F37B8-4A69-4788-B617-FA932D56557C}" srcOrd="0" destOrd="0" parTransId="{346784A4-B1A4-4BDB-8D47-D15CF5270BD1}" sibTransId="{B17FF917-8320-4D46-9211-50C65B66B9EA}"/>
    <dgm:cxn modelId="{1FD9BC3D-C2AD-4AAA-AB1A-9820472A1361}" type="presOf" srcId="{55ACCA7B-51F8-471C-8CFB-C670FBAF9E91}" destId="{627238EE-0A08-400F-B28A-4262A421E856}" srcOrd="0" destOrd="0" presId="urn:microsoft.com/office/officeart/2005/8/layout/lProcess1"/>
    <dgm:cxn modelId="{93EB7A36-9BBF-4747-8C14-803CF4A7E5BE}" srcId="{2F01885B-5DF8-4F1E-9FB8-F7C53A2DBF79}" destId="{C5DA97A5-CF5A-401B-A2F8-C788D8A5ED10}" srcOrd="2" destOrd="0" parTransId="{45DA64DB-4F3C-4270-85FB-220DB97D7ACE}" sibTransId="{463A06C6-C767-4646-9573-5EDBD989FEE1}"/>
    <dgm:cxn modelId="{5D58B445-F68F-4B13-ACEB-2F291558229B}" srcId="{C5DA97A5-CF5A-401B-A2F8-C788D8A5ED10}" destId="{03F5352E-4A12-47C2-A30C-7401F074FD03}" srcOrd="0" destOrd="0" parTransId="{A78B61E0-46D9-4121-8402-D1C4B384F4D5}" sibTransId="{27150577-3D8E-4272-A05C-D4CE26E4DB4B}"/>
    <dgm:cxn modelId="{597A1003-0E7A-42A4-A916-9F3E3AE5482A}" type="presOf" srcId="{98027761-4BA2-4B45-A4DD-06FC20D7018C}" destId="{CF9C36A3-A845-4495-9DD0-36EDC05CB8B2}" srcOrd="0" destOrd="0" presId="urn:microsoft.com/office/officeart/2005/8/layout/lProcess1"/>
    <dgm:cxn modelId="{C315B222-F59C-464A-B493-0F863B6B2FD8}" type="presOf" srcId="{A78B61E0-46D9-4121-8402-D1C4B384F4D5}" destId="{0957CF38-479F-4792-A101-76A878E3B869}" srcOrd="0" destOrd="0" presId="urn:microsoft.com/office/officeart/2005/8/layout/lProcess1"/>
    <dgm:cxn modelId="{468FB0B1-F0F9-498C-8D64-F77567256DBD}" srcId="{2F01885B-5DF8-4F1E-9FB8-F7C53A2DBF79}" destId="{55ACCA7B-51F8-471C-8CFB-C670FBAF9E91}" srcOrd="0" destOrd="0" parTransId="{B92C78BF-BDC3-45A3-92CE-E0C4BD2F45AF}" sibTransId="{41459C7C-2503-4E22-9C02-F8E97604A51F}"/>
    <dgm:cxn modelId="{25D47E62-63FC-4D58-A8E0-AF2D5C43035C}" type="presOf" srcId="{E379583B-762E-4B2C-A278-BA3FB1CABD2B}" destId="{6FDD7140-84C9-470A-BF45-11E5BC3106D1}" srcOrd="0" destOrd="0" presId="urn:microsoft.com/office/officeart/2005/8/layout/lProcess1"/>
    <dgm:cxn modelId="{9129DA73-A456-440E-9473-C5C246DB20F7}" type="presOf" srcId="{6B49FCCF-1D56-4C6B-9A0D-14868E7CECBD}" destId="{F48DB72D-8419-42C9-9915-A9B96258AA09}" srcOrd="0" destOrd="0" presId="urn:microsoft.com/office/officeart/2005/8/layout/lProcess1"/>
    <dgm:cxn modelId="{70993B7D-65EA-4F4B-95B7-F3722CC03195}" type="presOf" srcId="{C5DA97A5-CF5A-401B-A2F8-C788D8A5ED10}" destId="{54D4E77D-8096-4449-9604-7AC54146B058}" srcOrd="0" destOrd="0" presId="urn:microsoft.com/office/officeart/2005/8/layout/lProcess1"/>
    <dgm:cxn modelId="{DC8A653D-2C30-4A4D-BA1E-D14B0C9D8074}" srcId="{55ACCA7B-51F8-471C-8CFB-C670FBAF9E91}" destId="{E379583B-762E-4B2C-A278-BA3FB1CABD2B}" srcOrd="0" destOrd="0" parTransId="{98027761-4BA2-4B45-A4DD-06FC20D7018C}" sibTransId="{E1ACA4A4-F02A-4638-8E61-38AEF89E6759}"/>
    <dgm:cxn modelId="{97B63361-711D-423A-9976-5C4CEDBA955C}" type="presOf" srcId="{346784A4-B1A4-4BDB-8D47-D15CF5270BD1}" destId="{D2508898-E6FD-43AE-A8C2-1295B18A6E71}" srcOrd="0" destOrd="0" presId="urn:microsoft.com/office/officeart/2005/8/layout/lProcess1"/>
    <dgm:cxn modelId="{C3590D8F-F832-47F5-9DAE-35421A0A70F8}" type="presOf" srcId="{4A6F37B8-4A69-4788-B617-FA932D56557C}" destId="{359C862A-3C10-4057-BC26-2C9B2E807DCA}" srcOrd="0" destOrd="0" presId="urn:microsoft.com/office/officeart/2005/8/layout/lProcess1"/>
    <dgm:cxn modelId="{06D96C74-BC09-4CF2-9CEC-FE3A8DAE7B56}" type="presOf" srcId="{2F01885B-5DF8-4F1E-9FB8-F7C53A2DBF79}" destId="{F13F9A4A-EFEB-4FC4-873B-0A93738B960F}" srcOrd="0" destOrd="0" presId="urn:microsoft.com/office/officeart/2005/8/layout/lProcess1"/>
    <dgm:cxn modelId="{7451997E-E68D-490E-A4C2-A886FF392526}" srcId="{2F01885B-5DF8-4F1E-9FB8-F7C53A2DBF79}" destId="{6B49FCCF-1D56-4C6B-9A0D-14868E7CECBD}" srcOrd="1" destOrd="0" parTransId="{267CB245-FC21-4337-B695-99DA0A75581F}" sibTransId="{EA8B7DA5-E7F8-42B3-BB29-53D484DA8E6A}"/>
    <dgm:cxn modelId="{58D10C65-729D-48B2-9617-F13122AE6B2A}" type="presOf" srcId="{03F5352E-4A12-47C2-A30C-7401F074FD03}" destId="{B4CFA818-BFA3-44BF-A31D-4FE77804A609}" srcOrd="0" destOrd="0" presId="urn:microsoft.com/office/officeart/2005/8/layout/lProcess1"/>
    <dgm:cxn modelId="{3789DE70-4144-43CB-91CA-A48F05A1FFB2}" type="presParOf" srcId="{F13F9A4A-EFEB-4FC4-873B-0A93738B960F}" destId="{786239B2-3732-4C49-842B-6278674AF9A7}" srcOrd="0" destOrd="0" presId="urn:microsoft.com/office/officeart/2005/8/layout/lProcess1"/>
    <dgm:cxn modelId="{0D99E456-748C-4101-A9A6-CF7E7EF3F4BC}" type="presParOf" srcId="{786239B2-3732-4C49-842B-6278674AF9A7}" destId="{627238EE-0A08-400F-B28A-4262A421E856}" srcOrd="0" destOrd="0" presId="urn:microsoft.com/office/officeart/2005/8/layout/lProcess1"/>
    <dgm:cxn modelId="{F3E9D788-2910-4215-84C7-43C984541556}" type="presParOf" srcId="{786239B2-3732-4C49-842B-6278674AF9A7}" destId="{CF9C36A3-A845-4495-9DD0-36EDC05CB8B2}" srcOrd="1" destOrd="0" presId="urn:microsoft.com/office/officeart/2005/8/layout/lProcess1"/>
    <dgm:cxn modelId="{0D7B1AFA-9B94-4A6E-BE37-BDF2AF27AB24}" type="presParOf" srcId="{786239B2-3732-4C49-842B-6278674AF9A7}" destId="{6FDD7140-84C9-470A-BF45-11E5BC3106D1}" srcOrd="2" destOrd="0" presId="urn:microsoft.com/office/officeart/2005/8/layout/lProcess1"/>
    <dgm:cxn modelId="{9755B372-A6A0-4871-9949-05294562C94B}" type="presParOf" srcId="{F13F9A4A-EFEB-4FC4-873B-0A93738B960F}" destId="{C44156C6-A87A-4147-AE08-00CFC65FF69F}" srcOrd="1" destOrd="0" presId="urn:microsoft.com/office/officeart/2005/8/layout/lProcess1"/>
    <dgm:cxn modelId="{6098BE1B-54DA-4A14-9D40-32C58A7DD07C}" type="presParOf" srcId="{F13F9A4A-EFEB-4FC4-873B-0A93738B960F}" destId="{FB8DFB23-99E3-476F-A954-FA776BE1030B}" srcOrd="2" destOrd="0" presId="urn:microsoft.com/office/officeart/2005/8/layout/lProcess1"/>
    <dgm:cxn modelId="{36CFE257-7733-41EA-A8AF-8B2BB90FA4D8}" type="presParOf" srcId="{FB8DFB23-99E3-476F-A954-FA776BE1030B}" destId="{F48DB72D-8419-42C9-9915-A9B96258AA09}" srcOrd="0" destOrd="0" presId="urn:microsoft.com/office/officeart/2005/8/layout/lProcess1"/>
    <dgm:cxn modelId="{2681129C-0907-421F-9ADA-96B262F472C6}" type="presParOf" srcId="{FB8DFB23-99E3-476F-A954-FA776BE1030B}" destId="{D2508898-E6FD-43AE-A8C2-1295B18A6E71}" srcOrd="1" destOrd="0" presId="urn:microsoft.com/office/officeart/2005/8/layout/lProcess1"/>
    <dgm:cxn modelId="{09B30BBA-AE01-424B-BE29-789BD1213AB4}" type="presParOf" srcId="{FB8DFB23-99E3-476F-A954-FA776BE1030B}" destId="{359C862A-3C10-4057-BC26-2C9B2E807DCA}" srcOrd="2" destOrd="0" presId="urn:microsoft.com/office/officeart/2005/8/layout/lProcess1"/>
    <dgm:cxn modelId="{AFF1BE99-092A-4019-84CA-88DB93FD3FD5}" type="presParOf" srcId="{F13F9A4A-EFEB-4FC4-873B-0A93738B960F}" destId="{B81BF6A8-ACA4-49A7-970B-6D391A1B78AA}" srcOrd="3" destOrd="0" presId="urn:microsoft.com/office/officeart/2005/8/layout/lProcess1"/>
    <dgm:cxn modelId="{81104056-3275-41DB-ACE9-C72BA93755AC}" type="presParOf" srcId="{F13F9A4A-EFEB-4FC4-873B-0A93738B960F}" destId="{7BF98E20-D08A-466E-97B4-8181F0F8AB69}" srcOrd="4" destOrd="0" presId="urn:microsoft.com/office/officeart/2005/8/layout/lProcess1"/>
    <dgm:cxn modelId="{B48505F5-7285-454A-8D8D-24557D8A9FDF}" type="presParOf" srcId="{7BF98E20-D08A-466E-97B4-8181F0F8AB69}" destId="{54D4E77D-8096-4449-9604-7AC54146B058}" srcOrd="0" destOrd="0" presId="urn:microsoft.com/office/officeart/2005/8/layout/lProcess1"/>
    <dgm:cxn modelId="{91C60AEE-FF57-4E49-A975-D9134B64E71C}" type="presParOf" srcId="{7BF98E20-D08A-466E-97B4-8181F0F8AB69}" destId="{0957CF38-479F-4792-A101-76A878E3B869}" srcOrd="1" destOrd="0" presId="urn:microsoft.com/office/officeart/2005/8/layout/lProcess1"/>
    <dgm:cxn modelId="{153101C8-028B-4F6E-90D8-7AD8FF5CB64C}" type="presParOf" srcId="{7BF98E20-D08A-466E-97B4-8181F0F8AB69}" destId="{B4CFA818-BFA3-44BF-A31D-4FE77804A609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238EE-0A08-400F-B28A-4262A421E856}">
      <dsp:nvSpPr>
        <dsp:cNvPr id="0" name=""/>
        <dsp:cNvSpPr/>
      </dsp:nvSpPr>
      <dsp:spPr>
        <a:xfrm>
          <a:off x="1364" y="188201"/>
          <a:ext cx="1667646" cy="5723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Login Screen 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18126" y="204963"/>
        <a:ext cx="1634122" cy="538782"/>
      </dsp:txXfrm>
    </dsp:sp>
    <dsp:sp modelId="{CF9C36A3-A845-4495-9DD0-36EDC05CB8B2}">
      <dsp:nvSpPr>
        <dsp:cNvPr id="0" name=""/>
        <dsp:cNvSpPr/>
      </dsp:nvSpPr>
      <dsp:spPr>
        <a:xfrm rot="5400000">
          <a:off x="798707" y="796988"/>
          <a:ext cx="72959" cy="72959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D7140-84C9-470A-BF45-11E5BC3106D1}">
      <dsp:nvSpPr>
        <dsp:cNvPr id="0" name=""/>
        <dsp:cNvSpPr/>
      </dsp:nvSpPr>
      <dsp:spPr>
        <a:xfrm>
          <a:off x="1364" y="906427"/>
          <a:ext cx="1667646" cy="1108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alpha val="9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1. User Logins as per credentials given by the SSP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2. Can directly buy reports (login not mandatory)</a:t>
          </a:r>
          <a:endParaRPr lang="en-IN" sz="1100" kern="1200" dirty="0"/>
        </a:p>
      </dsp:txBody>
      <dsp:txXfrm>
        <a:off x="33822" y="938885"/>
        <a:ext cx="1602730" cy="1043284"/>
      </dsp:txXfrm>
    </dsp:sp>
    <dsp:sp modelId="{F48DB72D-8419-42C9-9915-A9B96258AA09}">
      <dsp:nvSpPr>
        <dsp:cNvPr id="0" name=""/>
        <dsp:cNvSpPr/>
      </dsp:nvSpPr>
      <dsp:spPr>
        <a:xfrm>
          <a:off x="1902480" y="188201"/>
          <a:ext cx="1667646" cy="572306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Reports Screen </a:t>
          </a:r>
          <a:endParaRPr lang="en-IN" sz="1600" b="1" kern="1200" dirty="0" smtClean="0">
            <a:solidFill>
              <a:schemeClr val="tx1"/>
            </a:solidFill>
          </a:endParaRPr>
        </a:p>
      </dsp:txBody>
      <dsp:txXfrm>
        <a:off x="1919242" y="204963"/>
        <a:ext cx="1634122" cy="538782"/>
      </dsp:txXfrm>
    </dsp:sp>
    <dsp:sp modelId="{D2508898-E6FD-43AE-A8C2-1295B18A6E71}">
      <dsp:nvSpPr>
        <dsp:cNvPr id="0" name=""/>
        <dsp:cNvSpPr/>
      </dsp:nvSpPr>
      <dsp:spPr>
        <a:xfrm rot="5400000">
          <a:off x="2699824" y="796988"/>
          <a:ext cx="72959" cy="72959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C862A-3C10-4057-BC26-2C9B2E807DCA}">
      <dsp:nvSpPr>
        <dsp:cNvPr id="0" name=""/>
        <dsp:cNvSpPr/>
      </dsp:nvSpPr>
      <dsp:spPr>
        <a:xfrm>
          <a:off x="1902480" y="906427"/>
          <a:ext cx="1667646" cy="111059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1. Details of Reports Offered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2. Filters for Data Segmentation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3. Preview and Report Confirmation</a:t>
          </a:r>
          <a:endParaRPr lang="en-IN" sz="1100" kern="1200" dirty="0"/>
        </a:p>
      </dsp:txBody>
      <dsp:txXfrm>
        <a:off x="1935008" y="938955"/>
        <a:ext cx="1602590" cy="1045538"/>
      </dsp:txXfrm>
    </dsp:sp>
    <dsp:sp modelId="{54D4E77D-8096-4449-9604-7AC54146B058}">
      <dsp:nvSpPr>
        <dsp:cNvPr id="0" name=""/>
        <dsp:cNvSpPr/>
      </dsp:nvSpPr>
      <dsp:spPr>
        <a:xfrm>
          <a:off x="3803597" y="188201"/>
          <a:ext cx="1667646" cy="572306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Payment Screen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3820359" y="204963"/>
        <a:ext cx="1634122" cy="538782"/>
      </dsp:txXfrm>
    </dsp:sp>
    <dsp:sp modelId="{0957CF38-479F-4792-A101-76A878E3B869}">
      <dsp:nvSpPr>
        <dsp:cNvPr id="0" name=""/>
        <dsp:cNvSpPr/>
      </dsp:nvSpPr>
      <dsp:spPr>
        <a:xfrm rot="5400000">
          <a:off x="4600940" y="796988"/>
          <a:ext cx="72959" cy="72959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FA818-BFA3-44BF-A31D-4FE77804A609}">
      <dsp:nvSpPr>
        <dsp:cNvPr id="0" name=""/>
        <dsp:cNvSpPr/>
      </dsp:nvSpPr>
      <dsp:spPr>
        <a:xfrm>
          <a:off x="3803597" y="906427"/>
          <a:ext cx="1667646" cy="11376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1. Payment of Selected Report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2. Report Delivery Confirmation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 dirty="0"/>
        </a:p>
      </dsp:txBody>
      <dsp:txXfrm>
        <a:off x="3836917" y="939747"/>
        <a:ext cx="1601006" cy="1070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238EE-0A08-400F-B28A-4262A421E856}">
      <dsp:nvSpPr>
        <dsp:cNvPr id="0" name=""/>
        <dsp:cNvSpPr/>
      </dsp:nvSpPr>
      <dsp:spPr>
        <a:xfrm>
          <a:off x="3347" y="420534"/>
          <a:ext cx="1688390" cy="5794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User Details 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20318" y="437505"/>
        <a:ext cx="1654448" cy="545484"/>
      </dsp:txXfrm>
    </dsp:sp>
    <dsp:sp modelId="{CF9C36A3-A845-4495-9DD0-36EDC05CB8B2}">
      <dsp:nvSpPr>
        <dsp:cNvPr id="0" name=""/>
        <dsp:cNvSpPr/>
      </dsp:nvSpPr>
      <dsp:spPr>
        <a:xfrm rot="5400000">
          <a:off x="810609" y="1036894"/>
          <a:ext cx="73867" cy="738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D7140-84C9-470A-BF45-11E5BC3106D1}">
      <dsp:nvSpPr>
        <dsp:cNvPr id="0" name=""/>
        <dsp:cNvSpPr/>
      </dsp:nvSpPr>
      <dsp:spPr>
        <a:xfrm>
          <a:off x="3347" y="1147695"/>
          <a:ext cx="1688390" cy="9520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alpha val="9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1. Users Database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2. Email Alerts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 dirty="0"/>
        </a:p>
      </dsp:txBody>
      <dsp:txXfrm>
        <a:off x="31232" y="1175580"/>
        <a:ext cx="1632620" cy="896279"/>
      </dsp:txXfrm>
    </dsp:sp>
    <dsp:sp modelId="{F48DB72D-8419-42C9-9915-A9B96258AA09}">
      <dsp:nvSpPr>
        <dsp:cNvPr id="0" name=""/>
        <dsp:cNvSpPr/>
      </dsp:nvSpPr>
      <dsp:spPr>
        <a:xfrm>
          <a:off x="1928112" y="420534"/>
          <a:ext cx="1688390" cy="579426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Rate Card and E-Payment </a:t>
          </a:r>
          <a:endParaRPr lang="en-IN" sz="1600" b="1" kern="1200" dirty="0" smtClean="0">
            <a:solidFill>
              <a:schemeClr val="tx1"/>
            </a:solidFill>
          </a:endParaRPr>
        </a:p>
      </dsp:txBody>
      <dsp:txXfrm>
        <a:off x="1945083" y="437505"/>
        <a:ext cx="1654448" cy="545484"/>
      </dsp:txXfrm>
    </dsp:sp>
    <dsp:sp modelId="{D2508898-E6FD-43AE-A8C2-1295B18A6E71}">
      <dsp:nvSpPr>
        <dsp:cNvPr id="0" name=""/>
        <dsp:cNvSpPr/>
      </dsp:nvSpPr>
      <dsp:spPr>
        <a:xfrm rot="5400000">
          <a:off x="2735374" y="1036894"/>
          <a:ext cx="73867" cy="738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C862A-3C10-4057-BC26-2C9B2E807DCA}">
      <dsp:nvSpPr>
        <dsp:cNvPr id="0" name=""/>
        <dsp:cNvSpPr/>
      </dsp:nvSpPr>
      <dsp:spPr>
        <a:xfrm>
          <a:off x="1928112" y="1147695"/>
          <a:ext cx="1688390" cy="9230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1. Modular Rate Card (Frequency and Usage)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2. E-Payment link with Reports and Rate Card </a:t>
          </a:r>
          <a:endParaRPr lang="en-IN" sz="1000" kern="1200" dirty="0"/>
        </a:p>
      </dsp:txBody>
      <dsp:txXfrm>
        <a:off x="1955148" y="1174731"/>
        <a:ext cx="1634318" cy="869004"/>
      </dsp:txXfrm>
    </dsp:sp>
    <dsp:sp modelId="{54D4E77D-8096-4449-9604-7AC54146B058}">
      <dsp:nvSpPr>
        <dsp:cNvPr id="0" name=""/>
        <dsp:cNvSpPr/>
      </dsp:nvSpPr>
      <dsp:spPr>
        <a:xfrm>
          <a:off x="3852878" y="420534"/>
          <a:ext cx="1688390" cy="579426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API for Accessing Data 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3869849" y="437505"/>
        <a:ext cx="1654448" cy="545484"/>
      </dsp:txXfrm>
    </dsp:sp>
    <dsp:sp modelId="{0957CF38-479F-4792-A101-76A878E3B869}">
      <dsp:nvSpPr>
        <dsp:cNvPr id="0" name=""/>
        <dsp:cNvSpPr/>
      </dsp:nvSpPr>
      <dsp:spPr>
        <a:xfrm rot="5400000">
          <a:off x="4660139" y="1036894"/>
          <a:ext cx="73867" cy="738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FA818-BFA3-44BF-A31D-4FE77804A609}">
      <dsp:nvSpPr>
        <dsp:cNvPr id="0" name=""/>
        <dsp:cNvSpPr/>
      </dsp:nvSpPr>
      <dsp:spPr>
        <a:xfrm>
          <a:off x="3852878" y="1147695"/>
          <a:ext cx="1688390" cy="9222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Will be on Real Time Basis  (as per User Requirement)</a:t>
          </a:r>
          <a:endParaRPr lang="en-IN" sz="1000" kern="1200" dirty="0"/>
        </a:p>
      </dsp:txBody>
      <dsp:txXfrm>
        <a:off x="3879890" y="1174707"/>
        <a:ext cx="1634366" cy="868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DAD97-FA65-4E88-86D2-F073610A4211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5A0C5-F53A-48B7-820F-DE1B24B42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1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A0C5-F53A-48B7-820F-DE1B24B421E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A0C5-F53A-48B7-820F-DE1B24B421E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3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334B-3C25-4470-8A56-6ED0E002AAB2}" type="datetimeFigureOut">
              <a:rPr lang="en-IN" smtClean="0"/>
              <a:pPr/>
              <a:t>10-11-2017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DAB2-EE80-4E83-AD9D-09AF05FEE1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334B-3C25-4470-8A56-6ED0E002AAB2}" type="datetimeFigureOut">
              <a:rPr lang="en-IN" smtClean="0"/>
              <a:pPr/>
              <a:t>10-11-2017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DAB2-EE80-4E83-AD9D-09AF05FEE1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334B-3C25-4470-8A56-6ED0E002AAB2}" type="datetimeFigureOut">
              <a:rPr lang="en-IN" smtClean="0"/>
              <a:pPr/>
              <a:t>10-11-2017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DAB2-EE80-4E83-AD9D-09AF05FEE1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334B-3C25-4470-8A56-6ED0E002AAB2}" type="datetimeFigureOut">
              <a:rPr lang="en-IN" smtClean="0"/>
              <a:pPr/>
              <a:t>10-11-2017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DAB2-EE80-4E83-AD9D-09AF05FEE1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334B-3C25-4470-8A56-6ED0E002AAB2}" type="datetimeFigureOut">
              <a:rPr lang="en-IN" smtClean="0"/>
              <a:pPr/>
              <a:t>10-11-2017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DAB2-EE80-4E83-AD9D-09AF05FEE1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334B-3C25-4470-8A56-6ED0E002AAB2}" type="datetimeFigureOut">
              <a:rPr lang="en-IN" smtClean="0"/>
              <a:pPr/>
              <a:t>10-11-2017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DAB2-EE80-4E83-AD9D-09AF05FEE1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334B-3C25-4470-8A56-6ED0E002AAB2}" type="datetimeFigureOut">
              <a:rPr lang="en-IN" smtClean="0"/>
              <a:pPr/>
              <a:t>10-11-2017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DAB2-EE80-4E83-AD9D-09AF05FEE1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334B-3C25-4470-8A56-6ED0E002AAB2}" type="datetimeFigureOut">
              <a:rPr lang="en-IN" smtClean="0"/>
              <a:pPr/>
              <a:t>10-11-2017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DAB2-EE80-4E83-AD9D-09AF05FEE1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334B-3C25-4470-8A56-6ED0E002AAB2}" type="datetimeFigureOut">
              <a:rPr lang="en-IN" smtClean="0"/>
              <a:pPr/>
              <a:t>10-11-2017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DAB2-EE80-4E83-AD9D-09AF05FEE1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334B-3C25-4470-8A56-6ED0E002AAB2}" type="datetimeFigureOut">
              <a:rPr lang="en-IN" smtClean="0"/>
              <a:pPr/>
              <a:t>10-11-2017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DAB2-EE80-4E83-AD9D-09AF05FEE1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334B-3C25-4470-8A56-6ED0E002AAB2}" type="datetimeFigureOut">
              <a:rPr lang="en-IN" smtClean="0"/>
              <a:pPr/>
              <a:t>10-11-2017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DAB2-EE80-4E83-AD9D-09AF05FEE1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334B-3C25-4470-8A56-6ED0E002AAB2}" type="datetimeFigureOut">
              <a:rPr lang="en-IN" smtClean="0"/>
              <a:pPr/>
              <a:t>10-11-2017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DAB2-EE80-4E83-AD9D-09AF05FEE15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gif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wnloads\RMG PPT TEMPLATE-01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6228184" y="2636912"/>
            <a:ext cx="237626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827584" y="2420888"/>
            <a:ext cx="4032448" cy="1872208"/>
          </a:xfrm>
          <a:prstGeom prst="rect">
            <a:avLst/>
          </a:prstGeom>
          <a:solidFill>
            <a:srgbClr val="F02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7" name="Picture 3" descr="E:\My Documents\nitasha\personal\renee media docs\rmg stationary\renee.jpg"/>
          <p:cNvPicPr>
            <a:picLocks noChangeAspect="1" noChangeArrowheads="1"/>
          </p:cNvPicPr>
          <p:nvPr/>
        </p:nvPicPr>
        <p:blipFill>
          <a:blip r:embed="rId3" cstate="print"/>
          <a:srcRect l="29235" t="36174" r="30389" b="36140"/>
          <a:stretch>
            <a:fillRect/>
          </a:stretch>
        </p:blipFill>
        <p:spPr bwMode="auto">
          <a:xfrm>
            <a:off x="6444208" y="5445224"/>
            <a:ext cx="1728192" cy="88878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5496" y="2492896"/>
            <a:ext cx="5688632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Self Serve Portal for Reports Generation</a:t>
            </a:r>
          </a:p>
          <a:p>
            <a:pPr algn="ctr"/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Details and Workflow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23.10.2017</a:t>
            </a:r>
          </a:p>
          <a:p>
            <a:pPr algn="ctr"/>
            <a:endParaRPr lang="en-IN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547664" y="116632"/>
            <a:ext cx="0" cy="5040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19672" y="282134"/>
            <a:ext cx="1280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Online Store </a:t>
            </a:r>
            <a:endParaRPr lang="en-US" sz="16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486599" y="118373"/>
            <a:ext cx="15921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Login / Register</a:t>
            </a:r>
          </a:p>
          <a:p>
            <a:pPr algn="r"/>
            <a:endParaRPr lang="en-US" sz="1100" dirty="0" smtClean="0"/>
          </a:p>
          <a:p>
            <a:pPr algn="r"/>
            <a:r>
              <a:rPr lang="en-US" sz="1100" dirty="0" smtClean="0"/>
              <a:t>Email    </a:t>
            </a:r>
            <a:r>
              <a:rPr lang="en-US" sz="1200" dirty="0" smtClean="0"/>
              <a:t>I</a:t>
            </a:r>
            <a:r>
              <a:rPr lang="en-US" sz="1100" dirty="0" smtClean="0"/>
              <a:t>  +91981000000</a:t>
            </a:r>
            <a:endParaRPr lang="en-US" sz="11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9512" y="908720"/>
          <a:ext cx="8784976" cy="304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84976"/>
              </a:tblGrid>
              <a:tr h="2160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Confirm Report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0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79512" y="1542688"/>
          <a:ext cx="8784976" cy="548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84976"/>
              </a:tblGrid>
              <a:tr h="14401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Report Selected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</a:p>
                    <a:p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Filters :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51520" y="2132856"/>
            <a:ext cx="2736304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REPORT TEMPLATE SELECTED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1520" y="2132856"/>
            <a:ext cx="273630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275856" y="2132856"/>
            <a:ext cx="2736304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buSzPct val="135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One Time</a:t>
            </a:r>
          </a:p>
          <a:p>
            <a:pPr>
              <a:buSzPct val="135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Weekly </a:t>
            </a:r>
          </a:p>
          <a:p>
            <a:pPr lvl="1">
              <a:buSzPct val="135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4 weeks</a:t>
            </a:r>
          </a:p>
          <a:p>
            <a:pPr lvl="1">
              <a:buSzPct val="135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8 weeks</a:t>
            </a:r>
          </a:p>
          <a:p>
            <a:pPr lvl="1">
              <a:buSzPct val="135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13 weeks</a:t>
            </a:r>
          </a:p>
          <a:p>
            <a:pPr lvl="1">
              <a:buSzPct val="135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Choose frequency ____</a:t>
            </a:r>
          </a:p>
          <a:p>
            <a:pPr>
              <a:buSzPct val="135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Monthly</a:t>
            </a:r>
          </a:p>
          <a:p>
            <a:pPr lvl="1">
              <a:buSzPct val="135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4 weeks</a:t>
            </a:r>
          </a:p>
          <a:p>
            <a:pPr lvl="1">
              <a:buSzPct val="135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8 weeks</a:t>
            </a:r>
          </a:p>
          <a:p>
            <a:pPr lvl="1">
              <a:buSzPct val="135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13 weeks</a:t>
            </a:r>
          </a:p>
          <a:p>
            <a:pPr lvl="1">
              <a:buSzPct val="135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Choose frequency ____</a:t>
            </a:r>
          </a:p>
          <a:p>
            <a:pPr lvl="1">
              <a:buSzPct val="135000"/>
              <a:buFont typeface="Courier New" pitchFamily="49" charset="0"/>
              <a:buChar char="o"/>
            </a:pP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75856" y="2132856"/>
            <a:ext cx="273630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Select the Frequency of Report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619672" y="5445224"/>
            <a:ext cx="1152128" cy="288032"/>
            <a:chOff x="827584" y="6093296"/>
            <a:chExt cx="1152128" cy="288032"/>
          </a:xfrm>
        </p:grpSpPr>
        <p:sp>
          <p:nvSpPr>
            <p:cNvPr id="30" name="Rectangle 29"/>
            <p:cNvSpPr/>
            <p:nvPr/>
          </p:nvSpPr>
          <p:spPr>
            <a:xfrm>
              <a:off x="827584" y="6093296"/>
              <a:ext cx="1152128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>
                      <a:lumMod val="50000"/>
                    </a:schemeClr>
                  </a:solidFill>
                </a:rPr>
                <a:t>Confirm</a:t>
              </a:r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763688" y="6165304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3528" y="5445224"/>
            <a:ext cx="1152128" cy="288032"/>
            <a:chOff x="827584" y="6093296"/>
            <a:chExt cx="1152128" cy="288032"/>
          </a:xfrm>
        </p:grpSpPr>
        <p:sp>
          <p:nvSpPr>
            <p:cNvPr id="34" name="Rectangle 33"/>
            <p:cNvSpPr/>
            <p:nvPr/>
          </p:nvSpPr>
          <p:spPr>
            <a:xfrm>
              <a:off x="827584" y="6093296"/>
              <a:ext cx="1152128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>
                      <a:lumMod val="50000"/>
                    </a:schemeClr>
                  </a:solidFill>
                </a:rPr>
                <a:t>Edit</a:t>
              </a:r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763688" y="6165304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920" y="5445224"/>
            <a:ext cx="1152128" cy="288032"/>
            <a:chOff x="827584" y="6093296"/>
            <a:chExt cx="1152128" cy="288032"/>
          </a:xfrm>
        </p:grpSpPr>
        <p:sp>
          <p:nvSpPr>
            <p:cNvPr id="37" name="Rectangle 36"/>
            <p:cNvSpPr/>
            <p:nvPr/>
          </p:nvSpPr>
          <p:spPr>
            <a:xfrm>
              <a:off x="827584" y="6093296"/>
              <a:ext cx="1152128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>
                      <a:lumMod val="50000"/>
                    </a:schemeClr>
                  </a:solidFill>
                </a:rPr>
                <a:t>Confirm</a:t>
              </a:r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763688" y="6165304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5652120" y="6165304"/>
            <a:ext cx="1152128" cy="360040"/>
          </a:xfrm>
          <a:prstGeom prst="rect">
            <a:avLst/>
          </a:prstGeom>
          <a:solidFill>
            <a:schemeClr val="tx2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Pay Now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36296" y="6165304"/>
            <a:ext cx="1152128" cy="360040"/>
          </a:xfrm>
          <a:prstGeom prst="rect">
            <a:avLst/>
          </a:prstGeom>
          <a:solidFill>
            <a:schemeClr val="tx2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Add to Cart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1" name="Picture 4" descr="C:\Users\Nitasha\AppData\Local\Microsoft\Windows\Temporary Internet Files\Content.IE5\BIDE835L\basket-161577_640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16416" y="6165304"/>
            <a:ext cx="412211" cy="36004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2" name="Rectangle 41"/>
          <p:cNvSpPr/>
          <p:nvPr/>
        </p:nvSpPr>
        <p:spPr>
          <a:xfrm>
            <a:off x="6228184" y="2132856"/>
            <a:ext cx="2736304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Will appear once the frequency is selected 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28184" y="2132856"/>
            <a:ext cx="273630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Rate Card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660232" y="5445224"/>
            <a:ext cx="1152128" cy="288032"/>
            <a:chOff x="827584" y="6093296"/>
            <a:chExt cx="1152128" cy="288032"/>
          </a:xfrm>
        </p:grpSpPr>
        <p:sp>
          <p:nvSpPr>
            <p:cNvPr id="45" name="Rectangle 44"/>
            <p:cNvSpPr/>
            <p:nvPr/>
          </p:nvSpPr>
          <p:spPr>
            <a:xfrm>
              <a:off x="827584" y="6093296"/>
              <a:ext cx="1152128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>
                      <a:lumMod val="50000"/>
                    </a:schemeClr>
                  </a:solidFill>
                </a:rPr>
                <a:t>Confirm</a:t>
              </a:r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763688" y="6165304"/>
              <a:ext cx="144016" cy="14401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547664" y="116632"/>
            <a:ext cx="0" cy="5040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19672" y="282134"/>
            <a:ext cx="1280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Online Store </a:t>
            </a:r>
            <a:endParaRPr lang="en-US" sz="16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486599" y="118373"/>
            <a:ext cx="15921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Login / Register</a:t>
            </a:r>
          </a:p>
          <a:p>
            <a:pPr algn="r"/>
            <a:endParaRPr lang="en-US" sz="1100" dirty="0" smtClean="0"/>
          </a:p>
          <a:p>
            <a:pPr algn="r"/>
            <a:r>
              <a:rPr lang="en-US" sz="1100" dirty="0" smtClean="0"/>
              <a:t>Email    </a:t>
            </a:r>
            <a:r>
              <a:rPr lang="en-US" sz="1200" dirty="0" smtClean="0"/>
              <a:t>I</a:t>
            </a:r>
            <a:r>
              <a:rPr lang="en-US" sz="1100" dirty="0" smtClean="0"/>
              <a:t>  +91981000000</a:t>
            </a:r>
            <a:endParaRPr lang="en-US" sz="11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79512" y="980728"/>
          <a:ext cx="8784976" cy="304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84976"/>
              </a:tblGrid>
              <a:tr h="2160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Report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Payment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0F5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139952" y="980728"/>
            <a:ext cx="115212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Pay as Guest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5776" y="980728"/>
            <a:ext cx="115212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Login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520" y="1700808"/>
            <a:ext cx="8424936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135000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Payment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520" y="1700808"/>
            <a:ext cx="84249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Payment Options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547664" y="116632"/>
            <a:ext cx="0" cy="5040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19672" y="282134"/>
            <a:ext cx="1280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Online Store </a:t>
            </a:r>
            <a:endParaRPr lang="en-US" sz="16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486599" y="118373"/>
            <a:ext cx="15921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Login / Register</a:t>
            </a:r>
          </a:p>
          <a:p>
            <a:pPr algn="r"/>
            <a:endParaRPr lang="en-US" sz="1100" dirty="0" smtClean="0"/>
          </a:p>
          <a:p>
            <a:pPr algn="r"/>
            <a:r>
              <a:rPr lang="en-US" sz="1100" dirty="0" smtClean="0"/>
              <a:t>Email    </a:t>
            </a:r>
            <a:r>
              <a:rPr lang="en-US" sz="1200" dirty="0" smtClean="0"/>
              <a:t>I</a:t>
            </a:r>
            <a:r>
              <a:rPr lang="en-US" sz="1100" dirty="0" smtClean="0"/>
              <a:t>  +91981000000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251520" y="1700808"/>
            <a:ext cx="8424936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135000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Details of Report and Payment</a:t>
            </a:r>
          </a:p>
          <a:p>
            <a:pPr>
              <a:buSzPct val="135000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SzPct val="135000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700808"/>
            <a:ext cx="84249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Congratulations! Your payment has been received. Your Order Number is 0900-90-90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-1228700" y="1228700"/>
            <a:ext cx="3861048" cy="1403648"/>
          </a:xfrm>
          <a:prstGeom prst="rtTriangl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E:\My Documents\nitasha\personal\renee media docs\rmg stationary\renee.jpg"/>
          <p:cNvPicPr>
            <a:picLocks noChangeAspect="1" noChangeArrowheads="1"/>
          </p:cNvPicPr>
          <p:nvPr/>
        </p:nvPicPr>
        <p:blipFill>
          <a:blip r:embed="rId2" cstate="print"/>
          <a:srcRect l="29235" t="36174" r="30389" b="36140"/>
          <a:stretch>
            <a:fillRect/>
          </a:stretch>
        </p:blipFill>
        <p:spPr bwMode="auto">
          <a:xfrm>
            <a:off x="-1" y="6381329"/>
            <a:ext cx="926861" cy="476672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5576" y="2564905"/>
            <a:ext cx="8388424" cy="7920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Process flow</a:t>
            </a:r>
            <a:endParaRPr kumimoji="0" lang="en-IN" sz="40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ight Triangle 8"/>
          <p:cNvSpPr/>
          <p:nvPr/>
        </p:nvSpPr>
        <p:spPr>
          <a:xfrm rot="16200000">
            <a:off x="6511652" y="4225652"/>
            <a:ext cx="3861048" cy="1403648"/>
          </a:xfrm>
          <a:prstGeom prst="rtTriangl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95535" y="332656"/>
          <a:ext cx="8352929" cy="62646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76265"/>
                <a:gridCol w="3336371"/>
                <a:gridCol w="2640293"/>
              </a:tblGrid>
              <a:tr h="3793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Portal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Access 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Reports Generation and Payment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Back-End</a:t>
                      </a:r>
                      <a:r>
                        <a:rPr lang="en-US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Integration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885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827584" y="908720"/>
            <a:ext cx="1080120" cy="36004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Welcome</a:t>
            </a:r>
          </a:p>
          <a:p>
            <a:pPr algn="ctr"/>
            <a:r>
              <a:rPr lang="en-US" sz="1100" b="1" dirty="0" smtClean="0"/>
              <a:t>Screen</a:t>
            </a:r>
            <a:endParaRPr lang="en-US" sz="11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31640" y="1340768"/>
            <a:ext cx="0" cy="43204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/>
          <p:cNvSpPr/>
          <p:nvPr/>
        </p:nvSpPr>
        <p:spPr>
          <a:xfrm>
            <a:off x="683568" y="1916832"/>
            <a:ext cx="1368152" cy="9361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Existing</a:t>
            </a:r>
          </a:p>
          <a:p>
            <a:pPr algn="ctr"/>
            <a:r>
              <a:rPr lang="en-US" sz="1100" b="1" dirty="0" smtClean="0"/>
              <a:t>User?</a:t>
            </a:r>
            <a:endParaRPr lang="en-US" sz="1100" b="1" dirty="0"/>
          </a:p>
        </p:txBody>
      </p:sp>
      <p:sp>
        <p:nvSpPr>
          <p:cNvPr id="7" name="Rectangle 6"/>
          <p:cNvSpPr/>
          <p:nvPr/>
        </p:nvSpPr>
        <p:spPr>
          <a:xfrm>
            <a:off x="827584" y="3501008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Browse / Pay as Guest </a:t>
            </a:r>
          </a:p>
          <a:p>
            <a:pPr algn="ctr"/>
            <a:r>
              <a:rPr lang="en-US" sz="1100" b="1" dirty="0" smtClean="0"/>
              <a:t>OR </a:t>
            </a:r>
          </a:p>
          <a:p>
            <a:pPr algn="ctr"/>
            <a:r>
              <a:rPr lang="en-US" sz="1100" b="1" dirty="0" smtClean="0"/>
              <a:t>Register</a:t>
            </a:r>
            <a:endParaRPr lang="en-US" sz="1100" b="1" dirty="0"/>
          </a:p>
        </p:txBody>
      </p:sp>
      <p:sp>
        <p:nvSpPr>
          <p:cNvPr id="8" name="Rectangle 7"/>
          <p:cNvSpPr/>
          <p:nvPr/>
        </p:nvSpPr>
        <p:spPr>
          <a:xfrm>
            <a:off x="3491880" y="908720"/>
            <a:ext cx="1728192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View Reports</a:t>
            </a:r>
            <a:endParaRPr lang="en-US" sz="1100" b="1" dirty="0"/>
          </a:p>
        </p:txBody>
      </p:sp>
      <p:sp>
        <p:nvSpPr>
          <p:cNvPr id="12" name="Rectangle 11"/>
          <p:cNvSpPr/>
          <p:nvPr/>
        </p:nvSpPr>
        <p:spPr>
          <a:xfrm>
            <a:off x="3491880" y="1412776"/>
            <a:ext cx="1728192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Select Report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91880" y="2060848"/>
            <a:ext cx="1728192" cy="36004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Select Filters and Generate Report</a:t>
            </a:r>
            <a:endParaRPr lang="en-US" sz="1100" b="1" dirty="0"/>
          </a:p>
        </p:txBody>
      </p:sp>
      <p:sp>
        <p:nvSpPr>
          <p:cNvPr id="17" name="Diamond 16"/>
          <p:cNvSpPr/>
          <p:nvPr/>
        </p:nvSpPr>
        <p:spPr>
          <a:xfrm>
            <a:off x="3563888" y="2708920"/>
            <a:ext cx="1584176" cy="936104"/>
          </a:xfrm>
          <a:prstGeom prst="diamond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Confirm Report and Payment?</a:t>
            </a:r>
            <a:endParaRPr lang="en-US" sz="1100" b="1" dirty="0"/>
          </a:p>
        </p:txBody>
      </p:sp>
      <p:sp>
        <p:nvSpPr>
          <p:cNvPr id="18" name="Rectangle 17"/>
          <p:cNvSpPr/>
          <p:nvPr/>
        </p:nvSpPr>
        <p:spPr>
          <a:xfrm>
            <a:off x="3563888" y="5229200"/>
            <a:ext cx="1656184" cy="36004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Order Number Generated</a:t>
            </a:r>
            <a:endParaRPr lang="en-US" sz="1100" b="1" dirty="0"/>
          </a:p>
        </p:txBody>
      </p:sp>
      <p:sp>
        <p:nvSpPr>
          <p:cNvPr id="20" name="Rectangle 19"/>
          <p:cNvSpPr/>
          <p:nvPr/>
        </p:nvSpPr>
        <p:spPr>
          <a:xfrm>
            <a:off x="6516216" y="2060848"/>
            <a:ext cx="1656184" cy="4320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API to access Data for Report</a:t>
            </a:r>
            <a:endParaRPr lang="en-US" sz="1100" b="1" dirty="0"/>
          </a:p>
        </p:txBody>
      </p:sp>
      <p:sp>
        <p:nvSpPr>
          <p:cNvPr id="21" name="Rectangle 20"/>
          <p:cNvSpPr/>
          <p:nvPr/>
        </p:nvSpPr>
        <p:spPr>
          <a:xfrm>
            <a:off x="6444208" y="4581128"/>
            <a:ext cx="1656184" cy="3600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Link Customer Details with Rate Card , Email</a:t>
            </a:r>
            <a:endParaRPr lang="en-US" sz="1100" b="1" dirty="0"/>
          </a:p>
        </p:txBody>
      </p:sp>
      <p:pic>
        <p:nvPicPr>
          <p:cNvPr id="1026" name="Picture 2" descr="C:\Users\Nitasha\AppData\Local\Microsoft\Windows\Temporary Internet Files\Content.IE5\GA6AIHRM\Crystal_Clear_kdm_user_female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456133" cy="456133"/>
          </a:xfrm>
          <a:prstGeom prst="rect">
            <a:avLst/>
          </a:prstGeom>
          <a:noFill/>
        </p:spPr>
      </p:pic>
      <p:cxnSp>
        <p:nvCxnSpPr>
          <p:cNvPr id="22" name="Straight Arrow Connector 21"/>
          <p:cNvCxnSpPr/>
          <p:nvPr/>
        </p:nvCxnSpPr>
        <p:spPr>
          <a:xfrm>
            <a:off x="1331640" y="2924944"/>
            <a:ext cx="0" cy="43204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08988" y="2905199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25" name="Elbow Connector 24"/>
          <p:cNvCxnSpPr>
            <a:stCxn id="6" idx="3"/>
            <a:endCxn id="8" idx="1"/>
          </p:cNvCxnSpPr>
          <p:nvPr/>
        </p:nvCxnSpPr>
        <p:spPr>
          <a:xfrm flipV="1">
            <a:off x="2051720" y="1052736"/>
            <a:ext cx="1440160" cy="133214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51720" y="2060848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cxnSp>
        <p:nvCxnSpPr>
          <p:cNvPr id="33" name="Shape 32"/>
          <p:cNvCxnSpPr>
            <a:stCxn id="7" idx="3"/>
          </p:cNvCxnSpPr>
          <p:nvPr/>
        </p:nvCxnSpPr>
        <p:spPr>
          <a:xfrm flipV="1">
            <a:off x="1763688" y="1052736"/>
            <a:ext cx="1224136" cy="2844316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12" idx="0"/>
          </p:cNvCxnSpPr>
          <p:nvPr/>
        </p:nvCxnSpPr>
        <p:spPr>
          <a:xfrm>
            <a:off x="4355976" y="1196752"/>
            <a:ext cx="0" cy="21602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355976" y="1700808"/>
            <a:ext cx="0" cy="28803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355976" y="2420888"/>
            <a:ext cx="0" cy="28803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0" idx="0"/>
          </p:cNvCxnSpPr>
          <p:nvPr/>
        </p:nvCxnSpPr>
        <p:spPr>
          <a:xfrm>
            <a:off x="4355976" y="3645024"/>
            <a:ext cx="0" cy="36004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534271" y="6021288"/>
            <a:ext cx="1656184" cy="43204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Get Report Delivery by Email </a:t>
            </a:r>
            <a:endParaRPr lang="en-US" sz="1100" b="1" dirty="0"/>
          </a:p>
        </p:txBody>
      </p:sp>
      <p:pic>
        <p:nvPicPr>
          <p:cNvPr id="1027" name="Picture 3" descr="C:\Users\Nitasha\AppData\Local\Microsoft\Windows\Temporary Internet Files\Content.IE5\KUAN9GO1\pdf_icon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2463" y="5877272"/>
            <a:ext cx="677689" cy="677689"/>
          </a:xfrm>
          <a:prstGeom prst="rect">
            <a:avLst/>
          </a:prstGeom>
          <a:noFill/>
        </p:spPr>
      </p:pic>
      <p:cxnSp>
        <p:nvCxnSpPr>
          <p:cNvPr id="44" name="Straight Arrow Connector 43"/>
          <p:cNvCxnSpPr/>
          <p:nvPr/>
        </p:nvCxnSpPr>
        <p:spPr>
          <a:xfrm>
            <a:off x="4355976" y="5589240"/>
            <a:ext cx="0" cy="36004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292080" y="2276872"/>
            <a:ext cx="1152128" cy="0"/>
          </a:xfrm>
          <a:prstGeom prst="straightConnector1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220072" y="4725144"/>
            <a:ext cx="1152128" cy="0"/>
          </a:xfrm>
          <a:prstGeom prst="straightConnector1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555776" y="332656"/>
            <a:ext cx="0" cy="6048672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51720" y="3356992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156176" y="332656"/>
            <a:ext cx="0" cy="6048672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51920" y="4869160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cxnSp>
        <p:nvCxnSpPr>
          <p:cNvPr id="54" name="Shape 53"/>
          <p:cNvCxnSpPr>
            <a:stCxn id="17" idx="3"/>
            <a:endCxn id="12" idx="3"/>
          </p:cNvCxnSpPr>
          <p:nvPr/>
        </p:nvCxnSpPr>
        <p:spPr>
          <a:xfrm flipV="1">
            <a:off x="5148064" y="1556792"/>
            <a:ext cx="72008" cy="1620180"/>
          </a:xfrm>
          <a:prstGeom prst="bentConnector3">
            <a:avLst>
              <a:gd name="adj1" fmla="val 417465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041436" y="2924944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508105" y="2924944"/>
            <a:ext cx="72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Make Fresh Selection or Quit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3491880" y="4005064"/>
            <a:ext cx="1728192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Confirm Frequency and Report Cost </a:t>
            </a:r>
            <a:endParaRPr lang="en-US" sz="1100" b="1" dirty="0"/>
          </a:p>
        </p:txBody>
      </p:sp>
      <p:sp>
        <p:nvSpPr>
          <p:cNvPr id="64" name="Rectangle 63"/>
          <p:cNvSpPr/>
          <p:nvPr/>
        </p:nvSpPr>
        <p:spPr>
          <a:xfrm>
            <a:off x="3491880" y="4581128"/>
            <a:ext cx="1728192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Pay as Guest or User</a:t>
            </a:r>
            <a:endParaRPr lang="en-US" sz="1100" b="1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355976" y="4293096"/>
            <a:ext cx="0" cy="28803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355976" y="4869160"/>
            <a:ext cx="0" cy="28803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user\Downloads\RMG PPT TEMPLATE-06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5400000">
            <a:off x="-1228700" y="1228700"/>
            <a:ext cx="3861048" cy="1403648"/>
          </a:xfrm>
          <a:prstGeom prst="rtTriangl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Triangle 2"/>
          <p:cNvSpPr/>
          <p:nvPr/>
        </p:nvSpPr>
        <p:spPr>
          <a:xfrm rot="16200000">
            <a:off x="6511652" y="4225652"/>
            <a:ext cx="3861048" cy="1403648"/>
          </a:xfrm>
          <a:prstGeom prst="rtTriangl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E:\My Documents\nitasha\personal\renee media docs\rmg stationary\renee.jpg"/>
          <p:cNvPicPr>
            <a:picLocks noChangeAspect="1" noChangeArrowheads="1"/>
          </p:cNvPicPr>
          <p:nvPr/>
        </p:nvPicPr>
        <p:blipFill>
          <a:blip r:embed="rId2" cstate="print"/>
          <a:srcRect l="29235" t="36174" r="30389" b="36140"/>
          <a:stretch>
            <a:fillRect/>
          </a:stretch>
        </p:blipFill>
        <p:spPr bwMode="auto">
          <a:xfrm>
            <a:off x="-1" y="6381329"/>
            <a:ext cx="926861" cy="47667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403648" y="0"/>
            <a:ext cx="7740352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solidFill>
                  <a:srgbClr val="FF1919"/>
                </a:solidFill>
              </a:rPr>
              <a:t>The Brief </a:t>
            </a:r>
            <a:endParaRPr lang="en-IN" sz="3600" b="1" dirty="0">
              <a:solidFill>
                <a:srgbClr val="FF191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1268760"/>
            <a:ext cx="6768752" cy="4248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b="1" u="sng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b="1" u="sng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b="1" u="sng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b="1" u="sng" dirty="0" smtClean="0">
                <a:solidFill>
                  <a:schemeClr val="tx1"/>
                </a:solidFill>
              </a:rPr>
              <a:t>Objective :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	The Self Serve Portal will be a Reports Repository that subscriber can access as per their requirements. It will have the following functions </a:t>
            </a:r>
          </a:p>
          <a:p>
            <a:pPr marL="800100" lvl="1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Reports library</a:t>
            </a:r>
          </a:p>
          <a:p>
            <a:pPr marL="800100" lvl="1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Instant Reports as per pre-defined Filter Definitions</a:t>
            </a:r>
          </a:p>
          <a:p>
            <a:pPr marL="800100" lvl="1" indent="-3429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Report Delivery upon payment (online)</a:t>
            </a:r>
          </a:p>
          <a:p>
            <a:pPr marL="800100" lvl="1" indent="-342900">
              <a:spcBef>
                <a:spcPct val="20000"/>
              </a:spcBef>
              <a:buFont typeface="+mj-lt"/>
              <a:buAutoNum type="arabicPeriod"/>
              <a:defRPr/>
            </a:pPr>
            <a:endParaRPr lang="en-US" sz="1600" b="1" u="sng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RMG will develop API Access to Data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5400000">
            <a:off x="-1228700" y="1228700"/>
            <a:ext cx="3861048" cy="1403648"/>
          </a:xfrm>
          <a:prstGeom prst="rtTriangl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Triangle 2"/>
          <p:cNvSpPr/>
          <p:nvPr/>
        </p:nvSpPr>
        <p:spPr>
          <a:xfrm rot="16200000">
            <a:off x="6511652" y="4225652"/>
            <a:ext cx="3861048" cy="1403648"/>
          </a:xfrm>
          <a:prstGeom prst="rtTriangl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E:\My Documents\nitasha\personal\renee media docs\rmg stationary\renee.jpg"/>
          <p:cNvPicPr>
            <a:picLocks noChangeAspect="1" noChangeArrowheads="1"/>
          </p:cNvPicPr>
          <p:nvPr/>
        </p:nvPicPr>
        <p:blipFill>
          <a:blip r:embed="rId2" cstate="print"/>
          <a:srcRect l="29235" t="36174" r="30389" b="36140"/>
          <a:stretch>
            <a:fillRect/>
          </a:stretch>
        </p:blipFill>
        <p:spPr bwMode="auto">
          <a:xfrm>
            <a:off x="-1" y="6381329"/>
            <a:ext cx="926861" cy="47667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403648" y="0"/>
            <a:ext cx="7740352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solidFill>
                  <a:srgbClr val="FF1919"/>
                </a:solidFill>
              </a:rPr>
              <a:t>Dashboard Features </a:t>
            </a:r>
            <a:endParaRPr lang="en-IN" sz="3600" b="1" dirty="0">
              <a:solidFill>
                <a:srgbClr val="FF191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1268760"/>
            <a:ext cx="7200800" cy="403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Automated Dashboard </a:t>
            </a:r>
            <a:r>
              <a:rPr lang="en-US" sz="1600" dirty="0" smtClean="0">
                <a:solidFill>
                  <a:schemeClr val="tx1"/>
                </a:solidFill>
              </a:rPr>
              <a:t>with Data Integration (API)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IN" sz="1600" b="1" dirty="0" smtClean="0">
                <a:solidFill>
                  <a:schemeClr val="tx1"/>
                </a:solidFill>
              </a:rPr>
              <a:t>Data Manipulation : Clean-up, Grouping and Analysis </a:t>
            </a:r>
            <a:r>
              <a:rPr lang="en-IN" sz="1600" dirty="0" smtClean="0">
                <a:solidFill>
                  <a:schemeClr val="tx1"/>
                </a:solidFill>
              </a:rPr>
              <a:t>before dashboard stage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Instant Reports </a:t>
            </a:r>
            <a:r>
              <a:rPr lang="en-US" sz="1400" dirty="0" smtClean="0">
                <a:solidFill>
                  <a:schemeClr val="tx1"/>
                </a:solidFill>
              </a:rPr>
              <a:t>Delivery by email in </a:t>
            </a:r>
            <a:r>
              <a:rPr lang="en-US" sz="1400" dirty="0" err="1" smtClean="0">
                <a:solidFill>
                  <a:schemeClr val="tx1"/>
                </a:solidFill>
              </a:rPr>
              <a:t>pdf</a:t>
            </a:r>
            <a:r>
              <a:rPr lang="en-US" sz="1400" dirty="0" smtClean="0">
                <a:solidFill>
                  <a:schemeClr val="tx1"/>
                </a:solidFill>
              </a:rPr>
              <a:t> format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Sample </a:t>
            </a:r>
            <a:r>
              <a:rPr lang="en-US" sz="1400" dirty="0" smtClean="0">
                <a:solidFill>
                  <a:schemeClr val="tx1"/>
                </a:solidFill>
              </a:rPr>
              <a:t>Reports for user to preview before ordering</a:t>
            </a:r>
          </a:p>
          <a:p>
            <a:pPr lvl="1"/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User Management Module for Admin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User registration and approvals 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Storing User Data</a:t>
            </a:r>
            <a:endParaRPr lang="en-IN" sz="1400" dirty="0" smtClean="0">
              <a:solidFill>
                <a:schemeClr val="tx1"/>
              </a:solidFill>
            </a:endParaRPr>
          </a:p>
          <a:p>
            <a:pPr lvl="1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Email integrations - User registrations, Reports Delivery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Handling Custom Reports Requirements</a:t>
            </a:r>
            <a:endParaRPr lang="en-IN" sz="1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Online Access (Cloud Hosting of the Application)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Online Payment Mechanism as per Rate Card  - for login members as well as Guest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  <a:p>
            <a:pPr lvl="1"/>
            <a:endParaRPr 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2771800" y="836712"/>
          <a:ext cx="5472608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ight Triangle 3"/>
          <p:cNvSpPr/>
          <p:nvPr/>
        </p:nvSpPr>
        <p:spPr>
          <a:xfrm rot="5400000">
            <a:off x="-1228700" y="1228700"/>
            <a:ext cx="3861048" cy="1403648"/>
          </a:xfrm>
          <a:prstGeom prst="rtTriangl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Triangle 4"/>
          <p:cNvSpPr/>
          <p:nvPr/>
        </p:nvSpPr>
        <p:spPr>
          <a:xfrm rot="16200000">
            <a:off x="6511652" y="4225652"/>
            <a:ext cx="3861048" cy="1403648"/>
          </a:xfrm>
          <a:prstGeom prst="rtTriangl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E:\My Documents\nitasha\personal\renee media docs\rmg stationary\renee.jpg"/>
          <p:cNvPicPr>
            <a:picLocks noChangeAspect="1" noChangeArrowheads="1"/>
          </p:cNvPicPr>
          <p:nvPr/>
        </p:nvPicPr>
        <p:blipFill>
          <a:blip r:embed="rId7" cstate="print"/>
          <a:srcRect l="29235" t="36174" r="30389" b="36140"/>
          <a:stretch>
            <a:fillRect/>
          </a:stretch>
        </p:blipFill>
        <p:spPr bwMode="auto">
          <a:xfrm>
            <a:off x="-1" y="6381329"/>
            <a:ext cx="926861" cy="47667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59632" y="44624"/>
            <a:ext cx="834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1919"/>
                </a:solidFill>
              </a:rPr>
              <a:t> Sections</a:t>
            </a:r>
            <a:endParaRPr lang="en-IN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2699792" y="3429000"/>
          <a:ext cx="5544616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Rectangle 10"/>
          <p:cNvSpPr/>
          <p:nvPr/>
        </p:nvSpPr>
        <p:spPr>
          <a:xfrm>
            <a:off x="971600" y="1484784"/>
            <a:ext cx="1152128" cy="43204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USER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1600" y="4221088"/>
            <a:ext cx="1152128" cy="43204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ADMIN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-1228700" y="1228700"/>
            <a:ext cx="3861048" cy="1403648"/>
          </a:xfrm>
          <a:prstGeom prst="rtTriangl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E:\My Documents\nitasha\personal\renee media docs\rmg stationary\renee.jpg"/>
          <p:cNvPicPr>
            <a:picLocks noChangeAspect="1" noChangeArrowheads="1"/>
          </p:cNvPicPr>
          <p:nvPr/>
        </p:nvPicPr>
        <p:blipFill>
          <a:blip r:embed="rId2" cstate="print"/>
          <a:srcRect l="29235" t="36174" r="30389" b="36140"/>
          <a:stretch>
            <a:fillRect/>
          </a:stretch>
        </p:blipFill>
        <p:spPr bwMode="auto">
          <a:xfrm>
            <a:off x="-1" y="6381329"/>
            <a:ext cx="926861" cy="476672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5576" y="2564905"/>
            <a:ext cx="8388424" cy="7920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</a:t>
            </a:r>
            <a:r>
              <a:rPr kumimoji="0" lang="en-US" sz="4000" b="1" i="0" u="none" strike="noStrike" kern="1200" cap="all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screens </a:t>
            </a:r>
            <a:endParaRPr kumimoji="0" lang="en-IN" sz="40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ight Triangle 8"/>
          <p:cNvSpPr/>
          <p:nvPr/>
        </p:nvSpPr>
        <p:spPr>
          <a:xfrm rot="16200000">
            <a:off x="6511652" y="4225652"/>
            <a:ext cx="3861048" cy="1403648"/>
          </a:xfrm>
          <a:prstGeom prst="rtTriangl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547664" y="116632"/>
            <a:ext cx="0" cy="5040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19672" y="282134"/>
            <a:ext cx="1280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Online Store </a:t>
            </a:r>
            <a:endParaRPr lang="en-US" sz="16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486599" y="118373"/>
            <a:ext cx="15921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Login / Register</a:t>
            </a:r>
          </a:p>
          <a:p>
            <a:pPr algn="r"/>
            <a:endParaRPr lang="en-US" sz="1100" dirty="0" smtClean="0"/>
          </a:p>
          <a:p>
            <a:pPr algn="r"/>
            <a:r>
              <a:rPr lang="en-US" sz="1100" dirty="0" smtClean="0"/>
              <a:t>Email    </a:t>
            </a:r>
            <a:r>
              <a:rPr lang="en-US" sz="1200" dirty="0" smtClean="0"/>
              <a:t>I</a:t>
            </a:r>
            <a:r>
              <a:rPr lang="en-US" sz="1100" dirty="0" smtClean="0"/>
              <a:t>  +91981000000</a:t>
            </a:r>
            <a:endParaRPr lang="en-US" sz="11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9512" y="908720"/>
          <a:ext cx="8784976" cy="304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84976"/>
              </a:tblGrid>
              <a:tr h="2160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Welcome to the Online Store !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0F5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Image result for charts and reports"/>
          <p:cNvPicPr>
            <a:picLocks noChangeAspect="1" noChangeArrowheads="1"/>
          </p:cNvPicPr>
          <p:nvPr/>
        </p:nvPicPr>
        <p:blipFill>
          <a:blip r:embed="rId2" cstate="print"/>
          <a:srcRect t="25714"/>
          <a:stretch>
            <a:fillRect/>
          </a:stretch>
        </p:blipFill>
        <p:spPr bwMode="auto">
          <a:xfrm>
            <a:off x="179512" y="1268760"/>
            <a:ext cx="6696744" cy="2854350"/>
          </a:xfrm>
          <a:prstGeom prst="rect">
            <a:avLst/>
          </a:prstGeom>
          <a:noFill/>
        </p:spPr>
      </p:pic>
      <p:sp>
        <p:nvSpPr>
          <p:cNvPr id="11" name="Oval 10"/>
          <p:cNvSpPr/>
          <p:nvPr/>
        </p:nvSpPr>
        <p:spPr>
          <a:xfrm>
            <a:off x="3059832" y="393305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12232" y="3933056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64632" y="3933056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7032" y="3933056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48264" y="3429000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Pay and Use Report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4293096"/>
            <a:ext cx="676875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 access to multiple reports to get information on TV Viewership</a:t>
            </a:r>
          </a:p>
          <a:p>
            <a:r>
              <a:rPr lang="en-US" sz="1200" dirty="0" smtClean="0"/>
              <a:t>BARC now offers you the flexibility to create your own reports and get them delivered to your inbox instantly!</a:t>
            </a:r>
          </a:p>
          <a:p>
            <a:r>
              <a:rPr lang="en-US" sz="1200" dirty="0" smtClean="0"/>
              <a:t>Our Reports are Simple, Comprehensive and easy to use. You can pay for them as a one time user or do a repeat purchase for regular updates </a:t>
            </a:r>
          </a:p>
        </p:txBody>
      </p:sp>
      <p:pic>
        <p:nvPicPr>
          <p:cNvPr id="1030" name="Picture 6" descr="Image result for login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4221088"/>
            <a:ext cx="1296144" cy="691855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6948264" y="1772816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Browse Our Sample Reports Catalogue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6948264" y="2564904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Login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7020272" y="1268760"/>
            <a:ext cx="14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Easy Steps 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82285" y="4725144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Not a User? Register Here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179512" y="5373216"/>
            <a:ext cx="61206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Browse through the BARC Reports Catalogue here</a:t>
            </a:r>
          </a:p>
          <a:p>
            <a:r>
              <a:rPr lang="en-US" sz="1200" dirty="0" smtClean="0"/>
              <a:t> </a:t>
            </a:r>
          </a:p>
        </p:txBody>
      </p:sp>
      <p:pic>
        <p:nvPicPr>
          <p:cNvPr id="1034" name="Picture 10" descr="Image result for graph "/>
          <p:cNvPicPr>
            <a:picLocks noChangeAspect="1" noChangeArrowheads="1"/>
          </p:cNvPicPr>
          <p:nvPr/>
        </p:nvPicPr>
        <p:blipFill>
          <a:blip r:embed="rId4" cstate="print"/>
          <a:srcRect l="3238" r="20678"/>
          <a:stretch>
            <a:fillRect/>
          </a:stretch>
        </p:blipFill>
        <p:spPr bwMode="auto">
          <a:xfrm>
            <a:off x="6372200" y="5373216"/>
            <a:ext cx="576064" cy="46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547664" y="116632"/>
            <a:ext cx="0" cy="5040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19672" y="282134"/>
            <a:ext cx="1280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Online Store </a:t>
            </a:r>
            <a:endParaRPr lang="en-US" sz="16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486599" y="118373"/>
            <a:ext cx="15921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Login / Register</a:t>
            </a:r>
          </a:p>
          <a:p>
            <a:pPr algn="r"/>
            <a:endParaRPr lang="en-US" sz="1100" dirty="0" smtClean="0"/>
          </a:p>
          <a:p>
            <a:pPr algn="r"/>
            <a:r>
              <a:rPr lang="en-US" sz="1100" dirty="0" smtClean="0"/>
              <a:t>Email    </a:t>
            </a:r>
            <a:r>
              <a:rPr lang="en-US" sz="1200" dirty="0" smtClean="0"/>
              <a:t>I</a:t>
            </a:r>
            <a:r>
              <a:rPr lang="en-US" sz="1100" dirty="0" smtClean="0"/>
              <a:t>  +91981000000</a:t>
            </a:r>
            <a:endParaRPr lang="en-US" sz="11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9512" y="908720"/>
          <a:ext cx="8784976" cy="304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84976"/>
              </a:tblGrid>
              <a:tr h="2160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View Our Sample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Reports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0F5"/>
                    </a:solidFill>
                  </a:tcPr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144016" y="2492896"/>
            <a:ext cx="22322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</a:rPr>
              <a:t>Top Programmes </a:t>
            </a:r>
            <a:endParaRPr lang="en-US" sz="15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9512" y="3789040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Preview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4016" y="2924944"/>
            <a:ext cx="223224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SzPct val="150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Top Programmes by Type</a:t>
            </a:r>
          </a:p>
          <a:p>
            <a:pPr>
              <a:buSzPct val="150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Cross Genre Performance</a:t>
            </a:r>
          </a:p>
          <a:p>
            <a:pPr>
              <a:buSzPct val="150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Programme Trend – weekly</a:t>
            </a:r>
          </a:p>
          <a:p>
            <a:pPr>
              <a:buSzPct val="150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Programme Trend – Monthly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376264" y="2492896"/>
            <a:ext cx="22322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</a:rPr>
              <a:t>Time Slot Analysis </a:t>
            </a:r>
            <a:endParaRPr lang="en-US" sz="15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376264" y="2924944"/>
            <a:ext cx="223224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SzPct val="150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By Channel</a:t>
            </a:r>
          </a:p>
          <a:p>
            <a:pPr>
              <a:buSzPct val="150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By Genre </a:t>
            </a:r>
          </a:p>
          <a:p>
            <a:pPr>
              <a:buSzPct val="150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Trends by Weeks</a:t>
            </a:r>
          </a:p>
          <a:p>
            <a:pPr>
              <a:buSzPct val="150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Trends by Months</a:t>
            </a:r>
          </a:p>
          <a:p>
            <a:pPr>
              <a:buSzPct val="150000"/>
              <a:buFont typeface="Courier New" pitchFamily="49" charset="0"/>
              <a:buChar char="o"/>
            </a:pP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SzPct val="150000"/>
              <a:buFont typeface="Courier New" pitchFamily="49" charset="0"/>
              <a:buChar char="o"/>
            </a:pP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608512" y="2492896"/>
            <a:ext cx="22322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</a:rPr>
              <a:t>TG Performance </a:t>
            </a:r>
            <a:endParaRPr lang="en-US" sz="15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608512" y="2924944"/>
            <a:ext cx="223224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SzPct val="150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By TGs </a:t>
            </a:r>
          </a:p>
          <a:p>
            <a:pPr>
              <a:buSzPct val="150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By Genre </a:t>
            </a:r>
          </a:p>
          <a:p>
            <a:pPr>
              <a:buSzPct val="150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Trends by Weeks</a:t>
            </a:r>
          </a:p>
          <a:p>
            <a:pPr>
              <a:buSzPct val="150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Trends by Months</a:t>
            </a:r>
          </a:p>
          <a:p>
            <a:pPr>
              <a:buSzPct val="150000"/>
              <a:buFont typeface="Courier New" pitchFamily="49" charset="0"/>
              <a:buChar char="o"/>
            </a:pP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SzPct val="150000"/>
              <a:buFont typeface="Courier New" pitchFamily="49" charset="0"/>
              <a:buChar char="o"/>
            </a:pP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804248" y="2492896"/>
            <a:ext cx="22322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</a:rPr>
              <a:t>Market Performance </a:t>
            </a:r>
            <a:endParaRPr lang="en-US" sz="15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804248" y="2924944"/>
            <a:ext cx="223224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SzPct val="150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By Markets</a:t>
            </a:r>
          </a:p>
          <a:p>
            <a:pPr>
              <a:buSzPct val="150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By Genre </a:t>
            </a:r>
          </a:p>
          <a:p>
            <a:pPr>
              <a:buSzPct val="150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Trends by Weeks</a:t>
            </a:r>
          </a:p>
          <a:p>
            <a:pPr>
              <a:buSzPct val="150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Trends by Months</a:t>
            </a:r>
          </a:p>
          <a:p>
            <a:pPr>
              <a:buSzPct val="150000"/>
              <a:buFont typeface="Courier New" pitchFamily="49" charset="0"/>
              <a:buChar char="o"/>
            </a:pP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SzPct val="150000"/>
              <a:buFont typeface="Courier New" pitchFamily="49" charset="0"/>
              <a:buChar char="o"/>
            </a:pP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411760" y="3789040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Preview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644008" y="3789040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Preview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804248" y="3789040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Preview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314" name="Picture 2" descr="Image result for television programm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340768"/>
            <a:ext cx="2232248" cy="1090862"/>
          </a:xfrm>
          <a:prstGeom prst="rect">
            <a:avLst/>
          </a:prstGeom>
          <a:noFill/>
        </p:spPr>
      </p:pic>
      <p:pic>
        <p:nvPicPr>
          <p:cNvPr id="13316" name="Picture 4" descr="Image result for time slo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1340768"/>
            <a:ext cx="2016224" cy="106294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3318" name="Picture 6" descr="Image result for target group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340768"/>
            <a:ext cx="2160240" cy="1104674"/>
          </a:xfrm>
          <a:prstGeom prst="rect">
            <a:avLst/>
          </a:prstGeom>
          <a:noFill/>
        </p:spPr>
      </p:pic>
      <p:pic>
        <p:nvPicPr>
          <p:cNvPr id="13320" name="Picture 8" descr="Image result for india stat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2320" y="1412776"/>
            <a:ext cx="907150" cy="100811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26820" y="4297060"/>
            <a:ext cx="412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Contact us for Custom Report Generation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547664" y="116632"/>
            <a:ext cx="0" cy="5040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19672" y="282134"/>
            <a:ext cx="1280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Online Store </a:t>
            </a:r>
            <a:endParaRPr lang="en-US" sz="16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486599" y="118373"/>
            <a:ext cx="15921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Login / Register</a:t>
            </a:r>
          </a:p>
          <a:p>
            <a:pPr algn="r"/>
            <a:endParaRPr lang="en-US" sz="1100" dirty="0" smtClean="0"/>
          </a:p>
          <a:p>
            <a:pPr algn="r"/>
            <a:r>
              <a:rPr lang="en-US" sz="1100" dirty="0" smtClean="0"/>
              <a:t>Email    </a:t>
            </a:r>
            <a:r>
              <a:rPr lang="en-US" sz="1200" dirty="0" smtClean="0"/>
              <a:t>I</a:t>
            </a:r>
            <a:r>
              <a:rPr lang="en-US" sz="1100" dirty="0" smtClean="0"/>
              <a:t>  +91981000000</a:t>
            </a:r>
            <a:endParaRPr lang="en-US" sz="11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9512" y="908720"/>
          <a:ext cx="8784976" cy="304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84976"/>
              </a:tblGrid>
              <a:tr h="2160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View Our Sample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Reports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0F5"/>
                    </a:solidFill>
                  </a:tcPr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144016" y="2492896"/>
            <a:ext cx="22322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</a:rPr>
              <a:t>Top Programmes </a:t>
            </a:r>
            <a:endParaRPr lang="en-US" sz="15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9512" y="3789040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Preview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4016" y="2924944"/>
            <a:ext cx="223224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SzPct val="150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Top Programmes by Type</a:t>
            </a:r>
          </a:p>
          <a:p>
            <a:pPr>
              <a:buSzPct val="150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Cross Genre Performance</a:t>
            </a:r>
          </a:p>
          <a:p>
            <a:pPr>
              <a:buSzPct val="150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Programme Trend – weekly</a:t>
            </a:r>
          </a:p>
          <a:p>
            <a:pPr>
              <a:buSzPct val="150000"/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Programme Trend – Monthly </a:t>
            </a:r>
          </a:p>
        </p:txBody>
      </p:sp>
      <p:pic>
        <p:nvPicPr>
          <p:cNvPr id="13314" name="Picture 2" descr="Image result for television programm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340768"/>
            <a:ext cx="2232248" cy="1090862"/>
          </a:xfrm>
          <a:prstGeom prst="rect">
            <a:avLst/>
          </a:prstGeom>
          <a:noFill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/>
          <a:srcRect l="711" t="22753" r="43829" b="24158"/>
          <a:stretch>
            <a:fillRect/>
          </a:stretch>
        </p:blipFill>
        <p:spPr bwMode="auto">
          <a:xfrm>
            <a:off x="5364088" y="1340768"/>
            <a:ext cx="3075771" cy="16561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 l="711" t="22753" r="43829" b="24158"/>
          <a:stretch>
            <a:fillRect/>
          </a:stretch>
        </p:blipFill>
        <p:spPr bwMode="auto">
          <a:xfrm>
            <a:off x="5436096" y="3284984"/>
            <a:ext cx="3075771" cy="16561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 l="711" t="22753" r="43829" b="24158"/>
          <a:stretch>
            <a:fillRect/>
          </a:stretch>
        </p:blipFill>
        <p:spPr bwMode="auto">
          <a:xfrm>
            <a:off x="5508104" y="5013176"/>
            <a:ext cx="3075771" cy="16561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8" name="Group 27"/>
          <p:cNvGrpSpPr/>
          <p:nvPr/>
        </p:nvGrpSpPr>
        <p:grpSpPr>
          <a:xfrm>
            <a:off x="2843808" y="1340768"/>
            <a:ext cx="2304256" cy="432048"/>
            <a:chOff x="827584" y="6093296"/>
            <a:chExt cx="1152128" cy="288032"/>
          </a:xfrm>
        </p:grpSpPr>
        <p:sp>
          <p:nvSpPr>
            <p:cNvPr id="29" name="Rectangle 28"/>
            <p:cNvSpPr/>
            <p:nvPr/>
          </p:nvSpPr>
          <p:spPr>
            <a:xfrm>
              <a:off x="827584" y="6093296"/>
              <a:ext cx="1152128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 smtClean="0">
                  <a:solidFill>
                    <a:schemeClr val="tx2">
                      <a:lumMod val="50000"/>
                    </a:schemeClr>
                  </a:solidFill>
                </a:rPr>
                <a:t>Top Programme by Type</a:t>
              </a:r>
              <a:endParaRPr lang="en-US" sz="1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870255" y="6189307"/>
              <a:ext cx="101345" cy="9601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2843808" y="1772816"/>
            <a:ext cx="230425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Description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67944" y="2780928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Buy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1520" y="4365104"/>
            <a:ext cx="2160240" cy="57606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Go back to Sample Reports Page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547664" y="116632"/>
            <a:ext cx="0" cy="5040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19672" y="282134"/>
            <a:ext cx="1280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Online Store </a:t>
            </a:r>
            <a:endParaRPr lang="en-US" sz="16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486599" y="118373"/>
            <a:ext cx="15921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Login / Register</a:t>
            </a:r>
          </a:p>
          <a:p>
            <a:pPr algn="r"/>
            <a:endParaRPr lang="en-US" sz="1100" dirty="0" smtClean="0"/>
          </a:p>
          <a:p>
            <a:pPr algn="r"/>
            <a:r>
              <a:rPr lang="en-US" sz="1100" dirty="0" smtClean="0"/>
              <a:t>Email    </a:t>
            </a:r>
            <a:r>
              <a:rPr lang="en-US" sz="1200" dirty="0" smtClean="0"/>
              <a:t>I</a:t>
            </a:r>
            <a:r>
              <a:rPr lang="en-US" sz="1100" dirty="0" smtClean="0"/>
              <a:t>  +91981000000</a:t>
            </a:r>
            <a:endParaRPr lang="en-US" sz="11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547664" y="2348880"/>
            <a:ext cx="0" cy="41044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91680" y="2348880"/>
            <a:ext cx="6192688" cy="28803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Report Name and Description : 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4" name="Group 23"/>
          <p:cNvGrpSpPr/>
          <p:nvPr/>
        </p:nvGrpSpPr>
        <p:grpSpPr>
          <a:xfrm>
            <a:off x="251522" y="2390691"/>
            <a:ext cx="1224134" cy="246221"/>
            <a:chOff x="251522" y="2390691"/>
            <a:chExt cx="1224134" cy="246221"/>
          </a:xfrm>
        </p:grpSpPr>
        <p:pic>
          <p:nvPicPr>
            <p:cNvPr id="31747" name="Picture 3" descr="C:\Users\Nitasha\AppData\Local\Microsoft\Windows\Temporary Internet Files\Content.IE5\GA6AIHRM\list-ad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2" y="2420888"/>
              <a:ext cx="144016" cy="144016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395536" y="2390691"/>
              <a:ext cx="10801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Report Name </a:t>
              </a:r>
              <a:endParaRPr lang="en-US" sz="1000" dirty="0"/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251520" y="2678723"/>
            <a:ext cx="1224134" cy="246221"/>
            <a:chOff x="251522" y="2390691"/>
            <a:chExt cx="1224134" cy="246221"/>
          </a:xfrm>
        </p:grpSpPr>
        <p:pic>
          <p:nvPicPr>
            <p:cNvPr id="26" name="Picture 3" descr="C:\Users\Nitasha\AppData\Local\Microsoft\Windows\Temporary Internet Files\Content.IE5\GA6AIHRM\list-ad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2" y="2420888"/>
              <a:ext cx="144016" cy="144016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395536" y="2390691"/>
              <a:ext cx="10801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Frequency</a:t>
              </a:r>
              <a:endParaRPr lang="en-US" sz="1000" dirty="0"/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251520" y="2966755"/>
            <a:ext cx="1224134" cy="246221"/>
            <a:chOff x="251522" y="2390691"/>
            <a:chExt cx="1224134" cy="246221"/>
          </a:xfrm>
        </p:grpSpPr>
        <p:pic>
          <p:nvPicPr>
            <p:cNvPr id="29" name="Picture 3" descr="C:\Users\Nitasha\AppData\Local\Microsoft\Windows\Temporary Internet Files\Content.IE5\GA6AIHRM\list-ad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2" y="2420888"/>
              <a:ext cx="144016" cy="144016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</p:pic>
        <p:sp>
          <p:nvSpPr>
            <p:cNvPr id="30" name="TextBox 29"/>
            <p:cNvSpPr txBox="1"/>
            <p:nvPr/>
          </p:nvSpPr>
          <p:spPr>
            <a:xfrm>
              <a:off x="395536" y="2390691"/>
              <a:ext cx="10801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Market</a:t>
              </a:r>
              <a:endParaRPr lang="en-US" sz="1000" dirty="0"/>
            </a:p>
          </p:txBody>
        </p:sp>
      </p:grpSp>
      <p:grpSp>
        <p:nvGrpSpPr>
          <p:cNvPr id="11" name="Group 30"/>
          <p:cNvGrpSpPr/>
          <p:nvPr/>
        </p:nvGrpSpPr>
        <p:grpSpPr>
          <a:xfrm>
            <a:off x="251520" y="3254787"/>
            <a:ext cx="1224134" cy="246221"/>
            <a:chOff x="251522" y="2390691"/>
            <a:chExt cx="1224134" cy="246221"/>
          </a:xfrm>
        </p:grpSpPr>
        <p:pic>
          <p:nvPicPr>
            <p:cNvPr id="32" name="Picture 3" descr="C:\Users\Nitasha\AppData\Local\Microsoft\Windows\Temporary Internet Files\Content.IE5\GA6AIHRM\list-ad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2" y="2420888"/>
              <a:ext cx="144016" cy="144016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395536" y="2390691"/>
              <a:ext cx="10801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TG</a:t>
              </a:r>
              <a:endParaRPr lang="en-US" sz="1000" dirty="0"/>
            </a:p>
          </p:txBody>
        </p:sp>
      </p:grpSp>
      <p:grpSp>
        <p:nvGrpSpPr>
          <p:cNvPr id="12" name="Group 33"/>
          <p:cNvGrpSpPr/>
          <p:nvPr/>
        </p:nvGrpSpPr>
        <p:grpSpPr>
          <a:xfrm>
            <a:off x="251520" y="3542819"/>
            <a:ext cx="1224134" cy="246221"/>
            <a:chOff x="251522" y="2390691"/>
            <a:chExt cx="1224134" cy="246221"/>
          </a:xfrm>
        </p:grpSpPr>
        <p:pic>
          <p:nvPicPr>
            <p:cNvPr id="35" name="Picture 3" descr="C:\Users\Nitasha\AppData\Local\Microsoft\Windows\Temporary Internet Files\Content.IE5\GA6AIHRM\list-ad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2" y="2420888"/>
              <a:ext cx="144016" cy="144016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</p:pic>
        <p:sp>
          <p:nvSpPr>
            <p:cNvPr id="36" name="TextBox 35"/>
            <p:cNvSpPr txBox="1"/>
            <p:nvPr/>
          </p:nvSpPr>
          <p:spPr>
            <a:xfrm>
              <a:off x="395536" y="2390691"/>
              <a:ext cx="10801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Genre</a:t>
              </a:r>
              <a:endParaRPr lang="en-US" sz="1000" dirty="0"/>
            </a:p>
          </p:txBody>
        </p:sp>
      </p:grpSp>
      <p:grpSp>
        <p:nvGrpSpPr>
          <p:cNvPr id="15" name="Group 36"/>
          <p:cNvGrpSpPr/>
          <p:nvPr/>
        </p:nvGrpSpPr>
        <p:grpSpPr>
          <a:xfrm>
            <a:off x="251520" y="3830851"/>
            <a:ext cx="1224134" cy="246221"/>
            <a:chOff x="251522" y="2390691"/>
            <a:chExt cx="1224134" cy="246221"/>
          </a:xfrm>
        </p:grpSpPr>
        <p:pic>
          <p:nvPicPr>
            <p:cNvPr id="38" name="Picture 3" descr="C:\Users\Nitasha\AppData\Local\Microsoft\Windows\Temporary Internet Files\Content.IE5\GA6AIHRM\list-ad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2" y="2420888"/>
              <a:ext cx="144016" cy="144016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</p:pic>
        <p:sp>
          <p:nvSpPr>
            <p:cNvPr id="39" name="TextBox 38"/>
            <p:cNvSpPr txBox="1"/>
            <p:nvPr/>
          </p:nvSpPr>
          <p:spPr>
            <a:xfrm>
              <a:off x="395536" y="2390691"/>
              <a:ext cx="10801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Channel</a:t>
              </a:r>
              <a:endParaRPr lang="en-US" sz="1000" dirty="0"/>
            </a:p>
          </p:txBody>
        </p:sp>
      </p:grpSp>
      <p:grpSp>
        <p:nvGrpSpPr>
          <p:cNvPr id="17" name="Group 42"/>
          <p:cNvGrpSpPr/>
          <p:nvPr/>
        </p:nvGrpSpPr>
        <p:grpSpPr>
          <a:xfrm>
            <a:off x="251520" y="4118883"/>
            <a:ext cx="1224134" cy="246221"/>
            <a:chOff x="251522" y="2390691"/>
            <a:chExt cx="1224134" cy="246221"/>
          </a:xfrm>
        </p:grpSpPr>
        <p:pic>
          <p:nvPicPr>
            <p:cNvPr id="44" name="Picture 3" descr="C:\Users\Nitasha\AppData\Local\Microsoft\Windows\Temporary Internet Files\Content.IE5\GA6AIHRM\list-ad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2" y="2420888"/>
              <a:ext cx="144016" cy="144016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</p:pic>
        <p:sp>
          <p:nvSpPr>
            <p:cNvPr id="45" name="TextBox 44"/>
            <p:cNvSpPr txBox="1"/>
            <p:nvPr/>
          </p:nvSpPr>
          <p:spPr>
            <a:xfrm>
              <a:off x="395536" y="2390691"/>
              <a:ext cx="10801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Date Range</a:t>
              </a:r>
              <a:endParaRPr lang="en-US" sz="1000" dirty="0"/>
            </a:p>
          </p:txBody>
        </p:sp>
      </p:grpSp>
      <p:grpSp>
        <p:nvGrpSpPr>
          <p:cNvPr id="18" name="Group 45"/>
          <p:cNvGrpSpPr/>
          <p:nvPr/>
        </p:nvGrpSpPr>
        <p:grpSpPr>
          <a:xfrm>
            <a:off x="251520" y="4406915"/>
            <a:ext cx="1224134" cy="246221"/>
            <a:chOff x="251522" y="2390691"/>
            <a:chExt cx="1224134" cy="246221"/>
          </a:xfrm>
        </p:grpSpPr>
        <p:pic>
          <p:nvPicPr>
            <p:cNvPr id="47" name="Picture 3" descr="C:\Users\Nitasha\AppData\Local\Microsoft\Windows\Temporary Internet Files\Content.IE5\GA6AIHRM\list-ad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2" y="2420888"/>
              <a:ext cx="144016" cy="144016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</p:pic>
        <p:sp>
          <p:nvSpPr>
            <p:cNvPr id="48" name="TextBox 47"/>
            <p:cNvSpPr txBox="1"/>
            <p:nvPr/>
          </p:nvSpPr>
          <p:spPr>
            <a:xfrm>
              <a:off x="395536" y="2390691"/>
              <a:ext cx="10801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Week</a:t>
              </a:r>
              <a:endParaRPr lang="en-US" sz="1000" dirty="0"/>
            </a:p>
          </p:txBody>
        </p:sp>
      </p:grpSp>
      <p:grpSp>
        <p:nvGrpSpPr>
          <p:cNvPr id="19" name="Group 48"/>
          <p:cNvGrpSpPr/>
          <p:nvPr/>
        </p:nvGrpSpPr>
        <p:grpSpPr>
          <a:xfrm>
            <a:off x="251520" y="4694947"/>
            <a:ext cx="1224134" cy="246221"/>
            <a:chOff x="251522" y="2390691"/>
            <a:chExt cx="1224134" cy="246221"/>
          </a:xfrm>
        </p:grpSpPr>
        <p:pic>
          <p:nvPicPr>
            <p:cNvPr id="50" name="Picture 3" descr="C:\Users\Nitasha\AppData\Local\Microsoft\Windows\Temporary Internet Files\Content.IE5\GA6AIHRM\list-ad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2" y="2420888"/>
              <a:ext cx="144016" cy="144016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</p:pic>
        <p:sp>
          <p:nvSpPr>
            <p:cNvPr id="51" name="TextBox 50"/>
            <p:cNvSpPr txBox="1"/>
            <p:nvPr/>
          </p:nvSpPr>
          <p:spPr>
            <a:xfrm>
              <a:off x="395536" y="2390691"/>
              <a:ext cx="10801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Time Band </a:t>
              </a:r>
              <a:endParaRPr lang="en-US" sz="1000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179512" y="5157192"/>
            <a:ext cx="864096" cy="216024"/>
          </a:xfrm>
          <a:prstGeom prst="rect">
            <a:avLst/>
          </a:prstGeom>
          <a:solidFill>
            <a:srgbClr val="F3F9FB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Submit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9512" y="5517232"/>
            <a:ext cx="1224136" cy="115212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u="sng" dirty="0" smtClean="0">
                <a:solidFill>
                  <a:schemeClr val="tx1"/>
                </a:solidFill>
              </a:rPr>
              <a:t>Filter Selection :</a:t>
            </a:r>
          </a:p>
          <a:p>
            <a:endParaRPr lang="en-US" sz="900" dirty="0" smtClean="0">
              <a:solidFill>
                <a:schemeClr val="tx1"/>
              </a:solidFill>
            </a:endParaRPr>
          </a:p>
          <a:p>
            <a:endParaRPr lang="en-US" sz="900" dirty="0" smtClean="0">
              <a:solidFill>
                <a:schemeClr val="tx1"/>
              </a:solidFill>
            </a:endParaRPr>
          </a:p>
          <a:p>
            <a:endParaRPr lang="en-US" sz="900" dirty="0" smtClean="0">
              <a:solidFill>
                <a:schemeClr val="tx1"/>
              </a:solidFill>
            </a:endParaRPr>
          </a:p>
          <a:p>
            <a:endParaRPr lang="en-US" sz="900" dirty="0" smtClean="0">
              <a:solidFill>
                <a:schemeClr val="tx1"/>
              </a:solidFill>
            </a:endParaRPr>
          </a:p>
          <a:p>
            <a:endParaRPr lang="en-US" sz="900" dirty="0" smtClean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12360" y="5301208"/>
            <a:ext cx="1008112" cy="792088"/>
          </a:xfrm>
          <a:prstGeom prst="rect">
            <a:avLst/>
          </a:prstGeom>
          <a:solidFill>
            <a:srgbClr val="F3F9F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Confirm Report and Pay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179512" y="908720"/>
          <a:ext cx="8784976" cy="731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84976"/>
              </a:tblGrid>
              <a:tr h="2160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Order your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Report here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0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Choose the Report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Details from the Filters below and preview your report. You can select an easy payment mechanism once you confirm, and the report will be emailed to you instantly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251520" y="1700808"/>
            <a:ext cx="2088232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Report Category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4" name="Picture 3" descr="C:\Users\Nitasha\AppData\Local\Microsoft\Windows\Temporary Internet Files\Content.IE5\GA6AIHRM\list-ad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360040" cy="36004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634</Words>
  <Application>Microsoft Office PowerPoint</Application>
  <PresentationFormat>On-screen Show (4:3)</PresentationFormat>
  <Paragraphs>215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Prashant Thomas</cp:lastModifiedBy>
  <cp:revision>713</cp:revision>
  <dcterms:created xsi:type="dcterms:W3CDTF">2016-04-10T08:09:40Z</dcterms:created>
  <dcterms:modified xsi:type="dcterms:W3CDTF">2017-11-10T06:34:04Z</dcterms:modified>
</cp:coreProperties>
</file>