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C4655"/>
    <a:srgbClr val="F3A92D"/>
    <a:srgbClr val="96C83C"/>
    <a:srgbClr val="3BB4AB"/>
    <a:srgbClr val="F1663D"/>
    <a:srgbClr val="E74C3C"/>
    <a:srgbClr val="119CCD"/>
    <a:srgbClr val="6491C8"/>
    <a:srgbClr val="CC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2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9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46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9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52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2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91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34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0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4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80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59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42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0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5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C8EC8-BB70-44C5-B095-F8B6DF09C31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3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2115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15" y="0"/>
            <a:ext cx="12192000" cy="6858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6450" y="0"/>
            <a:ext cx="6315665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73063" y="1407105"/>
            <a:ext cx="0" cy="44478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30322" y="1308744"/>
            <a:ext cx="111240" cy="111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27867" y="5759648"/>
            <a:ext cx="111240" cy="111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08751" y="4859884"/>
            <a:ext cx="5457131" cy="1745633"/>
            <a:chOff x="229109" y="3026719"/>
            <a:chExt cx="5457131" cy="1745633"/>
          </a:xfrm>
        </p:grpSpPr>
        <p:sp>
          <p:nvSpPr>
            <p:cNvPr id="13" name="Rectangle 12"/>
            <p:cNvSpPr/>
            <p:nvPr/>
          </p:nvSpPr>
          <p:spPr>
            <a:xfrm>
              <a:off x="229110" y="3026719"/>
              <a:ext cx="41466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i="0" dirty="0" smtClean="0">
                  <a:solidFill>
                    <a:schemeClr val="bg1">
                      <a:lumMod val="95000"/>
                    </a:schemeClr>
                  </a:solidFill>
                  <a:effectLst/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We</a:t>
              </a:r>
              <a:r>
                <a:rPr lang="en-US" sz="5400" i="0" dirty="0" smtClean="0">
                  <a:solidFill>
                    <a:srgbClr val="FFFFFF"/>
                  </a:solidFill>
                  <a:effectLst/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 </a:t>
              </a:r>
              <a:r>
                <a:rPr lang="en-US" sz="5400" i="0" dirty="0" smtClean="0">
                  <a:solidFill>
                    <a:srgbClr val="FFC000"/>
                  </a:solidFill>
                  <a:effectLst/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Engineer </a:t>
              </a:r>
              <a:r>
                <a:rPr lang="en-US" sz="5400" i="0" dirty="0" smtClean="0">
                  <a:solidFill>
                    <a:schemeClr val="bg1">
                      <a:lumMod val="95000"/>
                    </a:schemeClr>
                  </a:solidFill>
                  <a:effectLst/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your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9109" y="3572023"/>
              <a:ext cx="54571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b="1" spc="-150" dirty="0">
                  <a:solidFill>
                    <a:schemeClr val="bg1">
                      <a:lumMod val="95000"/>
                    </a:schemeClr>
                  </a:solidFill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Digital Success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17" y="510923"/>
            <a:ext cx="3082527" cy="8204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30179" y="2968724"/>
            <a:ext cx="5229475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400" b="1" dirty="0" smtClean="0">
                <a:solidFill>
                  <a:srgbClr val="FFC000"/>
                </a:solidFill>
                <a:latin typeface="Tw Cen MT Condensed" panose="020B0606020104020203" pitchFamily="34" charset="0"/>
              </a:rPr>
              <a:t>RAVIZ HOTELS &amp; RESORTS</a:t>
            </a:r>
            <a:endParaRPr lang="en-US" sz="4400" dirty="0">
              <a:solidFill>
                <a:srgbClr val="FFC00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2785" y="3374530"/>
            <a:ext cx="5317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spc="300" dirty="0" smtClean="0">
                <a:solidFill>
                  <a:schemeClr val="bg1">
                    <a:lumMod val="95000"/>
                  </a:schemeClr>
                </a:solidFill>
                <a:latin typeface="Tw Cen MT Condensed" panose="020B0606020104020203" pitchFamily="34" charset="0"/>
              </a:rPr>
              <a:t>LOYALTY CARD MANAGEMENT PROJECT</a:t>
            </a:r>
            <a:endParaRPr lang="en-US" sz="2700" spc="300" dirty="0">
              <a:solidFill>
                <a:schemeClr val="bg1">
                  <a:lumMod val="9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54744" y="4875417"/>
            <a:ext cx="26638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B9409"/>
                </a:solidFill>
                <a:latin typeface="Tw Cen MT Condensed" panose="020B0606020104020203" pitchFamily="34" charset="0"/>
              </a:rPr>
              <a:t>PRESENTED BY</a:t>
            </a:r>
            <a:r>
              <a:rPr lang="en-US" sz="2800" dirty="0" smtClean="0">
                <a:solidFill>
                  <a:srgbClr val="1F9BDE"/>
                </a:solidFill>
                <a:latin typeface="Tw Cen MT Condensed" panose="020B0606020104020203" pitchFamily="34" charset="0"/>
              </a:rPr>
              <a:t/>
            </a:r>
            <a:br>
              <a:rPr lang="en-US" sz="2800" dirty="0" smtClean="0">
                <a:solidFill>
                  <a:srgbClr val="1F9BDE"/>
                </a:solidFill>
                <a:latin typeface="Tw Cen MT Condensed" panose="020B0606020104020203" pitchFamily="34" charset="0"/>
              </a:rPr>
            </a:br>
            <a:r>
              <a:rPr lang="en-US" dirty="0" smtClean="0">
                <a:solidFill>
                  <a:srgbClr val="FB9409"/>
                </a:solidFill>
                <a:latin typeface="Tw Cen MT Condensed" panose="020B0606020104020203" pitchFamily="34" charset="0"/>
              </a:rPr>
              <a:t/>
            </a:r>
            <a:br>
              <a:rPr lang="en-US" dirty="0" smtClean="0">
                <a:solidFill>
                  <a:srgbClr val="FB9409"/>
                </a:solidFill>
                <a:latin typeface="Tw Cen MT Condensed" panose="020B0606020104020203" pitchFamily="34" charset="0"/>
              </a:rPr>
            </a:b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w Cen MT Condensed" panose="020B0606020104020203" pitchFamily="34" charset="0"/>
              </a:rPr>
              <a:t>PRASHANT THOMAS</a:t>
            </a:r>
            <a:b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w Cen MT Condensed" panose="020B0606020104020203" pitchFamily="34" charset="0"/>
              </a:rPr>
            </a:b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w Cen MT Condensed" panose="020B0606020104020203" pitchFamily="34" charset="0"/>
              </a:rPr>
              <a:t>SOLUTION ARCHITECT</a:t>
            </a:r>
            <a:endParaRPr lang="en-US" sz="2000" spc="300" dirty="0">
              <a:solidFill>
                <a:schemeClr val="bg1">
                  <a:lumMod val="95000"/>
                </a:schemeClr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54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2176531" y="2940774"/>
            <a:ext cx="7611414" cy="7834452"/>
          </a:xfrm>
          <a:prstGeom prst="blockArc">
            <a:avLst>
              <a:gd name="adj1" fmla="val 10759464"/>
              <a:gd name="adj2" fmla="val 38255"/>
              <a:gd name="adj3" fmla="val 2333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3"/>
          <a:stretch/>
        </p:blipFill>
        <p:spPr>
          <a:xfrm>
            <a:off x="4631760" y="4081943"/>
            <a:ext cx="2566020" cy="24435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54310" y="94687"/>
            <a:ext cx="512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74C3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Front </a:t>
            </a:r>
            <a:r>
              <a:rPr lang="en-US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Office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7435" y="6396335"/>
            <a:ext cx="2014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74C3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Front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Office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Image result for discount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4" y="4841301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efunds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02" y="2694670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87" y="1085882"/>
            <a:ext cx="1463040" cy="1463040"/>
          </a:xfrm>
          <a:prstGeom prst="rect">
            <a:avLst/>
          </a:prstGeom>
        </p:spPr>
      </p:pic>
      <p:pic>
        <p:nvPicPr>
          <p:cNvPr id="2054" name="Picture 6" descr="Image result for loyalty card icon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31" y="2667852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redeem icon 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t="8277" r="5122" b="6066"/>
          <a:stretch/>
        </p:blipFill>
        <p:spPr bwMode="auto">
          <a:xfrm>
            <a:off x="8871683" y="4805169"/>
            <a:ext cx="1527452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28227" y="5213523"/>
            <a:ext cx="1441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Member </a:t>
            </a:r>
            <a:r>
              <a:rPr lang="en-US" b="1" dirty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Discounts</a:t>
            </a:r>
            <a:endParaRPr lang="en-US" b="1" dirty="0">
              <a:solidFill>
                <a:srgbClr val="C0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25793" y="3200851"/>
            <a:ext cx="1180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Refunds</a:t>
            </a:r>
            <a:endParaRPr lang="en-US" b="1" dirty="0">
              <a:solidFill>
                <a:srgbClr val="C0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6345" y="1570088"/>
            <a:ext cx="2469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Personalized </a:t>
            </a:r>
            <a:r>
              <a:rPr lang="en-US" b="1" i="1" dirty="0" smtClean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Offers</a:t>
            </a:r>
            <a:endParaRPr lang="en-US" b="1" i="1" dirty="0">
              <a:solidFill>
                <a:srgbClr val="C0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29729" y="1524282"/>
            <a:ext cx="2999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Cross </a:t>
            </a:r>
            <a:r>
              <a:rPr lang="en-US" b="1" i="1" dirty="0" smtClean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Selling </a:t>
            </a:r>
            <a:r>
              <a:rPr lang="en-US" b="1" i="1" dirty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/ </a:t>
            </a:r>
            <a:r>
              <a:rPr lang="en-US" b="1" i="1" dirty="0" smtClean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Up Selling</a:t>
            </a:r>
            <a:endParaRPr lang="en-US" b="1" i="1" dirty="0">
              <a:solidFill>
                <a:srgbClr val="C0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99857" y="2525636"/>
            <a:ext cx="2164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Customer Profile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77640" y="5128334"/>
            <a:ext cx="1554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Redeem </a:t>
            </a:r>
            <a:r>
              <a:rPr lang="en-US" b="1" dirty="0" smtClean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Coupons</a:t>
            </a:r>
            <a:endParaRPr lang="en-US" b="1" dirty="0">
              <a:solidFill>
                <a:srgbClr val="C0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348896" y="2940774"/>
            <a:ext cx="2583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Issue </a:t>
            </a:r>
            <a:r>
              <a:rPr lang="en-US" b="1" dirty="0" smtClean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New,</a:t>
            </a:r>
            <a:br>
              <a:rPr lang="en-US" b="1" dirty="0" smtClean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Duplicate Card</a:t>
            </a:r>
            <a:endParaRPr lang="en-US" b="1" dirty="0">
              <a:solidFill>
                <a:srgbClr val="C0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2176531" y="2940774"/>
            <a:ext cx="7611414" cy="7834452"/>
          </a:xfrm>
          <a:prstGeom prst="blockArc">
            <a:avLst>
              <a:gd name="adj1" fmla="val 10759464"/>
              <a:gd name="adj2" fmla="val 38255"/>
              <a:gd name="adj3" fmla="val 2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2553" y="552206"/>
            <a:ext cx="3059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Back</a:t>
            </a:r>
            <a:r>
              <a:rPr lang="en-US" sz="3600" b="1" dirty="0" smtClean="0">
                <a:solidFill>
                  <a:srgbClr val="E74C3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Office</a:t>
            </a:r>
            <a:endParaRPr lang="en-US" sz="3600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7435" y="6396335"/>
            <a:ext cx="2014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Back</a:t>
            </a:r>
            <a:r>
              <a:rPr lang="en-US" sz="2400" b="1" dirty="0" smtClean="0">
                <a:solidFill>
                  <a:srgbClr val="E74C3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Office</a:t>
            </a:r>
            <a:endParaRPr lang="en-US" sz="2400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8340" y="5582074"/>
            <a:ext cx="1441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Manage Coupons</a:t>
            </a:r>
            <a:endParaRPr lang="en-US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6177" y="3650003"/>
            <a:ext cx="1654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Manage Card Profiles</a:t>
            </a:r>
            <a:endParaRPr lang="en-US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20729" y="2192673"/>
            <a:ext cx="1728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Customer Management</a:t>
            </a:r>
            <a:endParaRPr lang="en-US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48424" y="2208613"/>
            <a:ext cx="2102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Create News </a:t>
            </a:r>
            <a:r>
              <a:rPr lang="en-US" b="1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Letters</a:t>
            </a:r>
            <a:endParaRPr lang="en-US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015057" y="3591496"/>
            <a:ext cx="1856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Manage Properties</a:t>
            </a:r>
            <a:endParaRPr lang="en-US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13" y="3703229"/>
            <a:ext cx="2790805" cy="2647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16" y="5200118"/>
            <a:ext cx="1457325" cy="1463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71" y="3357807"/>
            <a:ext cx="1463040" cy="1463040"/>
          </a:xfrm>
          <a:prstGeom prst="rect">
            <a:avLst/>
          </a:prstGeom>
        </p:spPr>
      </p:pic>
      <p:pic>
        <p:nvPicPr>
          <p:cNvPr id="5124" name="Picture 4" descr="Image result for customer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45" y="1994726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newsletter icon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522" y="1891501"/>
            <a:ext cx="1586358" cy="158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23" y="3270912"/>
            <a:ext cx="1760234" cy="154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promotion icon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35" y="5159226"/>
            <a:ext cx="1517787" cy="15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0493547" y="5479962"/>
            <a:ext cx="1698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Create Promotions</a:t>
            </a:r>
          </a:p>
        </p:txBody>
      </p:sp>
    </p:spTree>
    <p:extLst>
      <p:ext uri="{BB962C8B-B14F-4D97-AF65-F5344CB8AC3E}">
        <p14:creationId xmlns:p14="http://schemas.microsoft.com/office/powerpoint/2010/main" val="7777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722"/>
          <a:stretch/>
        </p:blipFill>
        <p:spPr>
          <a:xfrm>
            <a:off x="0" y="0"/>
            <a:ext cx="12192000" cy="68895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7267903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67903" y="0"/>
            <a:ext cx="4924097" cy="6858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3575" y="322917"/>
            <a:ext cx="3711749" cy="102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MANAGEMENT </a:t>
            </a:r>
            <a:r>
              <a:rPr lang="en-US" sz="4200" b="1" dirty="0" smtClean="0">
                <a:solidFill>
                  <a:srgbClr val="FFCC07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DASHBOARD</a:t>
            </a:r>
            <a:endParaRPr lang="en-US" sz="4200" dirty="0">
              <a:solidFill>
                <a:srgbClr val="FFCC0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 rot="16200000">
            <a:off x="98535" y="1438603"/>
            <a:ext cx="1001110" cy="1198180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 rot="16200000">
            <a:off x="328328" y="2239901"/>
            <a:ext cx="1014487" cy="1655379"/>
          </a:xfrm>
          <a:prstGeom prst="wedgeRectCallout">
            <a:avLst/>
          </a:prstGeom>
          <a:solidFill>
            <a:srgbClr val="EC4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 rot="16200000">
            <a:off x="327133" y="4346503"/>
            <a:ext cx="1016877" cy="1655379"/>
          </a:xfrm>
          <a:prstGeom prst="wedgeRectCallout">
            <a:avLst/>
          </a:prstGeom>
          <a:solidFill>
            <a:srgbClr val="96C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 rot="16200000">
            <a:off x="76436" y="3521204"/>
            <a:ext cx="1061070" cy="1198180"/>
          </a:xfrm>
          <a:prstGeom prst="wedgeRectCallout">
            <a:avLst/>
          </a:prstGeom>
          <a:solidFill>
            <a:srgbClr val="F3A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 rot="16200000">
            <a:off x="-80024" y="5750831"/>
            <a:ext cx="964087" cy="835572"/>
          </a:xfrm>
          <a:prstGeom prst="wedgeRectCallout">
            <a:avLst/>
          </a:prstGeom>
          <a:solidFill>
            <a:srgbClr val="3BB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8269" y="1776108"/>
            <a:ext cx="24212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Track Purchases</a:t>
            </a:r>
            <a:endParaRPr lang="en-US" sz="22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1784" y="2856437"/>
            <a:ext cx="38440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Track R</a:t>
            </a:r>
            <a:r>
              <a:rPr lang="en-US" sz="2200" b="1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ewards </a:t>
            </a:r>
            <a:r>
              <a:rPr lang="en-US" sz="22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</a:t>
            </a:r>
            <a:r>
              <a:rPr lang="en-US" sz="2200" b="1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edeemed</a:t>
            </a:r>
            <a:endParaRPr lang="en-US" sz="22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76018" y="3877033"/>
            <a:ext cx="31345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Track Coupons</a:t>
            </a:r>
            <a:endParaRPr lang="en-US" sz="22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0387" y="4912980"/>
            <a:ext cx="35050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Track Customer P</a:t>
            </a:r>
            <a:r>
              <a:rPr lang="en-US" sz="2200" b="1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rofiles</a:t>
            </a:r>
            <a:endParaRPr lang="en-US" sz="22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8142" y="5967088"/>
            <a:ext cx="28198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Assign P</a:t>
            </a:r>
            <a:r>
              <a:rPr lang="en-US" sz="2200" b="1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oint Value</a:t>
            </a:r>
            <a:endParaRPr lang="en-US" sz="22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" t="7882"/>
          <a:stretch/>
        </p:blipFill>
        <p:spPr>
          <a:xfrm>
            <a:off x="178853" y="1720367"/>
            <a:ext cx="840480" cy="644923"/>
          </a:xfrm>
          <a:prstGeom prst="rect">
            <a:avLst/>
          </a:prstGeom>
        </p:spPr>
      </p:pic>
      <p:pic>
        <p:nvPicPr>
          <p:cNvPr id="6148" name="Picture 4" descr="Image result for rewards icon 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1" y="2719892"/>
            <a:ext cx="608683" cy="60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8" b="11941"/>
          <a:stretch/>
        </p:blipFill>
        <p:spPr>
          <a:xfrm>
            <a:off x="206054" y="3844682"/>
            <a:ext cx="734449" cy="537988"/>
          </a:xfrm>
          <a:prstGeom prst="rect">
            <a:avLst/>
          </a:prstGeom>
        </p:spPr>
      </p:pic>
      <p:pic>
        <p:nvPicPr>
          <p:cNvPr id="25" name="Picture 4" descr="Image result for customer ICON PNG"/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1" y="4850150"/>
            <a:ext cx="815897" cy="57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2" t="6545" r="6224" b="8386"/>
          <a:stretch/>
        </p:blipFill>
        <p:spPr>
          <a:xfrm>
            <a:off x="132659" y="5868223"/>
            <a:ext cx="534797" cy="6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63166" y="751879"/>
            <a:ext cx="7507736" cy="5165353"/>
            <a:chOff x="1735132" y="223845"/>
            <a:chExt cx="7507736" cy="5165353"/>
          </a:xfrm>
        </p:grpSpPr>
        <p:sp>
          <p:nvSpPr>
            <p:cNvPr id="5" name="TextBox 4"/>
            <p:cNvSpPr txBox="1"/>
            <p:nvPr/>
          </p:nvSpPr>
          <p:spPr>
            <a:xfrm>
              <a:off x="1735132" y="223845"/>
              <a:ext cx="883756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0" spc="-150" dirty="0">
                  <a:solidFill>
                    <a:prstClr val="white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[</a:t>
              </a:r>
              <a:endParaRPr lang="en-US" sz="30000" spc="85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0800000">
              <a:off x="8359112" y="680217"/>
              <a:ext cx="883756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0" spc="-150" dirty="0">
                  <a:solidFill>
                    <a:prstClr val="white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[</a:t>
              </a:r>
              <a:endParaRPr lang="en-US" sz="30000" spc="85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70559" y="982925"/>
              <a:ext cx="5778311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900" spc="-300" dirty="0" smtClean="0">
                  <a:solidFill>
                    <a:srgbClr val="C6CE2C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r>
                <a:rPr lang="en-US" sz="23900" spc="-300" dirty="0" smtClean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</a:t>
              </a:r>
              <a:r>
                <a:rPr lang="en-US" sz="23900" spc="-300" dirty="0" smtClean="0">
                  <a:solidFill>
                    <a:srgbClr val="C6CE2C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</a:t>
              </a:r>
              <a:endParaRPr lang="en-US" sz="9600" spc="-300" dirty="0">
                <a:solidFill>
                  <a:srgbClr val="C6CE2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1584" y="2180696"/>
              <a:ext cx="11046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spc="-300" dirty="0" smtClean="0">
                  <a:solidFill>
                    <a:prstClr val="white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nd</a:t>
              </a:r>
              <a:endParaRPr lang="en-US" sz="3600" b="1" spc="-3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91991" y="2637350"/>
            <a:ext cx="2926922" cy="2836570"/>
            <a:chOff x="2442117" y="1808236"/>
            <a:chExt cx="2926922" cy="2836570"/>
          </a:xfrm>
        </p:grpSpPr>
        <p:sp>
          <p:nvSpPr>
            <p:cNvPr id="3" name="Rectangle 2"/>
            <p:cNvSpPr/>
            <p:nvPr/>
          </p:nvSpPr>
          <p:spPr>
            <a:xfrm>
              <a:off x="2667613" y="4121586"/>
              <a:ext cx="2317992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117" y="1972012"/>
              <a:ext cx="2657475" cy="2143125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5363737" y="1808236"/>
              <a:ext cx="5302" cy="248056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3148372" y="6247814"/>
            <a:ext cx="6150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prstClr val="white"/>
                </a:solidFill>
              </a:rPr>
              <a:t>© </a:t>
            </a:r>
            <a:r>
              <a:rPr lang="en-IN" sz="1200" dirty="0" smtClean="0">
                <a:solidFill>
                  <a:prstClr val="white"/>
                </a:solidFill>
              </a:rPr>
              <a:t> 2017. </a:t>
            </a:r>
            <a:r>
              <a:rPr lang="en-IN" sz="1200" dirty="0">
                <a:solidFill>
                  <a:prstClr val="white"/>
                </a:solidFill>
              </a:rPr>
              <a:t>All Rights  </a:t>
            </a:r>
            <a:r>
              <a:rPr lang="en-IN" sz="1200" dirty="0" smtClean="0">
                <a:solidFill>
                  <a:prstClr val="white"/>
                </a:solidFill>
              </a:rPr>
              <a:t>Reserved | Verbat Technologies | www.verbat.com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57325" y="2472798"/>
            <a:ext cx="2848089" cy="1096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India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Level 3, PTC Tower</a:t>
            </a:r>
          </a:p>
          <a:p>
            <a:pPr algn="l"/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Trivandrum, Kerala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57326" y="3779968"/>
            <a:ext cx="2848089" cy="1096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USA</a:t>
            </a:r>
            <a:r>
              <a:rPr lang="en-US" sz="18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2033 Gateway Place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Suite 500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San Jose , CA- 95110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05094" y="1093725"/>
            <a:ext cx="33431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spc="-150" dirty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Thank You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94" y="5453882"/>
            <a:ext cx="2293330" cy="6104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5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52902" y="0"/>
            <a:ext cx="7339098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40276" y="0"/>
            <a:ext cx="155037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4183" y="459102"/>
            <a:ext cx="64413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core objective is to develop a web and mobile application software to frontend the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RavizPriviliz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line of rewards card. The application shall provide the following key functionalities on a turn key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basis</a:t>
            </a:r>
          </a:p>
          <a:p>
            <a:pPr>
              <a:lnSpc>
                <a:spcPts val="2400"/>
              </a:lnSpc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more personalized experience for Reward card owners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Interactive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card based options for front desk operations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Analytics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Management on card use and characteristics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Back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office functions for card management &amp;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promotions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Our solution incorporates future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proofing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application to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support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Integration with CRM &amp; ERP applications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Integration with in App map and navigation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Integration for Digital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check-ins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 promotions, campaigns &amp; cross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selling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65520" y="6076410"/>
            <a:ext cx="3852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Let’s </a:t>
            </a:r>
            <a:r>
              <a:rPr lang="en-US" sz="2000" dirty="0">
                <a:solidFill>
                  <a:srgbClr val="FFC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walk through the process…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026"/>
          <a:stretch/>
        </p:blipFill>
        <p:spPr>
          <a:xfrm>
            <a:off x="-1245" y="-10236"/>
            <a:ext cx="4753528" cy="6858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438" y="-3412"/>
            <a:ext cx="4730161" cy="6858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8907" y="2910932"/>
            <a:ext cx="38511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OBJECTIVE</a:t>
            </a:r>
            <a:endParaRPr lang="en-US" sz="6700" b="1" dirty="0">
              <a:solidFill>
                <a:schemeClr val="accent2">
                  <a:lumMod val="40000"/>
                  <a:lumOff val="60000"/>
                </a:schemeClr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20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17"/>
          <a:stretch/>
        </p:blipFill>
        <p:spPr>
          <a:xfrm>
            <a:off x="-4293" y="0"/>
            <a:ext cx="1219629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1"/>
            <a:ext cx="12192000" cy="5596759"/>
          </a:xfrm>
          <a:prstGeom prst="rect">
            <a:avLst/>
          </a:prstGeom>
          <a:solidFill>
            <a:srgbClr val="4ABBB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7621" y="1719693"/>
            <a:ext cx="464265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spc="-150" dirty="0" smtClean="0"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FEATURES OF RAVIZ Current </a:t>
            </a:r>
            <a:r>
              <a:rPr lang="en-US" sz="5000" spc="-15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LOYALTY CARD MANAGEMENT System</a:t>
            </a:r>
            <a:endParaRPr lang="en-US" sz="5000" spc="-15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82646" y="394774"/>
            <a:ext cx="1490735" cy="1490735"/>
            <a:chOff x="6482646" y="203702"/>
            <a:chExt cx="1490735" cy="1490735"/>
          </a:xfrm>
        </p:grpSpPr>
        <p:sp>
          <p:nvSpPr>
            <p:cNvPr id="10" name="Oval 9"/>
            <p:cNvSpPr/>
            <p:nvPr/>
          </p:nvSpPr>
          <p:spPr>
            <a:xfrm>
              <a:off x="6482646" y="203702"/>
              <a:ext cx="1490735" cy="14907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icons.iconarchive.com/icons/icons8/ios7/256/Finance-Card-In-Use-icon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82" b="16691"/>
            <a:stretch/>
          </p:blipFill>
          <p:spPr bwMode="auto">
            <a:xfrm>
              <a:off x="6563830" y="540331"/>
              <a:ext cx="1170705" cy="8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8335849" y="625890"/>
            <a:ext cx="28805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Carry Card on </a:t>
            </a:r>
            <a:r>
              <a:rPr lang="en-US" sz="2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Person</a:t>
            </a:r>
            <a:endParaRPr lang="en-US" sz="2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482645" y="2076377"/>
            <a:ext cx="1490735" cy="1490735"/>
            <a:chOff x="6482645" y="1885305"/>
            <a:chExt cx="1490735" cy="1490735"/>
          </a:xfrm>
        </p:grpSpPr>
        <p:sp>
          <p:nvSpPr>
            <p:cNvPr id="13" name="Oval 12"/>
            <p:cNvSpPr/>
            <p:nvPr/>
          </p:nvSpPr>
          <p:spPr>
            <a:xfrm>
              <a:off x="6482645" y="1885305"/>
              <a:ext cx="1490735" cy="14907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s://maxcdn.icons8.com/Share/icon/Security/id_verified1600.pn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8597" r="10475"/>
            <a:stretch/>
          </p:blipFill>
          <p:spPr bwMode="auto">
            <a:xfrm>
              <a:off x="6804961" y="2073932"/>
              <a:ext cx="929574" cy="1148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6522443" y="3920942"/>
            <a:ext cx="1490735" cy="1490735"/>
            <a:chOff x="6522443" y="3729870"/>
            <a:chExt cx="1490735" cy="1490735"/>
          </a:xfrm>
        </p:grpSpPr>
        <p:sp>
          <p:nvSpPr>
            <p:cNvPr id="14" name="Oval 13"/>
            <p:cNvSpPr/>
            <p:nvPr/>
          </p:nvSpPr>
          <p:spPr>
            <a:xfrm>
              <a:off x="6522443" y="3729870"/>
              <a:ext cx="1490735" cy="14907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http://www.free-icons-download.net/images/tracking-icon-17874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5" t="6519" r="8039" b="6728"/>
            <a:stretch/>
          </p:blipFill>
          <p:spPr bwMode="auto">
            <a:xfrm>
              <a:off x="6884584" y="4084717"/>
              <a:ext cx="908903" cy="942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1"/>
          <p:cNvSpPr/>
          <p:nvPr/>
        </p:nvSpPr>
        <p:spPr>
          <a:xfrm>
            <a:off x="8335849" y="2380363"/>
            <a:ext cx="314191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Verification is manual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82698" y="4157325"/>
            <a:ext cx="33329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Cannot </a:t>
            </a:r>
            <a:r>
              <a:rPr lang="en-US" sz="2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track </a:t>
            </a:r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card use in </a:t>
            </a:r>
            <a:r>
              <a:rPr lang="en-US" sz="2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Real </a:t>
            </a:r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r>
              <a:rPr lang="en-US" sz="2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ime</a:t>
            </a:r>
            <a:endParaRPr lang="en-US" sz="2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5596758"/>
            <a:ext cx="12192000" cy="12936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881994" y="643376"/>
            <a:ext cx="0" cy="444788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17"/>
          <a:stretch/>
        </p:blipFill>
        <p:spPr>
          <a:xfrm>
            <a:off x="-4293" y="0"/>
            <a:ext cx="12196293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47" y="0"/>
            <a:ext cx="12192000" cy="5500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47" y="5468753"/>
            <a:ext cx="12192000" cy="1420543"/>
          </a:xfrm>
          <a:prstGeom prst="rect">
            <a:avLst/>
          </a:prstGeom>
          <a:solidFill>
            <a:srgbClr val="4ABBB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06102" y="477748"/>
            <a:ext cx="7375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Current System’s </a:t>
            </a:r>
            <a:r>
              <a:rPr lang="en-US" sz="3600" dirty="0" smtClean="0">
                <a:solidFill>
                  <a:srgbClr val="12ADA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Pain Points</a:t>
            </a:r>
            <a:endParaRPr lang="en-US" sz="3600" dirty="0">
              <a:solidFill>
                <a:srgbClr val="12ADA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3479" y="2120917"/>
            <a:ext cx="1490735" cy="1490735"/>
            <a:chOff x="695995" y="2475985"/>
            <a:chExt cx="1490735" cy="1490735"/>
          </a:xfrm>
        </p:grpSpPr>
        <p:sp>
          <p:nvSpPr>
            <p:cNvPr id="18" name="Oval 17"/>
            <p:cNvSpPr/>
            <p:nvPr/>
          </p:nvSpPr>
          <p:spPr>
            <a:xfrm>
              <a:off x="695995" y="2475985"/>
              <a:ext cx="1490735" cy="1490735"/>
            </a:xfrm>
            <a:prstGeom prst="ellipse">
              <a:avLst/>
            </a:prstGeom>
            <a:solidFill>
              <a:srgbClr val="6491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Image result for customer ICON 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44" y="2853285"/>
              <a:ext cx="1024131" cy="725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376701" y="3965462"/>
            <a:ext cx="2789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 Insight into the customer profile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26275" y="2120917"/>
            <a:ext cx="1490735" cy="1490735"/>
            <a:chOff x="9331150" y="2424805"/>
            <a:chExt cx="1490735" cy="1490735"/>
          </a:xfrm>
        </p:grpSpPr>
        <p:sp>
          <p:nvSpPr>
            <p:cNvPr id="23" name="Oval 22"/>
            <p:cNvSpPr/>
            <p:nvPr/>
          </p:nvSpPr>
          <p:spPr>
            <a:xfrm>
              <a:off x="9331150" y="2424805"/>
              <a:ext cx="1490735" cy="149073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rewards ICON PNG"/>
            <p:cNvPicPr>
              <a:picLocks noChangeAspect="1" noChangeArrowheads="1"/>
            </p:cNvPicPr>
            <p:nvPr/>
          </p:nvPicPr>
          <p:blipFill rotWithShape="1"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0" r="15077"/>
            <a:stretch/>
          </p:blipFill>
          <p:spPr bwMode="auto">
            <a:xfrm>
              <a:off x="9600304" y="2698440"/>
              <a:ext cx="952425" cy="943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693694" y="2112319"/>
            <a:ext cx="1490735" cy="1490735"/>
            <a:chOff x="6686507" y="2456044"/>
            <a:chExt cx="1490735" cy="1490735"/>
          </a:xfrm>
        </p:grpSpPr>
        <p:sp>
          <p:nvSpPr>
            <p:cNvPr id="22" name="Oval 21"/>
            <p:cNvSpPr/>
            <p:nvPr/>
          </p:nvSpPr>
          <p:spPr>
            <a:xfrm>
              <a:off x="6686507" y="2456044"/>
              <a:ext cx="1490735" cy="1490735"/>
            </a:xfrm>
            <a:prstGeom prst="ellipse">
              <a:avLst/>
            </a:prstGeom>
            <a:solidFill>
              <a:srgbClr val="96C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0" name="Picture 12" descr="Image result for points ICON 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4" t="2423" r="6725" b="3358"/>
            <a:stretch/>
          </p:blipFill>
          <p:spPr bwMode="auto">
            <a:xfrm>
              <a:off x="7020364" y="2750024"/>
              <a:ext cx="860119" cy="942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9781603" y="2112319"/>
            <a:ext cx="1490735" cy="1490735"/>
            <a:chOff x="9204947" y="2453413"/>
            <a:chExt cx="1490735" cy="1490735"/>
          </a:xfrm>
        </p:grpSpPr>
        <p:sp>
          <p:nvSpPr>
            <p:cNvPr id="21" name="Oval 20"/>
            <p:cNvSpPr/>
            <p:nvPr/>
          </p:nvSpPr>
          <p:spPr>
            <a:xfrm>
              <a:off x="9204947" y="2453413"/>
              <a:ext cx="1490735" cy="1490735"/>
            </a:xfrm>
            <a:prstGeom prst="ellipse">
              <a:avLst/>
            </a:prstGeom>
            <a:solidFill>
              <a:srgbClr val="3CB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4" name="Picture 16" descr="Image result for sell upsell ICON PNG"/>
            <p:cNvPicPr>
              <a:picLocks noChangeAspect="1" noChangeArrowheads="1"/>
            </p:cNvPicPr>
            <p:nvPr/>
          </p:nvPicPr>
          <p:blipFill>
            <a:blip r:embed="rId7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3691" y="2750752"/>
              <a:ext cx="740542" cy="896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Rectangle 37"/>
          <p:cNvSpPr/>
          <p:nvPr/>
        </p:nvSpPr>
        <p:spPr>
          <a:xfrm>
            <a:off x="3245007" y="3965462"/>
            <a:ext cx="2789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Cannot track rewards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75525" y="3965462"/>
            <a:ext cx="2789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Cannot track point redemptions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200421" y="3978008"/>
            <a:ext cx="2789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Cannot Cross sell or upsell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0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17"/>
          <a:stretch/>
        </p:blipFill>
        <p:spPr>
          <a:xfrm>
            <a:off x="-4293" y="0"/>
            <a:ext cx="12196293" cy="6858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147" y="1"/>
            <a:ext cx="12192000" cy="6889296"/>
          </a:xfrm>
          <a:prstGeom prst="rect">
            <a:avLst/>
          </a:prstGeom>
          <a:solidFill>
            <a:srgbClr val="00206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7479589" y="2504947"/>
            <a:ext cx="0" cy="30951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2517772" y="3460761"/>
            <a:ext cx="46198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4582" y="764352"/>
            <a:ext cx="2813585" cy="996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SOLUTION </a:t>
            </a:r>
            <a:r>
              <a:rPr lang="en-US" sz="3600" b="1" dirty="0" smtClean="0">
                <a:solidFill>
                  <a:srgbClr val="FFCC07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OVERVIEW</a:t>
            </a:r>
            <a:endParaRPr lang="en-US" sz="3600" dirty="0">
              <a:solidFill>
                <a:srgbClr val="FFCC0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076" name="Picture 4" descr="Image result for solution light bulb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5" r="15661"/>
          <a:stretch/>
        </p:blipFill>
        <p:spPr bwMode="auto">
          <a:xfrm>
            <a:off x="3355200" y="573285"/>
            <a:ext cx="757794" cy="112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854508" y="3164278"/>
            <a:ext cx="663264" cy="663264"/>
            <a:chOff x="3662285" y="3015599"/>
            <a:chExt cx="663264" cy="663264"/>
          </a:xfrm>
        </p:grpSpPr>
        <p:sp>
          <p:nvSpPr>
            <p:cNvPr id="7" name="Oval 6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rgbClr val="36E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3822807" y="3186754"/>
              <a:ext cx="327546" cy="327546"/>
            </a:xfrm>
            <a:prstGeom prst="ellipse">
              <a:avLst/>
            </a:prstGeom>
            <a:solidFill>
              <a:srgbClr val="12AD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00730" y="3164278"/>
            <a:ext cx="663264" cy="663264"/>
            <a:chOff x="3662285" y="3015599"/>
            <a:chExt cx="663264" cy="663264"/>
          </a:xfrm>
        </p:grpSpPr>
        <p:sp>
          <p:nvSpPr>
            <p:cNvPr id="30" name="Oval 29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rgbClr val="36E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2807" y="3186754"/>
              <a:ext cx="327546" cy="327546"/>
            </a:xfrm>
            <a:prstGeom prst="ellipse">
              <a:avLst/>
            </a:prstGeom>
            <a:solidFill>
              <a:srgbClr val="12AD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60087" y="3164278"/>
            <a:ext cx="663264" cy="663264"/>
            <a:chOff x="3662285" y="3015599"/>
            <a:chExt cx="663264" cy="663264"/>
          </a:xfrm>
        </p:grpSpPr>
        <p:sp>
          <p:nvSpPr>
            <p:cNvPr id="34" name="Oval 33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rgbClr val="36E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22807" y="3186754"/>
              <a:ext cx="327546" cy="327546"/>
            </a:xfrm>
            <a:prstGeom prst="ellipse">
              <a:avLst/>
            </a:prstGeom>
            <a:solidFill>
              <a:srgbClr val="12AD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75252" y="4360289"/>
            <a:ext cx="663264" cy="663264"/>
            <a:chOff x="3662285" y="3015599"/>
            <a:chExt cx="663264" cy="663264"/>
          </a:xfrm>
        </p:grpSpPr>
        <p:sp>
          <p:nvSpPr>
            <p:cNvPr id="42" name="Oval 41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rgbClr val="36E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17110" y="3184500"/>
              <a:ext cx="327546" cy="327546"/>
            </a:xfrm>
            <a:prstGeom prst="ellipse">
              <a:avLst/>
            </a:prstGeom>
            <a:solidFill>
              <a:srgbClr val="12AD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173735" y="5600144"/>
            <a:ext cx="663264" cy="663264"/>
            <a:chOff x="3662285" y="3015599"/>
            <a:chExt cx="663264" cy="663264"/>
          </a:xfrm>
        </p:grpSpPr>
        <p:sp>
          <p:nvSpPr>
            <p:cNvPr id="46" name="Oval 45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rgbClr val="36E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22807" y="3186754"/>
              <a:ext cx="327546" cy="327546"/>
            </a:xfrm>
            <a:prstGeom prst="ellipse">
              <a:avLst/>
            </a:prstGeom>
            <a:solidFill>
              <a:srgbClr val="12AD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55294" y="1879352"/>
            <a:ext cx="663264" cy="663264"/>
            <a:chOff x="3662285" y="3015599"/>
            <a:chExt cx="663264" cy="663264"/>
          </a:xfrm>
        </p:grpSpPr>
        <p:sp>
          <p:nvSpPr>
            <p:cNvPr id="50" name="Oval 49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rgbClr val="36E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822807" y="3186754"/>
              <a:ext cx="327546" cy="327546"/>
            </a:xfrm>
            <a:prstGeom prst="ellipse">
              <a:avLst/>
            </a:prstGeom>
            <a:solidFill>
              <a:srgbClr val="12AD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15588" y="4495483"/>
            <a:ext cx="21613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Mobile &amp; </a:t>
            </a:r>
            <a:r>
              <a:rPr lang="en-US" sz="19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</a:t>
            </a:r>
            <a:r>
              <a:rPr lang="en-US" sz="1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00152" y="4488024"/>
            <a:ext cx="266441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 Copy of the card</a:t>
            </a:r>
            <a:endParaRPr lang="en-US" sz="19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131107" y="3827542"/>
            <a:ext cx="133492" cy="592242"/>
            <a:chOff x="2131107" y="3827542"/>
            <a:chExt cx="133492" cy="59224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86140" y="3827542"/>
              <a:ext cx="0" cy="5327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131107" y="4286292"/>
              <a:ext cx="133492" cy="133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77433" y="3834134"/>
            <a:ext cx="133492" cy="592242"/>
            <a:chOff x="2131107" y="3827542"/>
            <a:chExt cx="133492" cy="592242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86140" y="3827542"/>
              <a:ext cx="0" cy="5327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131107" y="4286292"/>
              <a:ext cx="133492" cy="133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639039" y="1971964"/>
            <a:ext cx="252338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Dashboard for </a:t>
            </a:r>
            <a:r>
              <a:rPr lang="en-US" sz="19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Users </a:t>
            </a:r>
            <a:endParaRPr lang="en-US" sz="19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625391" y="3030332"/>
            <a:ext cx="293192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Dashboard for FD (Intuitive Front </a:t>
            </a:r>
            <a:r>
              <a:rPr lang="en-US" sz="19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Desk </a:t>
            </a:r>
            <a:r>
              <a:rPr lang="en-US" sz="1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</a:t>
            </a:r>
            <a:r>
              <a:rPr lang="en-US" sz="19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perations</a:t>
            </a:r>
            <a:r>
              <a:rPr lang="en-US" sz="1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635885" y="4359630"/>
            <a:ext cx="310092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Dashboard for </a:t>
            </a:r>
            <a:r>
              <a:rPr lang="en-US" sz="19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Management </a:t>
            </a:r>
            <a:r>
              <a:rPr lang="en-US" sz="1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(Reports &amp; Analytics)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41425" y="5593312"/>
            <a:ext cx="324713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Dashboard for </a:t>
            </a:r>
            <a:r>
              <a:rPr lang="en-US" sz="19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Back Office Operations </a:t>
            </a:r>
            <a:endParaRPr lang="en-US" sz="19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 rot="16200000">
            <a:off x="8066374" y="1865879"/>
            <a:ext cx="133492" cy="592242"/>
            <a:chOff x="2131107" y="3827542"/>
            <a:chExt cx="133492" cy="59224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186140" y="3827542"/>
              <a:ext cx="0" cy="5327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2131107" y="4286292"/>
              <a:ext cx="133492" cy="133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 rot="16200000">
            <a:off x="8066374" y="3192363"/>
            <a:ext cx="133492" cy="592242"/>
            <a:chOff x="2131107" y="3827542"/>
            <a:chExt cx="133492" cy="59224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186140" y="3827542"/>
              <a:ext cx="0" cy="5327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2131107" y="4286292"/>
              <a:ext cx="133492" cy="133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 rot="16200000">
            <a:off x="8073851" y="4371208"/>
            <a:ext cx="133492" cy="592242"/>
            <a:chOff x="2131107" y="3827542"/>
            <a:chExt cx="133492" cy="592242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2186140" y="3827542"/>
              <a:ext cx="0" cy="5327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131107" y="4286292"/>
              <a:ext cx="133492" cy="133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6200000">
            <a:off x="8062568" y="5616798"/>
            <a:ext cx="133492" cy="592242"/>
            <a:chOff x="2131107" y="3827542"/>
            <a:chExt cx="133492" cy="592242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86140" y="3827542"/>
              <a:ext cx="0" cy="5327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2131107" y="4286292"/>
              <a:ext cx="133492" cy="133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2172051" y="1879352"/>
            <a:ext cx="0" cy="12849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109428" y="1843737"/>
            <a:ext cx="133492" cy="133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1890" y="172296"/>
            <a:ext cx="3544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Value </a:t>
            </a:r>
            <a:r>
              <a:rPr lang="en-US" sz="3600" dirty="0" smtClean="0">
                <a:solidFill>
                  <a:srgbClr val="12ADA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Add-ons</a:t>
            </a:r>
            <a:endParaRPr lang="en-US" sz="3600" dirty="0">
              <a:solidFill>
                <a:srgbClr val="12ADA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619995"/>
              </p:ext>
            </p:extLst>
          </p:nvPr>
        </p:nvGraphicFramePr>
        <p:xfrm>
          <a:off x="785882" y="1904464"/>
          <a:ext cx="10590664" cy="4676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505"/>
                <a:gridCol w="3493827"/>
                <a:gridCol w="1965277"/>
                <a:gridCol w="3330055"/>
              </a:tblGrid>
              <a:tr h="243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E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Integration with CRM or HMS</a:t>
                      </a:r>
                      <a:endParaRPr lang="en-US" sz="2200" kern="120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anchor="ctr">
                    <a:solidFill>
                      <a:srgbClr val="AF29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Integration with third party apps like maps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2427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69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1" kern="12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Integration for product promotions, campaigns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anchor="ctr">
                    <a:solidFill>
                      <a:srgbClr val="CC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bg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Integration for digital check ins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Image result for crm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r="5127"/>
          <a:stretch/>
        </p:blipFill>
        <p:spPr bwMode="auto">
          <a:xfrm>
            <a:off x="858035" y="2176579"/>
            <a:ext cx="1686297" cy="18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ps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3" t="10106" r="12962" b="15081"/>
          <a:stretch/>
        </p:blipFill>
        <p:spPr bwMode="auto">
          <a:xfrm>
            <a:off x="6320684" y="2259704"/>
            <a:ext cx="1496292" cy="159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3" t="22960" r="11342" b="18304"/>
          <a:stretch/>
        </p:blipFill>
        <p:spPr bwMode="auto">
          <a:xfrm>
            <a:off x="929285" y="4814119"/>
            <a:ext cx="1512423" cy="11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digital ic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0" t="9957" r="25152" b="10822"/>
          <a:stretch/>
        </p:blipFill>
        <p:spPr bwMode="auto">
          <a:xfrm>
            <a:off x="6510690" y="4695365"/>
            <a:ext cx="977282" cy="14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58035" y="951667"/>
            <a:ext cx="10496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has been the industry's standard dummy text ever since the 1500s, when an unknown printer took a galley of type and 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scrambled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4"/>
          <a:stretch/>
        </p:blipFill>
        <p:spPr>
          <a:xfrm>
            <a:off x="0" y="0"/>
            <a:ext cx="1222250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-3587"/>
            <a:ext cx="12222505" cy="5596759"/>
          </a:xfrm>
          <a:prstGeom prst="rect">
            <a:avLst/>
          </a:prstGeom>
          <a:solidFill>
            <a:srgbClr val="E6435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6" y="5582903"/>
            <a:ext cx="12220357" cy="12925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33916" y="669034"/>
            <a:ext cx="4103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Card </a:t>
            </a:r>
            <a:r>
              <a:rPr lang="en-US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Inceptions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794" y="3866963"/>
            <a:ext cx="1793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New Customers or 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Existing Customers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16639" y="3922266"/>
            <a:ext cx="1793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Create Soft 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Cards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7019" y="3922266"/>
            <a:ext cx="1793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Card 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Issuance </a:t>
            </a: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 Links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0752" y="3922266"/>
            <a:ext cx="1793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Hard 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Linking </a:t>
            </a: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sign on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71132" y="3922266"/>
            <a:ext cx="1793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Prompt to install app if on mobile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890751" y="3866962"/>
            <a:ext cx="1793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Customer Dashboard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99966" y="2044320"/>
            <a:ext cx="1490735" cy="1490735"/>
            <a:chOff x="599966" y="2293708"/>
            <a:chExt cx="1490735" cy="1490735"/>
          </a:xfrm>
        </p:grpSpPr>
        <p:sp>
          <p:nvSpPr>
            <p:cNvPr id="12" name="Oval 11"/>
            <p:cNvSpPr/>
            <p:nvPr/>
          </p:nvSpPr>
          <p:spPr>
            <a:xfrm>
              <a:off x="599966" y="2293708"/>
              <a:ext cx="1490735" cy="1490735"/>
            </a:xfrm>
            <a:prstGeom prst="ellipse">
              <a:avLst/>
            </a:prstGeom>
            <a:noFill/>
            <a:ln w="889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4" descr="Image result for customer ICON 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753" y="2662464"/>
              <a:ext cx="1024131" cy="725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2495856" y="2043918"/>
            <a:ext cx="1490735" cy="1490735"/>
            <a:chOff x="2495856" y="2293306"/>
            <a:chExt cx="1490735" cy="1490735"/>
          </a:xfrm>
        </p:grpSpPr>
        <p:sp>
          <p:nvSpPr>
            <p:cNvPr id="14" name="Oval 13"/>
            <p:cNvSpPr/>
            <p:nvPr/>
          </p:nvSpPr>
          <p:spPr>
            <a:xfrm>
              <a:off x="2495856" y="2293306"/>
              <a:ext cx="1490735" cy="1490735"/>
            </a:xfrm>
            <a:prstGeom prst="ellipse">
              <a:avLst/>
            </a:prstGeom>
            <a:noFill/>
            <a:ln w="889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cards icon 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66" b="14448"/>
            <a:stretch/>
          </p:blipFill>
          <p:spPr bwMode="auto">
            <a:xfrm>
              <a:off x="2774553" y="2738431"/>
              <a:ext cx="919873" cy="642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4351546" y="2056381"/>
            <a:ext cx="1490735" cy="1490735"/>
            <a:chOff x="4351546" y="2305769"/>
            <a:chExt cx="1490735" cy="1490735"/>
          </a:xfrm>
        </p:grpSpPr>
        <p:sp>
          <p:nvSpPr>
            <p:cNvPr id="16" name="Oval 15"/>
            <p:cNvSpPr/>
            <p:nvPr/>
          </p:nvSpPr>
          <p:spPr>
            <a:xfrm>
              <a:off x="4351546" y="2305769"/>
              <a:ext cx="1490735" cy="1490735"/>
            </a:xfrm>
            <a:prstGeom prst="ellipse">
              <a:avLst/>
            </a:prstGeom>
            <a:noFill/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09" b="12663"/>
            <a:stretch/>
          </p:blipFill>
          <p:spPr>
            <a:xfrm>
              <a:off x="4521249" y="2738431"/>
              <a:ext cx="940871" cy="71344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6152173" y="2056380"/>
            <a:ext cx="1490735" cy="1490735"/>
            <a:chOff x="6152173" y="2305768"/>
            <a:chExt cx="1490735" cy="1490735"/>
          </a:xfrm>
        </p:grpSpPr>
        <p:sp>
          <p:nvSpPr>
            <p:cNvPr id="17" name="Oval 16"/>
            <p:cNvSpPr/>
            <p:nvPr/>
          </p:nvSpPr>
          <p:spPr>
            <a:xfrm>
              <a:off x="6152173" y="2305768"/>
              <a:ext cx="1490735" cy="1490735"/>
            </a:xfrm>
            <a:prstGeom prst="ellipse">
              <a:avLst/>
            </a:prstGeom>
            <a:noFill/>
            <a:ln w="889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8" t="18087" r="11268" b="18633"/>
            <a:stretch/>
          </p:blipFill>
          <p:spPr>
            <a:xfrm>
              <a:off x="6492050" y="2660168"/>
              <a:ext cx="943715" cy="770922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8037276" y="2056379"/>
            <a:ext cx="1490735" cy="1490735"/>
            <a:chOff x="8037276" y="2305767"/>
            <a:chExt cx="1490735" cy="1490735"/>
          </a:xfrm>
        </p:grpSpPr>
        <p:sp>
          <p:nvSpPr>
            <p:cNvPr id="18" name="Oval 17"/>
            <p:cNvSpPr/>
            <p:nvPr/>
          </p:nvSpPr>
          <p:spPr>
            <a:xfrm>
              <a:off x="8037276" y="2305767"/>
              <a:ext cx="1490735" cy="1490735"/>
            </a:xfrm>
            <a:prstGeom prst="ellipse">
              <a:avLst/>
            </a:prstGeom>
            <a:noFill/>
            <a:ln w="889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296" y="2646700"/>
              <a:ext cx="805172" cy="805172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0000693" y="2030422"/>
            <a:ext cx="1490735" cy="1490735"/>
            <a:chOff x="10000693" y="2279810"/>
            <a:chExt cx="1490735" cy="1490735"/>
          </a:xfrm>
        </p:grpSpPr>
        <p:sp>
          <p:nvSpPr>
            <p:cNvPr id="15" name="Oval 14"/>
            <p:cNvSpPr/>
            <p:nvPr/>
          </p:nvSpPr>
          <p:spPr>
            <a:xfrm>
              <a:off x="10000693" y="2279810"/>
              <a:ext cx="1490735" cy="1490735"/>
            </a:xfrm>
            <a:prstGeom prst="ellipse">
              <a:avLst/>
            </a:prstGeom>
            <a:noFill/>
            <a:ln w="889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01" b="6116"/>
            <a:stretch/>
          </p:blipFill>
          <p:spPr>
            <a:xfrm>
              <a:off x="10293866" y="2649988"/>
              <a:ext cx="913342" cy="797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70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17"/>
          <a:stretch/>
        </p:blipFill>
        <p:spPr>
          <a:xfrm>
            <a:off x="-4293" y="0"/>
            <a:ext cx="1219629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1"/>
            <a:ext cx="12192000" cy="5596759"/>
          </a:xfrm>
          <a:prstGeom prst="rect">
            <a:avLst/>
          </a:prstGeom>
          <a:solidFill>
            <a:srgbClr val="4ABBB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5596758"/>
            <a:ext cx="12192000" cy="12936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35272" y="2594534"/>
            <a:ext cx="8416036" cy="265822"/>
            <a:chOff x="4107596" y="3280018"/>
            <a:chExt cx="8416036" cy="26582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07596" y="3280018"/>
              <a:ext cx="83848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138757" y="3545840"/>
              <a:ext cx="83848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403169" y="2423379"/>
            <a:ext cx="663264" cy="663264"/>
            <a:chOff x="3662285" y="3015599"/>
            <a:chExt cx="663264" cy="663264"/>
          </a:xfrm>
        </p:grpSpPr>
        <p:sp>
          <p:nvSpPr>
            <p:cNvPr id="26" name="Oval 25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822807" y="3186754"/>
              <a:ext cx="327546" cy="327546"/>
            </a:xfrm>
            <a:prstGeom prst="ellipse">
              <a:avLst/>
            </a:prstGeom>
            <a:solidFill>
              <a:srgbClr val="6491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71405" y="2393654"/>
            <a:ext cx="663264" cy="663264"/>
            <a:chOff x="3662285" y="3015599"/>
            <a:chExt cx="663264" cy="663264"/>
          </a:xfrm>
        </p:grpSpPr>
        <p:sp>
          <p:nvSpPr>
            <p:cNvPr id="30" name="Oval 29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2807" y="3186754"/>
              <a:ext cx="327546" cy="327546"/>
            </a:xfrm>
            <a:prstGeom prst="ellipse">
              <a:avLst/>
            </a:prstGeom>
            <a:solidFill>
              <a:srgbClr val="119C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39642" y="2423379"/>
            <a:ext cx="663264" cy="663264"/>
            <a:chOff x="3662285" y="3015599"/>
            <a:chExt cx="663264" cy="663264"/>
          </a:xfrm>
        </p:grpSpPr>
        <p:sp>
          <p:nvSpPr>
            <p:cNvPr id="34" name="Oval 33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22807" y="3186754"/>
              <a:ext cx="327546" cy="327546"/>
            </a:xfrm>
            <a:prstGeom prst="ellipse">
              <a:avLst/>
            </a:prstGeom>
            <a:solidFill>
              <a:srgbClr val="2C8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970223" y="2423379"/>
            <a:ext cx="663264" cy="663264"/>
            <a:chOff x="3662285" y="3015599"/>
            <a:chExt cx="663264" cy="663264"/>
          </a:xfrm>
        </p:grpSpPr>
        <p:sp>
          <p:nvSpPr>
            <p:cNvPr id="38" name="Oval 37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822807" y="3186754"/>
              <a:ext cx="327546" cy="327546"/>
            </a:xfrm>
            <a:prstGeom prst="ellipse">
              <a:avLst/>
            </a:prstGeom>
            <a:solidFill>
              <a:srgbClr val="CC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354310" y="391943"/>
            <a:ext cx="512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Customer</a:t>
            </a:r>
            <a:r>
              <a:rPr lang="en-US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Dashboard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ular Callout 41"/>
          <p:cNvSpPr/>
          <p:nvPr/>
        </p:nvSpPr>
        <p:spPr>
          <a:xfrm rot="10800000">
            <a:off x="2482329" y="3706210"/>
            <a:ext cx="1841679" cy="1159099"/>
          </a:xfrm>
          <a:prstGeom prst="wedgeRectCallout">
            <a:avLst>
              <a:gd name="adj1" fmla="val -20833"/>
              <a:gd name="adj2" fmla="val 85833"/>
            </a:avLst>
          </a:prstGeom>
          <a:solidFill>
            <a:srgbClr val="6491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ular Callout 42"/>
          <p:cNvSpPr/>
          <p:nvPr/>
        </p:nvSpPr>
        <p:spPr>
          <a:xfrm rot="10800000">
            <a:off x="4588221" y="3706211"/>
            <a:ext cx="1841679" cy="1159099"/>
          </a:xfrm>
          <a:prstGeom prst="wedgeRectCallout">
            <a:avLst>
              <a:gd name="adj1" fmla="val -20833"/>
              <a:gd name="adj2" fmla="val 85833"/>
            </a:avLst>
          </a:prstGeom>
          <a:solidFill>
            <a:srgbClr val="119CC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ular Callout 43"/>
          <p:cNvSpPr/>
          <p:nvPr/>
        </p:nvSpPr>
        <p:spPr>
          <a:xfrm rot="10800000">
            <a:off x="6818802" y="3706211"/>
            <a:ext cx="1841679" cy="1159099"/>
          </a:xfrm>
          <a:prstGeom prst="wedgeRectCallout">
            <a:avLst>
              <a:gd name="adj1" fmla="val -20833"/>
              <a:gd name="adj2" fmla="val 85833"/>
            </a:avLst>
          </a:prstGeom>
          <a:solidFill>
            <a:srgbClr val="2C8E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ular Callout 44"/>
          <p:cNvSpPr/>
          <p:nvPr/>
        </p:nvSpPr>
        <p:spPr>
          <a:xfrm rot="10800000">
            <a:off x="9049383" y="3706211"/>
            <a:ext cx="1841679" cy="1159099"/>
          </a:xfrm>
          <a:prstGeom prst="wedgeRectCallout">
            <a:avLst>
              <a:gd name="adj1" fmla="val -20833"/>
              <a:gd name="adj2" fmla="val 85833"/>
            </a:avLst>
          </a:prstGeom>
          <a:solidFill>
            <a:srgbClr val="CC33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482328" y="4066820"/>
            <a:ext cx="184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Softcopy of </a:t>
            </a:r>
            <a:r>
              <a:rPr lang="en-US" sz="16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Card</a:t>
            </a:r>
            <a:endParaRPr lang="en-US" sz="16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83645" y="4079699"/>
            <a:ext cx="184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In-App Adverts</a:t>
            </a:r>
            <a:endParaRPr lang="en-US" sz="16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14226" y="4092578"/>
            <a:ext cx="184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Out-App Adverts</a:t>
            </a:r>
            <a:endParaRPr lang="en-US" sz="16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27352" y="3989546"/>
            <a:ext cx="184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Points redeemed and availed offers</a:t>
            </a:r>
            <a:endParaRPr lang="en-US" sz="16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06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17"/>
          <a:stretch/>
        </p:blipFill>
        <p:spPr>
          <a:xfrm>
            <a:off x="-4293" y="0"/>
            <a:ext cx="1219629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1"/>
            <a:ext cx="12192000" cy="5596759"/>
          </a:xfrm>
          <a:prstGeom prst="rect">
            <a:avLst/>
          </a:prstGeom>
          <a:solidFill>
            <a:srgbClr val="96C83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5596758"/>
            <a:ext cx="12192000" cy="12936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47337" y="2594533"/>
            <a:ext cx="101403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-9652" y="2864076"/>
            <a:ext cx="101403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03169" y="2423379"/>
            <a:ext cx="663264" cy="663264"/>
            <a:chOff x="3662285" y="3015599"/>
            <a:chExt cx="663264" cy="663264"/>
          </a:xfrm>
        </p:grpSpPr>
        <p:sp>
          <p:nvSpPr>
            <p:cNvPr id="26" name="Oval 25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822807" y="3186754"/>
              <a:ext cx="327546" cy="327546"/>
            </a:xfrm>
            <a:prstGeom prst="ellipse">
              <a:avLst/>
            </a:prstGeom>
            <a:solidFill>
              <a:srgbClr val="6491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71405" y="2393654"/>
            <a:ext cx="663264" cy="663264"/>
            <a:chOff x="3662285" y="3015599"/>
            <a:chExt cx="663264" cy="663264"/>
          </a:xfrm>
        </p:grpSpPr>
        <p:sp>
          <p:nvSpPr>
            <p:cNvPr id="30" name="Oval 29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2807" y="3186754"/>
              <a:ext cx="327546" cy="327546"/>
            </a:xfrm>
            <a:prstGeom prst="ellipse">
              <a:avLst/>
            </a:prstGeom>
            <a:solidFill>
              <a:srgbClr val="119C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39642" y="2423379"/>
            <a:ext cx="663264" cy="663264"/>
            <a:chOff x="3662285" y="3015599"/>
            <a:chExt cx="663264" cy="663264"/>
          </a:xfrm>
        </p:grpSpPr>
        <p:sp>
          <p:nvSpPr>
            <p:cNvPr id="34" name="Oval 33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22807" y="3186754"/>
              <a:ext cx="327546" cy="327546"/>
            </a:xfrm>
            <a:prstGeom prst="ellipse">
              <a:avLst/>
            </a:prstGeom>
            <a:solidFill>
              <a:srgbClr val="2C8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970223" y="2423379"/>
            <a:ext cx="663264" cy="663264"/>
            <a:chOff x="3662285" y="3015599"/>
            <a:chExt cx="663264" cy="663264"/>
          </a:xfrm>
        </p:grpSpPr>
        <p:sp>
          <p:nvSpPr>
            <p:cNvPr id="38" name="Oval 37"/>
            <p:cNvSpPr/>
            <p:nvPr/>
          </p:nvSpPr>
          <p:spPr>
            <a:xfrm>
              <a:off x="3734097" y="3098044"/>
              <a:ext cx="504966" cy="504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822807" y="3186754"/>
              <a:ext cx="327546" cy="327546"/>
            </a:xfrm>
            <a:prstGeom prst="ellipse">
              <a:avLst/>
            </a:prstGeom>
            <a:solidFill>
              <a:srgbClr val="CC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662285" y="3015599"/>
              <a:ext cx="663264" cy="663264"/>
            </a:xfrm>
            <a:prstGeom prst="ellipse">
              <a:avLst/>
            </a:prstGeom>
            <a:noFill/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354310" y="391943"/>
            <a:ext cx="512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Customer </a:t>
            </a:r>
            <a:r>
              <a:rPr lang="en-US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Dashboard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ular Callout 41"/>
          <p:cNvSpPr/>
          <p:nvPr/>
        </p:nvSpPr>
        <p:spPr>
          <a:xfrm rot="10800000">
            <a:off x="2482329" y="3706210"/>
            <a:ext cx="1841679" cy="1159099"/>
          </a:xfrm>
          <a:prstGeom prst="wedgeRectCallout">
            <a:avLst>
              <a:gd name="adj1" fmla="val -20833"/>
              <a:gd name="adj2" fmla="val 85833"/>
            </a:avLst>
          </a:prstGeom>
          <a:solidFill>
            <a:srgbClr val="6491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ular Callout 42"/>
          <p:cNvSpPr/>
          <p:nvPr/>
        </p:nvSpPr>
        <p:spPr>
          <a:xfrm rot="10800000">
            <a:off x="4588221" y="3706211"/>
            <a:ext cx="1841679" cy="1159099"/>
          </a:xfrm>
          <a:prstGeom prst="wedgeRectCallout">
            <a:avLst>
              <a:gd name="adj1" fmla="val -20833"/>
              <a:gd name="adj2" fmla="val 85833"/>
            </a:avLst>
          </a:prstGeom>
          <a:solidFill>
            <a:srgbClr val="119CC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ular Callout 43"/>
          <p:cNvSpPr/>
          <p:nvPr/>
        </p:nvSpPr>
        <p:spPr>
          <a:xfrm rot="10800000">
            <a:off x="6818802" y="3706211"/>
            <a:ext cx="1841679" cy="1159099"/>
          </a:xfrm>
          <a:prstGeom prst="wedgeRectCallout">
            <a:avLst>
              <a:gd name="adj1" fmla="val -20833"/>
              <a:gd name="adj2" fmla="val 85833"/>
            </a:avLst>
          </a:prstGeom>
          <a:solidFill>
            <a:srgbClr val="2C8E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ular Callout 44"/>
          <p:cNvSpPr/>
          <p:nvPr/>
        </p:nvSpPr>
        <p:spPr>
          <a:xfrm rot="10800000">
            <a:off x="9049383" y="3706211"/>
            <a:ext cx="1841679" cy="1159099"/>
          </a:xfrm>
          <a:prstGeom prst="wedgeRectCallout">
            <a:avLst>
              <a:gd name="adj1" fmla="val -20833"/>
              <a:gd name="adj2" fmla="val 85833"/>
            </a:avLst>
          </a:prstGeom>
          <a:solidFill>
            <a:srgbClr val="CC33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482328" y="3989546"/>
            <a:ext cx="184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Points available for redemption</a:t>
            </a:r>
            <a:endParaRPr lang="en-US" sz="16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0766" y="4092578"/>
            <a:ext cx="184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Rewards / Offers</a:t>
            </a:r>
            <a:endParaRPr lang="en-US" sz="16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14226" y="4092578"/>
            <a:ext cx="184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Static </a:t>
            </a:r>
            <a:r>
              <a:rPr lang="en-US" sz="16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</a:t>
            </a:r>
            <a:endParaRPr lang="en-US" sz="16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40231" y="4002425"/>
            <a:ext cx="184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Complaints / Feed back</a:t>
            </a:r>
            <a:endParaRPr lang="en-US" sz="16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66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392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Gungsuh</vt:lpstr>
      <vt:lpstr>Arial</vt:lpstr>
      <vt:lpstr>Bebas Neue</vt:lpstr>
      <vt:lpstr>Calibri</vt:lpstr>
      <vt:lpstr>Calibri Light</vt:lpstr>
      <vt:lpstr>Open Sans</vt:lpstr>
      <vt:lpstr>Open Sans Extrabold</vt:lpstr>
      <vt:lpstr>Open Sans Light</vt:lpstr>
      <vt:lpstr>Open Sans Semibold</vt:lpstr>
      <vt:lpstr>Tw Cen MT Condensed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Shibu-Verbat</dc:creator>
  <cp:lastModifiedBy>Shibu-Verbat</cp:lastModifiedBy>
  <cp:revision>218</cp:revision>
  <dcterms:created xsi:type="dcterms:W3CDTF">2017-07-03T05:28:39Z</dcterms:created>
  <dcterms:modified xsi:type="dcterms:W3CDTF">2017-07-18T04:19:47Z</dcterms:modified>
</cp:coreProperties>
</file>