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66" r:id="rId5"/>
    <p:sldId id="267" r:id="rId6"/>
    <p:sldId id="268" r:id="rId7"/>
    <p:sldId id="269" r:id="rId8"/>
    <p:sldId id="270" r:id="rId9"/>
    <p:sldId id="272" r:id="rId10"/>
    <p:sldId id="273" r:id="rId11"/>
    <p:sldId id="274" r:id="rId12"/>
    <p:sldId id="275" r:id="rId13"/>
    <p:sldId id="276" r:id="rId14"/>
    <p:sldId id="278" r:id="rId15"/>
    <p:sldId id="279" r:id="rId16"/>
    <p:sldId id="280" r:id="rId17"/>
    <p:sldId id="27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EC4655"/>
    <a:srgbClr val="F3A92D"/>
    <a:srgbClr val="96C83C"/>
    <a:srgbClr val="3BB4AB"/>
    <a:srgbClr val="F1663D"/>
    <a:srgbClr val="E74C3C"/>
    <a:srgbClr val="119CCD"/>
    <a:srgbClr val="6491C8"/>
    <a:srgbClr val="CC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736" autoAdjust="0"/>
  </p:normalViewPr>
  <p:slideViewPr>
    <p:cSldViewPr snapToGrid="0">
      <p:cViewPr varScale="1">
        <p:scale>
          <a:sx n="52" d="100"/>
          <a:sy n="52" d="100"/>
        </p:scale>
        <p:origin x="14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20FB6-9EA2-46CF-84A7-0BA7FA841994}" type="datetimeFigureOut">
              <a:rPr lang="en-US" smtClean="0"/>
              <a:t>7/21/2017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6FE46-68C9-4CB0-9CE7-4677D902D59C}" type="slidenum">
              <a:rPr lang="en-US" smtClean="0"/>
              <a:t>‹#›</a:t>
            </a:fld>
            <a:endParaRPr lang="en-US"/>
          </a:p>
        </p:txBody>
      </p:sp>
    </p:spTree>
    <p:extLst>
      <p:ext uri="{BB962C8B-B14F-4D97-AF65-F5344CB8AC3E}">
        <p14:creationId xmlns:p14="http://schemas.microsoft.com/office/powerpoint/2010/main" val="2385216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a:t>
            </a:r>
            <a:r>
              <a:rPr lang="en-US" baseline="0" dirty="0" smtClean="0"/>
              <a:t> not get a consolidated view of the account</a:t>
            </a:r>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4</a:t>
            </a:fld>
            <a:endParaRPr lang="en-US"/>
          </a:p>
        </p:txBody>
      </p:sp>
    </p:spTree>
    <p:extLst>
      <p:ext uri="{BB962C8B-B14F-4D97-AF65-F5344CB8AC3E}">
        <p14:creationId xmlns:p14="http://schemas.microsoft.com/office/powerpoint/2010/main" val="1721552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13</a:t>
            </a:fld>
            <a:endParaRPr lang="en-US"/>
          </a:p>
        </p:txBody>
      </p:sp>
    </p:spTree>
    <p:extLst>
      <p:ext uri="{BB962C8B-B14F-4D97-AF65-F5344CB8AC3E}">
        <p14:creationId xmlns:p14="http://schemas.microsoft.com/office/powerpoint/2010/main" val="4279183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14</a:t>
            </a:fld>
            <a:endParaRPr lang="en-US"/>
          </a:p>
        </p:txBody>
      </p:sp>
    </p:spTree>
    <p:extLst>
      <p:ext uri="{BB962C8B-B14F-4D97-AF65-F5344CB8AC3E}">
        <p14:creationId xmlns:p14="http://schemas.microsoft.com/office/powerpoint/2010/main" val="219587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Dashboard available for the user both on the web as well the mobile app. Dash</a:t>
            </a:r>
            <a:r>
              <a:rPr lang="en-US" baseline="0" dirty="0" smtClean="0"/>
              <a:t> provides an overall view of his account, such as points redeemed, rewards available </a:t>
            </a:r>
            <a:r>
              <a:rPr lang="en-US" baseline="0" dirty="0" err="1" smtClean="0"/>
              <a:t>etc</a:t>
            </a:r>
            <a:endParaRPr lang="en-US" baseline="0" dirty="0" smtClean="0"/>
          </a:p>
          <a:p>
            <a:r>
              <a:rPr lang="en-US" baseline="0" dirty="0" smtClean="0"/>
              <a:t>Dashboard for FD provides insight into customers profile and shopping history, frequently used services etc.  </a:t>
            </a:r>
          </a:p>
          <a:p>
            <a:r>
              <a:rPr lang="en-US" baseline="0" dirty="0" smtClean="0"/>
              <a:t>Dashboard for the management provides insight into the hotels clientele,  campaigns that worked, services and products that are most valued</a:t>
            </a:r>
          </a:p>
          <a:p>
            <a:r>
              <a:rPr lang="en-US" baseline="0" dirty="0" smtClean="0"/>
              <a:t>Back office operations helps to service client requests, create campaigns, coupons 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5</a:t>
            </a:fld>
            <a:endParaRPr lang="en-US"/>
          </a:p>
        </p:txBody>
      </p:sp>
    </p:spTree>
    <p:extLst>
      <p:ext uri="{BB962C8B-B14F-4D97-AF65-F5344CB8AC3E}">
        <p14:creationId xmlns:p14="http://schemas.microsoft.com/office/powerpoint/2010/main" val="4184016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integrating</a:t>
            </a:r>
            <a:r>
              <a:rPr lang="en-US" baseline="0" dirty="0" smtClean="0"/>
              <a:t> the loyalty program with  your CRM or HMS application, each hotel will get visibility on the full spectrum of interactions that a customer has with the hotel chain.  By providing appropriate service end points within each property, we can collect information on customer profiles,  spending patterns and provide status recognition for esteemed guests.</a:t>
            </a:r>
          </a:p>
          <a:p>
            <a:endParaRPr lang="en-US" baseline="0" dirty="0" smtClean="0"/>
          </a:p>
          <a:p>
            <a:r>
              <a:rPr lang="en-US" baseline="0" dirty="0" smtClean="0"/>
              <a:t>Integration with third party apps adds convenience  to their fingertips. Now your guests can get directions  to the nearest property in a moments notice. Knowing the distance and the direction will fast track the customers decision to check into your property. Incorporation of beacon technology will provide your guests with the ability to navigate to different locations within the property without any guides</a:t>
            </a:r>
          </a:p>
          <a:p>
            <a:endParaRPr lang="en-US" baseline="0" dirty="0" smtClean="0"/>
          </a:p>
          <a:p>
            <a:r>
              <a:rPr lang="en-US" baseline="0" dirty="0" smtClean="0"/>
              <a:t>By integrating the application with the hotels CRM and with the app being location aware,  the customer can now receive individually tailored promotions and campaigns  when they are within range of the property or geo-fence.  Customers can also take advantage of the hotel concierge services, browsing a menu and ordering food specific to the restaurants within the property</a:t>
            </a:r>
          </a:p>
          <a:p>
            <a:endParaRPr lang="en-US" baseline="0" dirty="0" smtClean="0"/>
          </a:p>
          <a:p>
            <a:r>
              <a:rPr lang="en-US" baseline="0" dirty="0" smtClean="0"/>
              <a:t>Digital check-ins extend from online bookings of rooms to hotel check-ins using your mobile apps, completely sidestepping the front desk and using the phone app as the room key. This again introduces a new level of convenience by reducing the check-in time for customers, as well as savings from reduced staffing  for hotels.  Not to mention the savings in key cards, improved guest experience. </a:t>
            </a:r>
          </a:p>
          <a:p>
            <a:endParaRPr lang="en-US" baseline="0" dirty="0" smtClean="0"/>
          </a:p>
          <a:p>
            <a:r>
              <a:rPr lang="en-US" dirty="0" smtClean="0"/>
              <a:t>Disrupt: catch word</a:t>
            </a:r>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6</a:t>
            </a:fld>
            <a:endParaRPr lang="en-US"/>
          </a:p>
        </p:txBody>
      </p:sp>
    </p:spTree>
    <p:extLst>
      <p:ext uri="{BB962C8B-B14F-4D97-AF65-F5344CB8AC3E}">
        <p14:creationId xmlns:p14="http://schemas.microsoft.com/office/powerpoint/2010/main" val="132730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Inception &amp; Onboarding</a:t>
            </a:r>
            <a:r>
              <a:rPr lang="en-US" baseline="0" dirty="0" smtClean="0"/>
              <a:t> are different activities. When the management for example realize that the </a:t>
            </a:r>
            <a:r>
              <a:rPr lang="en-US" baseline="0" dirty="0" err="1" smtClean="0"/>
              <a:t>priviliz</a:t>
            </a:r>
            <a:r>
              <a:rPr lang="en-US" baseline="0" dirty="0" smtClean="0"/>
              <a:t> line of cards are a huge success esp. with the high net worth clients, they may decide to release a new card membership with a different reward structure meant to capitalize on the spending habits of high net worth clients. In order to realize this, at the inception of the new program, cards will have to printed. </a:t>
            </a:r>
          </a:p>
          <a:p>
            <a:r>
              <a:rPr lang="en-US" baseline="0" dirty="0" smtClean="0"/>
              <a:t>On the application side, </a:t>
            </a:r>
            <a:r>
              <a:rPr lang="en-US" b="1" baseline="0" dirty="0" smtClean="0"/>
              <a:t>soft copies</a:t>
            </a:r>
            <a:r>
              <a:rPr lang="en-US" baseline="0" dirty="0" smtClean="0"/>
              <a:t> of the cards will need to be created. This will be the system of record for every card that is being printed. </a:t>
            </a:r>
          </a:p>
          <a:p>
            <a:r>
              <a:rPr lang="en-US" baseline="0" dirty="0" smtClean="0"/>
              <a:t>When the  cards are released to customers, a </a:t>
            </a:r>
            <a:r>
              <a:rPr lang="en-US" b="1" baseline="0" dirty="0" smtClean="0"/>
              <a:t>soft link</a:t>
            </a:r>
            <a:r>
              <a:rPr lang="en-US" baseline="0" dirty="0" smtClean="0"/>
              <a:t> will be created between the soft copy of the card and the customer record</a:t>
            </a:r>
          </a:p>
          <a:p>
            <a:r>
              <a:rPr lang="en-US" baseline="0" dirty="0" smtClean="0"/>
              <a:t>When customers sign on the web using their account number, a </a:t>
            </a:r>
            <a:r>
              <a:rPr lang="en-US" b="1" baseline="0" dirty="0" smtClean="0"/>
              <a:t>hard link</a:t>
            </a:r>
            <a:r>
              <a:rPr lang="en-US" baseline="0" dirty="0" smtClean="0"/>
              <a:t> will be created, this will enable the business to establish communication with the client via mail or phone.</a:t>
            </a:r>
          </a:p>
          <a:p>
            <a:r>
              <a:rPr lang="en-US" baseline="0" dirty="0" smtClean="0"/>
              <a:t>If the customer links the account using a mobile device, they will be redirected to the app center to install the app, else they will receive a notification on the mobile phone   with a </a:t>
            </a:r>
            <a:r>
              <a:rPr lang="en-US" b="1" baseline="0" dirty="0" smtClean="0"/>
              <a:t>prompt to install</a:t>
            </a:r>
            <a:r>
              <a:rPr lang="en-US" baseline="0" dirty="0" smtClean="0"/>
              <a:t> the app</a:t>
            </a:r>
          </a:p>
          <a:p>
            <a:r>
              <a:rPr lang="en-US" dirty="0" smtClean="0"/>
              <a:t>After</a:t>
            </a:r>
            <a:r>
              <a:rPr lang="en-US" baseline="0" dirty="0" smtClean="0"/>
              <a:t> the customer installs the app, he will be able to see his </a:t>
            </a:r>
            <a:r>
              <a:rPr lang="en-US" b="1" baseline="0" dirty="0" smtClean="0"/>
              <a:t>dashboard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7</a:t>
            </a:fld>
            <a:endParaRPr lang="en-US"/>
          </a:p>
        </p:txBody>
      </p:sp>
    </p:spTree>
    <p:extLst>
      <p:ext uri="{BB962C8B-B14F-4D97-AF65-F5344CB8AC3E}">
        <p14:creationId xmlns:p14="http://schemas.microsoft.com/office/powerpoint/2010/main" val="1607981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customer dash board of the mobile app will have the</a:t>
            </a:r>
            <a:r>
              <a:rPr lang="en-US" baseline="0" dirty="0" smtClean="0"/>
              <a:t> following features</a:t>
            </a:r>
          </a:p>
          <a:p>
            <a:r>
              <a:rPr lang="en-US" baseline="0" dirty="0" smtClean="0"/>
              <a:t>A reference to the soft copy of the card. This soft copy will essentially be an image of the card with name, card number, expiration date and a barcode on the back if needed</a:t>
            </a:r>
          </a:p>
          <a:p>
            <a:r>
              <a:rPr lang="en-US" baseline="0" dirty="0" smtClean="0"/>
              <a:t>The mobile app will receive in app and out app adverts or notifications. Explain in app and out app notifications</a:t>
            </a:r>
          </a:p>
          <a:p>
            <a:r>
              <a:rPr lang="en-US" baseline="0" dirty="0" smtClean="0"/>
              <a:t>It will also show the points that the customer had already redeemed and the offers that the customer availed using those points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8</a:t>
            </a:fld>
            <a:endParaRPr lang="en-US"/>
          </a:p>
        </p:txBody>
      </p:sp>
    </p:spTree>
    <p:extLst>
      <p:ext uri="{BB962C8B-B14F-4D97-AF65-F5344CB8AC3E}">
        <p14:creationId xmlns:p14="http://schemas.microsoft.com/office/powerpoint/2010/main" val="2709873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9</a:t>
            </a:fld>
            <a:endParaRPr lang="en-US"/>
          </a:p>
        </p:txBody>
      </p:sp>
    </p:spTree>
    <p:extLst>
      <p:ext uri="{BB962C8B-B14F-4D97-AF65-F5344CB8AC3E}">
        <p14:creationId xmlns:p14="http://schemas.microsoft.com/office/powerpoint/2010/main" val="3567661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customer arrives at the front</a:t>
            </a:r>
            <a:r>
              <a:rPr lang="en-US" baseline="0" dirty="0" smtClean="0"/>
              <a:t> desk, the CSR will have access to the customer profile, his purchase history, what card he/she is carrying etc.</a:t>
            </a:r>
          </a:p>
          <a:p>
            <a:r>
              <a:rPr lang="en-US" baseline="0" dirty="0" smtClean="0"/>
              <a:t>This gives them information about the discounts and amenities available for the customer</a:t>
            </a:r>
          </a:p>
          <a:p>
            <a:r>
              <a:rPr lang="en-US" baseline="0" dirty="0" smtClean="0"/>
              <a:t>When necessary the front desk can refund the customer for charges that should not have been expensed on them. Re-imbursements  can be made to his loyalty card</a:t>
            </a:r>
          </a:p>
          <a:p>
            <a:r>
              <a:rPr lang="en-US" baseline="0" dirty="0" smtClean="0"/>
              <a:t>Based on the customer profile FD can make personalized offers, cross sell or upsell products or services</a:t>
            </a:r>
          </a:p>
          <a:p>
            <a:r>
              <a:rPr lang="en-US" baseline="0" dirty="0" smtClean="0"/>
              <a:t>FD can also issue new cards/ upgrade cards or issue duplicate cards</a:t>
            </a:r>
          </a:p>
          <a:p>
            <a:r>
              <a:rPr lang="en-US" baseline="0" dirty="0" smtClean="0"/>
              <a:t>Customers can also bring in coupons or vouchers from printed media. These coupons can be scanned to avail offers </a:t>
            </a:r>
          </a:p>
          <a:p>
            <a:endParaRPr lang="en-US" baseline="0" dirty="0" smtClean="0"/>
          </a:p>
        </p:txBody>
      </p:sp>
      <p:sp>
        <p:nvSpPr>
          <p:cNvPr id="4" name="Slide Number Placeholder 3"/>
          <p:cNvSpPr>
            <a:spLocks noGrp="1"/>
          </p:cNvSpPr>
          <p:nvPr>
            <p:ph type="sldNum" sz="quarter" idx="10"/>
          </p:nvPr>
        </p:nvSpPr>
        <p:spPr/>
        <p:txBody>
          <a:bodyPr/>
          <a:lstStyle/>
          <a:p>
            <a:fld id="{8416FE46-68C9-4CB0-9CE7-4677D902D59C}" type="slidenum">
              <a:rPr lang="en-US" smtClean="0"/>
              <a:t>10</a:t>
            </a:fld>
            <a:endParaRPr lang="en-US"/>
          </a:p>
        </p:txBody>
      </p:sp>
    </p:spTree>
    <p:extLst>
      <p:ext uri="{BB962C8B-B14F-4D97-AF65-F5344CB8AC3E}">
        <p14:creationId xmlns:p14="http://schemas.microsoft.com/office/powerpoint/2010/main" val="195385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office is where the  administration</a:t>
            </a:r>
            <a:r>
              <a:rPr lang="en-US" baseline="0" dirty="0" smtClean="0"/>
              <a:t>  for the application takes place.  Back office can provide services to the customers as well as the management.</a:t>
            </a:r>
          </a:p>
          <a:p>
            <a:r>
              <a:rPr lang="en-US" baseline="0" dirty="0" smtClean="0"/>
              <a:t>For example </a:t>
            </a:r>
          </a:p>
          <a:p>
            <a:r>
              <a:rPr lang="en-US" baseline="0" dirty="0" smtClean="0"/>
              <a:t>They can create coupons that can be distributed to customers via the mobile application. Coupons are available as In-App notifications</a:t>
            </a:r>
          </a:p>
          <a:p>
            <a:r>
              <a:rPr lang="en-US" baseline="0" dirty="0" smtClean="0"/>
              <a:t>They can create new card profiles.  Profiles that can be used to create tiered card services that have different sets of rewards and discounts</a:t>
            </a:r>
          </a:p>
          <a:p>
            <a:r>
              <a:rPr lang="en-US" baseline="0" dirty="0" smtClean="0"/>
              <a:t>Back office customer service reps can directly service customers, by updating their profile information or booking details etc.</a:t>
            </a:r>
          </a:p>
          <a:p>
            <a:r>
              <a:rPr lang="en-US" baseline="0" dirty="0" smtClean="0"/>
              <a:t>Back office can also create news letters or other static information that can be distributed via mobile phones</a:t>
            </a:r>
          </a:p>
          <a:p>
            <a:r>
              <a:rPr lang="en-US" baseline="0" dirty="0" smtClean="0"/>
              <a:t>Instances of New properties being added to the chain can also be instantiated by the back office operations</a:t>
            </a:r>
          </a:p>
          <a:p>
            <a:r>
              <a:rPr lang="en-US" baseline="0" dirty="0" smtClean="0"/>
              <a:t>Promotions can be created and customers receive these promotions as out-app notifications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11</a:t>
            </a:fld>
            <a:endParaRPr lang="en-US"/>
          </a:p>
        </p:txBody>
      </p:sp>
    </p:spTree>
    <p:extLst>
      <p:ext uri="{BB962C8B-B14F-4D97-AF65-F5344CB8AC3E}">
        <p14:creationId xmlns:p14="http://schemas.microsoft.com/office/powerpoint/2010/main" val="16893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Management dashboard is</a:t>
            </a:r>
            <a:r>
              <a:rPr lang="en-US" baseline="0" dirty="0" smtClean="0"/>
              <a:t> a window that presents aspects  and results of the decisions made by management. It helps them to know what worked and what didn’t.</a:t>
            </a:r>
          </a:p>
          <a:p>
            <a:r>
              <a:rPr lang="en-US" baseline="0" dirty="0" smtClean="0"/>
              <a:t>Some examples are</a:t>
            </a:r>
          </a:p>
          <a:p>
            <a:r>
              <a:rPr lang="en-US" baseline="0" dirty="0" smtClean="0"/>
              <a:t>Understand what products or services are being purchased the most</a:t>
            </a:r>
          </a:p>
          <a:p>
            <a:r>
              <a:rPr lang="en-US" baseline="0" dirty="0" smtClean="0"/>
              <a:t>What rewards are being redeemed the most</a:t>
            </a:r>
          </a:p>
          <a:p>
            <a:r>
              <a:rPr lang="en-US" baseline="0" dirty="0" smtClean="0"/>
              <a:t>Get a better understanding of your customer base, their profiles</a:t>
            </a:r>
          </a:p>
          <a:p>
            <a:r>
              <a:rPr lang="en-US" baseline="0" dirty="0" smtClean="0"/>
              <a:t>How are customers availing points, bookings , services, dining </a:t>
            </a:r>
            <a:r>
              <a:rPr lang="en-US" baseline="0" dirty="0" err="1" smtClean="0"/>
              <a:t>etc</a:t>
            </a:r>
            <a:r>
              <a:rPr lang="en-US" baseline="0" dirty="0" smtClean="0"/>
              <a:t>?</a:t>
            </a:r>
          </a:p>
          <a:p>
            <a:r>
              <a:rPr lang="en-US" baseline="0" dirty="0" smtClean="0"/>
              <a:t>Assign value to points and how to receive points </a:t>
            </a:r>
          </a:p>
          <a:p>
            <a:endParaRPr lang="en-US" dirty="0"/>
          </a:p>
        </p:txBody>
      </p:sp>
      <p:sp>
        <p:nvSpPr>
          <p:cNvPr id="4" name="Slide Number Placeholder 3"/>
          <p:cNvSpPr>
            <a:spLocks noGrp="1"/>
          </p:cNvSpPr>
          <p:nvPr>
            <p:ph type="sldNum" sz="quarter" idx="10"/>
          </p:nvPr>
        </p:nvSpPr>
        <p:spPr/>
        <p:txBody>
          <a:bodyPr/>
          <a:lstStyle/>
          <a:p>
            <a:fld id="{8416FE46-68C9-4CB0-9CE7-4677D902D59C}" type="slidenum">
              <a:rPr lang="en-US" smtClean="0"/>
              <a:t>12</a:t>
            </a:fld>
            <a:endParaRPr lang="en-US"/>
          </a:p>
        </p:txBody>
      </p:sp>
    </p:spTree>
    <p:extLst>
      <p:ext uri="{BB962C8B-B14F-4D97-AF65-F5344CB8AC3E}">
        <p14:creationId xmlns:p14="http://schemas.microsoft.com/office/powerpoint/2010/main" val="73349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332094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142873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586022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7993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704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4992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0952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2921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9591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7534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280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1086714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1180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8559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842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330429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3C8EC8-BB70-44C5-B095-F8B6DF09C319}"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4084602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3C8EC8-BB70-44C5-B095-F8B6DF09C319}" type="datetimeFigureOut">
              <a:rPr lang="en-US" smtClean="0"/>
              <a:t>7/21/2017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342171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C8EC8-BB70-44C5-B095-F8B6DF09C319}" type="datetimeFigureOut">
              <a:rPr lang="en-US" smtClean="0"/>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221637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C8EC8-BB70-44C5-B095-F8B6DF09C319}" type="datetimeFigureOut">
              <a:rPr lang="en-US" smtClean="0"/>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11729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C8EC8-BB70-44C5-B095-F8B6DF09C319}"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378915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C8EC8-BB70-44C5-B095-F8B6DF09C319}"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18869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C8EC8-BB70-44C5-B095-F8B6DF09C319}" type="datetimeFigureOut">
              <a:rPr lang="en-US" smtClean="0"/>
              <a:t>7/21/2017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5066E-D01E-4647-9FEF-51126BF8AFA8}" type="slidenum">
              <a:rPr lang="en-US" smtClean="0"/>
              <a:t>‹#›</a:t>
            </a:fld>
            <a:endParaRPr lang="en-US"/>
          </a:p>
        </p:txBody>
      </p:sp>
    </p:spTree>
    <p:extLst>
      <p:ext uri="{BB962C8B-B14F-4D97-AF65-F5344CB8AC3E}">
        <p14:creationId xmlns:p14="http://schemas.microsoft.com/office/powerpoint/2010/main" val="609486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9635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jpeg"/><Relationship Id="rId7"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microsoft.com/office/2007/relationships/hdphoto" Target="../media/hdphoto4.wdp"/><Relationship Id="rId5" Type="http://schemas.openxmlformats.org/officeDocument/2006/relationships/image" Target="../media/image13.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jp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email">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0" y="0"/>
            <a:ext cx="12202115" cy="6858001"/>
          </a:xfrm>
          <a:prstGeom prst="rect">
            <a:avLst/>
          </a:prstGeom>
        </p:spPr>
      </p:pic>
      <p:sp>
        <p:nvSpPr>
          <p:cNvPr id="5" name="Rectangle 4"/>
          <p:cNvSpPr/>
          <p:nvPr/>
        </p:nvSpPr>
        <p:spPr>
          <a:xfrm>
            <a:off x="10115" y="0"/>
            <a:ext cx="12192000" cy="68580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86450" y="0"/>
            <a:ext cx="6315665" cy="685800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073063" y="1407105"/>
            <a:ext cx="0" cy="44478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30322" y="1308744"/>
            <a:ext cx="111240" cy="111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27867" y="5759648"/>
            <a:ext cx="111240" cy="111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08751" y="4859884"/>
            <a:ext cx="5457131" cy="1745633"/>
            <a:chOff x="229109" y="3026719"/>
            <a:chExt cx="5457131" cy="1745633"/>
          </a:xfrm>
        </p:grpSpPr>
        <p:sp>
          <p:nvSpPr>
            <p:cNvPr id="13" name="Rectangle 12"/>
            <p:cNvSpPr/>
            <p:nvPr/>
          </p:nvSpPr>
          <p:spPr>
            <a:xfrm>
              <a:off x="229110" y="3026719"/>
              <a:ext cx="4146636" cy="923330"/>
            </a:xfrm>
            <a:prstGeom prst="rect">
              <a:avLst/>
            </a:prstGeom>
          </p:spPr>
          <p:txBody>
            <a:bodyPr wrap="square">
              <a:spAutoFit/>
            </a:bodyPr>
            <a:lstStyle/>
            <a:p>
              <a:r>
                <a:rPr lang="en-US" sz="5400" i="0" dirty="0" smtClean="0">
                  <a:solidFill>
                    <a:schemeClr val="bg1">
                      <a:lumMod val="95000"/>
                    </a:schemeClr>
                  </a:solidFill>
                  <a:effectLst/>
                  <a:latin typeface="Bebas Neue" panose="020B0606020202050201" pitchFamily="34" charset="0"/>
                  <a:ea typeface="Gungsuh" panose="02030600000101010101" pitchFamily="18" charset="-127"/>
                  <a:cs typeface="Open Sans Semibold" panose="020B0706030804020204" pitchFamily="34" charset="0"/>
                </a:rPr>
                <a:t>We</a:t>
              </a:r>
              <a:r>
                <a:rPr lang="en-US" sz="5400" i="0" dirty="0" smtClean="0">
                  <a:solidFill>
                    <a:srgbClr val="FFFFFF"/>
                  </a:solidFill>
                  <a:effectLst/>
                  <a:latin typeface="Bebas Neue" panose="020B0606020202050201" pitchFamily="34" charset="0"/>
                  <a:ea typeface="Gungsuh" panose="02030600000101010101" pitchFamily="18" charset="-127"/>
                  <a:cs typeface="Open Sans Semibold" panose="020B0706030804020204" pitchFamily="34" charset="0"/>
                </a:rPr>
                <a:t> </a:t>
              </a:r>
              <a:r>
                <a:rPr lang="en-US" sz="5400" i="0" dirty="0" smtClean="0">
                  <a:solidFill>
                    <a:srgbClr val="FFC000"/>
                  </a:solidFill>
                  <a:effectLst/>
                  <a:latin typeface="Bebas Neue" panose="020B0606020202050201" pitchFamily="34" charset="0"/>
                  <a:ea typeface="Gungsuh" panose="02030600000101010101" pitchFamily="18" charset="-127"/>
                  <a:cs typeface="Open Sans Semibold" panose="020B0706030804020204" pitchFamily="34" charset="0"/>
                </a:rPr>
                <a:t>Engineer </a:t>
              </a:r>
              <a:r>
                <a:rPr lang="en-US" sz="5400" i="0" dirty="0" smtClean="0">
                  <a:solidFill>
                    <a:schemeClr val="bg1">
                      <a:lumMod val="95000"/>
                    </a:schemeClr>
                  </a:solidFill>
                  <a:effectLst/>
                  <a:latin typeface="Bebas Neue" panose="020B0606020202050201" pitchFamily="34" charset="0"/>
                  <a:ea typeface="Gungsuh" panose="02030600000101010101" pitchFamily="18" charset="-127"/>
                  <a:cs typeface="Open Sans Semibold" panose="020B0706030804020204" pitchFamily="34" charset="0"/>
                </a:rPr>
                <a:t>your</a:t>
              </a:r>
            </a:p>
          </p:txBody>
        </p:sp>
        <p:sp>
          <p:nvSpPr>
            <p:cNvPr id="14" name="Rectangle 13"/>
            <p:cNvSpPr/>
            <p:nvPr/>
          </p:nvSpPr>
          <p:spPr>
            <a:xfrm>
              <a:off x="229109" y="3572023"/>
              <a:ext cx="5457131" cy="1200329"/>
            </a:xfrm>
            <a:prstGeom prst="rect">
              <a:avLst/>
            </a:prstGeom>
          </p:spPr>
          <p:txBody>
            <a:bodyPr wrap="square">
              <a:spAutoFit/>
            </a:bodyPr>
            <a:lstStyle/>
            <a:p>
              <a:r>
                <a:rPr lang="en-US" sz="7200" b="1" spc="-150" dirty="0">
                  <a:solidFill>
                    <a:schemeClr val="bg1">
                      <a:lumMod val="95000"/>
                    </a:schemeClr>
                  </a:solidFill>
                  <a:latin typeface="Bebas Neue" panose="020B0606020202050201" pitchFamily="34" charset="0"/>
                  <a:ea typeface="Gungsuh" panose="02030600000101010101" pitchFamily="18" charset="-127"/>
                  <a:cs typeface="Open Sans Semibold" panose="020B0706030804020204" pitchFamily="34" charset="0"/>
                </a:rPr>
                <a:t>Digital Success</a:t>
              </a:r>
            </a:p>
          </p:txBody>
        </p:sp>
      </p:grpSp>
      <p:sp>
        <p:nvSpPr>
          <p:cNvPr id="15" name="Rectangle 14"/>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6917" y="510923"/>
            <a:ext cx="3082527" cy="820473"/>
          </a:xfrm>
          <a:prstGeom prst="rect">
            <a:avLst/>
          </a:prstGeom>
        </p:spPr>
      </p:pic>
      <p:sp>
        <p:nvSpPr>
          <p:cNvPr id="17" name="TextBox 16"/>
          <p:cNvSpPr txBox="1"/>
          <p:nvPr/>
        </p:nvSpPr>
        <p:spPr>
          <a:xfrm>
            <a:off x="6330179" y="2968724"/>
            <a:ext cx="5229475" cy="541174"/>
          </a:xfrm>
          <a:prstGeom prst="rect">
            <a:avLst/>
          </a:prstGeom>
          <a:noFill/>
        </p:spPr>
        <p:txBody>
          <a:bodyPr wrap="square" rtlCol="0">
            <a:spAutoFit/>
          </a:bodyPr>
          <a:lstStyle/>
          <a:p>
            <a:pPr>
              <a:lnSpc>
                <a:spcPts val="3500"/>
              </a:lnSpc>
            </a:pPr>
            <a:r>
              <a:rPr lang="en-US" sz="4400" b="1" dirty="0" smtClean="0">
                <a:solidFill>
                  <a:srgbClr val="FFC000"/>
                </a:solidFill>
                <a:latin typeface="Tw Cen MT Condensed" panose="020B0606020104020203" pitchFamily="34" charset="0"/>
              </a:rPr>
              <a:t>RAVIZ HOTELS &amp; RESORTS</a:t>
            </a:r>
            <a:endParaRPr lang="en-US" sz="4400" dirty="0">
              <a:solidFill>
                <a:srgbClr val="FFC000"/>
              </a:solidFill>
              <a:latin typeface="Tw Cen MT Condensed" panose="020B0606020104020203" pitchFamily="34" charset="0"/>
            </a:endParaRPr>
          </a:p>
        </p:txBody>
      </p:sp>
      <p:sp>
        <p:nvSpPr>
          <p:cNvPr id="18" name="TextBox 17"/>
          <p:cNvSpPr txBox="1"/>
          <p:nvPr/>
        </p:nvSpPr>
        <p:spPr>
          <a:xfrm>
            <a:off x="6342785" y="3374530"/>
            <a:ext cx="5317604" cy="523220"/>
          </a:xfrm>
          <a:prstGeom prst="rect">
            <a:avLst/>
          </a:prstGeom>
          <a:noFill/>
        </p:spPr>
        <p:txBody>
          <a:bodyPr wrap="square" rtlCol="0">
            <a:spAutoFit/>
          </a:bodyPr>
          <a:lstStyle/>
          <a:p>
            <a:r>
              <a:rPr lang="en-US" sz="2700" spc="300" dirty="0" smtClean="0">
                <a:solidFill>
                  <a:schemeClr val="bg1">
                    <a:lumMod val="95000"/>
                  </a:schemeClr>
                </a:solidFill>
                <a:latin typeface="Tw Cen MT Condensed" panose="020B0606020104020203" pitchFamily="34" charset="0"/>
              </a:rPr>
              <a:t>LOYALTY CARD MANAGEMENT PROJECT</a:t>
            </a:r>
            <a:endParaRPr lang="en-US" sz="2700" spc="300" dirty="0">
              <a:solidFill>
                <a:schemeClr val="bg1">
                  <a:lumMod val="95000"/>
                </a:schemeClr>
              </a:solidFill>
              <a:latin typeface="Tw Cen MT Condensed" panose="020B0606020104020203" pitchFamily="34" charset="0"/>
            </a:endParaRPr>
          </a:p>
        </p:txBody>
      </p:sp>
      <p:sp>
        <p:nvSpPr>
          <p:cNvPr id="19" name="TextBox 18"/>
          <p:cNvSpPr txBox="1"/>
          <p:nvPr/>
        </p:nvSpPr>
        <p:spPr>
          <a:xfrm>
            <a:off x="9154744" y="4875417"/>
            <a:ext cx="2663898" cy="1415772"/>
          </a:xfrm>
          <a:prstGeom prst="rect">
            <a:avLst/>
          </a:prstGeom>
          <a:noFill/>
        </p:spPr>
        <p:txBody>
          <a:bodyPr wrap="square" rtlCol="0">
            <a:spAutoFit/>
          </a:bodyPr>
          <a:lstStyle/>
          <a:p>
            <a:pPr algn="r"/>
            <a:r>
              <a:rPr lang="en-US" sz="2800" dirty="0" smtClean="0">
                <a:solidFill>
                  <a:srgbClr val="FB9409"/>
                </a:solidFill>
                <a:latin typeface="Tw Cen MT Condensed" panose="020B0606020104020203" pitchFamily="34" charset="0"/>
              </a:rPr>
              <a:t>PRESENTED BY</a:t>
            </a:r>
            <a:r>
              <a:rPr lang="en-US" sz="2800" dirty="0" smtClean="0">
                <a:solidFill>
                  <a:srgbClr val="1F9BDE"/>
                </a:solidFill>
                <a:latin typeface="Tw Cen MT Condensed" panose="020B0606020104020203" pitchFamily="34" charset="0"/>
              </a:rPr>
              <a:t/>
            </a:r>
            <a:br>
              <a:rPr lang="en-US" sz="2800" dirty="0" smtClean="0">
                <a:solidFill>
                  <a:srgbClr val="1F9BDE"/>
                </a:solidFill>
                <a:latin typeface="Tw Cen MT Condensed" panose="020B0606020104020203" pitchFamily="34" charset="0"/>
              </a:rPr>
            </a:br>
            <a:r>
              <a:rPr lang="en-US" dirty="0" smtClean="0">
                <a:solidFill>
                  <a:srgbClr val="FB9409"/>
                </a:solidFill>
                <a:latin typeface="Tw Cen MT Condensed" panose="020B0606020104020203" pitchFamily="34" charset="0"/>
              </a:rPr>
              <a:t/>
            </a:r>
            <a:br>
              <a:rPr lang="en-US" dirty="0" smtClean="0">
                <a:solidFill>
                  <a:srgbClr val="FB9409"/>
                </a:solidFill>
                <a:latin typeface="Tw Cen MT Condensed" panose="020B0606020104020203" pitchFamily="34" charset="0"/>
              </a:rPr>
            </a:br>
            <a:r>
              <a:rPr lang="en-US" sz="2000" dirty="0" smtClean="0">
                <a:solidFill>
                  <a:schemeClr val="bg1">
                    <a:lumMod val="95000"/>
                  </a:schemeClr>
                </a:solidFill>
                <a:latin typeface="Tw Cen MT Condensed" panose="020B0606020104020203" pitchFamily="34" charset="0"/>
              </a:rPr>
              <a:t>PRASHANT THOMAS</a:t>
            </a:r>
            <a:br>
              <a:rPr lang="en-US" sz="2000" dirty="0" smtClean="0">
                <a:solidFill>
                  <a:schemeClr val="bg1">
                    <a:lumMod val="95000"/>
                  </a:schemeClr>
                </a:solidFill>
                <a:latin typeface="Tw Cen MT Condensed" panose="020B0606020104020203" pitchFamily="34" charset="0"/>
              </a:rPr>
            </a:br>
            <a:r>
              <a:rPr lang="en-US" sz="2000" dirty="0" smtClean="0">
                <a:solidFill>
                  <a:schemeClr val="bg1">
                    <a:lumMod val="95000"/>
                  </a:schemeClr>
                </a:solidFill>
                <a:latin typeface="Tw Cen MT Condensed" panose="020B0606020104020203" pitchFamily="34" charset="0"/>
              </a:rPr>
              <a:t>SOLUTION ARCHITECT</a:t>
            </a:r>
            <a:endParaRPr lang="en-US" sz="2000" spc="300" dirty="0">
              <a:solidFill>
                <a:schemeClr val="bg1">
                  <a:lumMod val="95000"/>
                </a:schemeClr>
              </a:solidFill>
              <a:latin typeface="Tw Cen MT Condensed" panose="020B0606020104020203" pitchFamily="34" charset="0"/>
            </a:endParaRPr>
          </a:p>
        </p:txBody>
      </p:sp>
    </p:spTree>
    <p:extLst>
      <p:ext uri="{BB962C8B-B14F-4D97-AF65-F5344CB8AC3E}">
        <p14:creationId xmlns:p14="http://schemas.microsoft.com/office/powerpoint/2010/main" val="280675431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ck Arc 3"/>
          <p:cNvSpPr/>
          <p:nvPr/>
        </p:nvSpPr>
        <p:spPr>
          <a:xfrm>
            <a:off x="2176531" y="2940774"/>
            <a:ext cx="7611414" cy="7834452"/>
          </a:xfrm>
          <a:prstGeom prst="blockArc">
            <a:avLst>
              <a:gd name="adj1" fmla="val 10759464"/>
              <a:gd name="adj2" fmla="val 38255"/>
              <a:gd name="adj3" fmla="val 2333"/>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4773"/>
          <a:stretch/>
        </p:blipFill>
        <p:spPr>
          <a:xfrm>
            <a:off x="4631760" y="4081943"/>
            <a:ext cx="2566020" cy="2443548"/>
          </a:xfrm>
          <a:prstGeom prst="rect">
            <a:avLst/>
          </a:prstGeom>
        </p:spPr>
      </p:pic>
      <p:sp>
        <p:nvSpPr>
          <p:cNvPr id="6" name="Rectangle 5"/>
          <p:cNvSpPr/>
          <p:nvPr/>
        </p:nvSpPr>
        <p:spPr>
          <a:xfrm>
            <a:off x="3354310" y="94687"/>
            <a:ext cx="5120920" cy="646331"/>
          </a:xfrm>
          <a:prstGeom prst="rect">
            <a:avLst/>
          </a:prstGeom>
        </p:spPr>
        <p:txBody>
          <a:bodyPr wrap="square">
            <a:spAutoFit/>
          </a:bodyPr>
          <a:lstStyle/>
          <a:p>
            <a:pPr algn="ctr"/>
            <a:r>
              <a:rPr lang="en-US" sz="3600" b="1" dirty="0" smtClean="0">
                <a:solidFill>
                  <a:srgbClr val="E74C3C"/>
                </a:solidFill>
                <a:latin typeface="Open Sans Extrabold" panose="020B0906030804020204" pitchFamily="34" charset="0"/>
                <a:ea typeface="Open Sans Extrabold" panose="020B0906030804020204" pitchFamily="34" charset="0"/>
                <a:cs typeface="Open Sans Extrabold" panose="020B0906030804020204" pitchFamily="34" charset="0"/>
              </a:rPr>
              <a:t>Front </a:t>
            </a:r>
            <a:r>
              <a:rPr lang="en-US" sz="3600" dirty="0" smtClean="0">
                <a:latin typeface="Open Sans" panose="020B0606030504020204" pitchFamily="34" charset="0"/>
                <a:ea typeface="Open Sans" panose="020B0606030504020204" pitchFamily="34" charset="0"/>
                <a:cs typeface="Open Sans" panose="020B0606030504020204" pitchFamily="34" charset="0"/>
              </a:rPr>
              <a:t>Office</a:t>
            </a:r>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p:cNvSpPr/>
          <p:nvPr/>
        </p:nvSpPr>
        <p:spPr>
          <a:xfrm>
            <a:off x="4907435" y="6396335"/>
            <a:ext cx="2014670" cy="461665"/>
          </a:xfrm>
          <a:prstGeom prst="rect">
            <a:avLst/>
          </a:prstGeom>
        </p:spPr>
        <p:txBody>
          <a:bodyPr wrap="square">
            <a:spAutoFit/>
          </a:bodyPr>
          <a:lstStyle/>
          <a:p>
            <a:pPr algn="ctr"/>
            <a:r>
              <a:rPr lang="en-US" sz="2400" b="1" dirty="0" smtClean="0">
                <a:solidFill>
                  <a:srgbClr val="E74C3C"/>
                </a:solidFill>
                <a:latin typeface="Open Sans Extrabold" panose="020B0906030804020204" pitchFamily="34" charset="0"/>
                <a:ea typeface="Open Sans Extrabold" panose="020B0906030804020204" pitchFamily="34" charset="0"/>
                <a:cs typeface="Open Sans Extrabold" panose="020B0906030804020204" pitchFamily="34" charset="0"/>
              </a:rPr>
              <a:t>Front </a:t>
            </a:r>
            <a:r>
              <a:rPr lang="en-US" sz="2400" dirty="0" smtClean="0">
                <a:latin typeface="Open Sans" panose="020B0606030504020204" pitchFamily="34" charset="0"/>
                <a:ea typeface="Open Sans" panose="020B0606030504020204" pitchFamily="34" charset="0"/>
                <a:cs typeface="Open Sans" panose="020B0606030504020204" pitchFamily="34" charset="0"/>
              </a:rPr>
              <a:t>Office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050" name="Picture 2" descr="Image result for discount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8454" y="4841301"/>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funds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2902" y="2694670"/>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0287" y="1085882"/>
            <a:ext cx="1463040" cy="1463040"/>
          </a:xfrm>
          <a:prstGeom prst="rect">
            <a:avLst/>
          </a:prstGeom>
        </p:spPr>
      </p:pic>
      <p:pic>
        <p:nvPicPr>
          <p:cNvPr id="2054" name="Picture 6" descr="Image result for loyalty card ic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4631" y="2667852"/>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edeem icon png"/>
          <p:cNvPicPr>
            <a:picLocks noChangeAspect="1" noChangeArrowheads="1"/>
          </p:cNvPicPr>
          <p:nvPr/>
        </p:nvPicPr>
        <p:blipFill rotWithShape="1">
          <a:blip r:embed="rId8">
            <a:extLst>
              <a:ext uri="{28A0092B-C50C-407E-A947-70E740481C1C}">
                <a14:useLocalDpi xmlns:a14="http://schemas.microsoft.com/office/drawing/2010/main" val="0"/>
              </a:ext>
            </a:extLst>
          </a:blip>
          <a:srcRect l="5450" t="8277" r="5122" b="6066"/>
          <a:stretch/>
        </p:blipFill>
        <p:spPr bwMode="auto">
          <a:xfrm>
            <a:off x="8871683" y="4805169"/>
            <a:ext cx="1527452" cy="146304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28227" y="5213523"/>
            <a:ext cx="1441380" cy="646331"/>
          </a:xfrm>
          <a:prstGeom prst="rect">
            <a:avLst/>
          </a:prstGeom>
        </p:spPr>
        <p:txBody>
          <a:bodyPr wrap="square">
            <a:spAutoFit/>
          </a:bodyPr>
          <a:lstStyle/>
          <a:p>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Member </a:t>
            </a:r>
            <a:r>
              <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Discounts</a:t>
            </a:r>
          </a:p>
        </p:txBody>
      </p:sp>
      <p:sp>
        <p:nvSpPr>
          <p:cNvPr id="28" name="Rectangle 27"/>
          <p:cNvSpPr/>
          <p:nvPr/>
        </p:nvSpPr>
        <p:spPr>
          <a:xfrm>
            <a:off x="1425793" y="3200851"/>
            <a:ext cx="1180964" cy="369332"/>
          </a:xfrm>
          <a:prstGeom prst="rect">
            <a:avLst/>
          </a:prstGeom>
        </p:spPr>
        <p:txBody>
          <a:bodyPr wrap="square">
            <a:spAutoFit/>
          </a:bodyPr>
          <a:lstStyle/>
          <a:p>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Refunds</a:t>
            </a:r>
            <a:endPar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9" name="Rectangle 28"/>
          <p:cNvSpPr/>
          <p:nvPr/>
        </p:nvSpPr>
        <p:spPr>
          <a:xfrm>
            <a:off x="2696345" y="1570088"/>
            <a:ext cx="2469804" cy="369332"/>
          </a:xfrm>
          <a:prstGeom prst="rect">
            <a:avLst/>
          </a:prstGeom>
        </p:spPr>
        <p:txBody>
          <a:bodyPr wrap="square">
            <a:spAutoFit/>
          </a:bodyPr>
          <a:lstStyle/>
          <a:p>
            <a:r>
              <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Personalized </a:t>
            </a:r>
            <a:r>
              <a:rPr lang="en-US" b="1" i="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Offers</a:t>
            </a:r>
            <a:endPar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0" name="Rectangle 29"/>
          <p:cNvSpPr/>
          <p:nvPr/>
        </p:nvSpPr>
        <p:spPr>
          <a:xfrm>
            <a:off x="6629729" y="1524282"/>
            <a:ext cx="2999180" cy="369332"/>
          </a:xfrm>
          <a:prstGeom prst="rect">
            <a:avLst/>
          </a:prstGeom>
        </p:spPr>
        <p:txBody>
          <a:bodyPr wrap="square">
            <a:spAutoFit/>
          </a:bodyPr>
          <a:lstStyle/>
          <a:p>
            <a:r>
              <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Cross </a:t>
            </a:r>
            <a:r>
              <a:rPr lang="en-US" b="1" i="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Selling </a:t>
            </a:r>
            <a:r>
              <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i="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Up Selling</a:t>
            </a:r>
            <a:endPar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1" name="Rectangle 30"/>
          <p:cNvSpPr/>
          <p:nvPr/>
        </p:nvSpPr>
        <p:spPr>
          <a:xfrm>
            <a:off x="4899857" y="2525636"/>
            <a:ext cx="2164761" cy="369332"/>
          </a:xfrm>
          <a:prstGeom prst="rect">
            <a:avLst/>
          </a:prstGeom>
        </p:spPr>
        <p:txBody>
          <a:bodyPr wrap="square">
            <a:spAutoFit/>
          </a:bodyPr>
          <a:lstStyle/>
          <a:p>
            <a:r>
              <a:rPr lang="en-US" b="1" dirty="0" smtClean="0">
                <a:solidFill>
                  <a:schemeClr val="tx1">
                    <a:lumMod val="95000"/>
                    <a:lumOff val="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Customer Profile</a:t>
            </a:r>
            <a:endParaRPr lang="en-US" b="1" dirty="0">
              <a:solidFill>
                <a:schemeClr val="tx1">
                  <a:lumMod val="95000"/>
                  <a:lumOff val="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2" name="Rectangle 31"/>
          <p:cNvSpPr/>
          <p:nvPr/>
        </p:nvSpPr>
        <p:spPr>
          <a:xfrm>
            <a:off x="10377640" y="5128334"/>
            <a:ext cx="1554788" cy="646331"/>
          </a:xfrm>
          <a:prstGeom prst="rect">
            <a:avLst/>
          </a:prstGeom>
        </p:spPr>
        <p:txBody>
          <a:bodyPr wrap="square">
            <a:spAutoFit/>
          </a:bodyPr>
          <a:lstStyle/>
          <a:p>
            <a:r>
              <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Redeem </a:t>
            </a:r>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Coupons</a:t>
            </a:r>
            <a:endPar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3" name="Rectangle 32"/>
          <p:cNvSpPr/>
          <p:nvPr/>
        </p:nvSpPr>
        <p:spPr>
          <a:xfrm>
            <a:off x="9348896" y="2940774"/>
            <a:ext cx="2583532" cy="646331"/>
          </a:xfrm>
          <a:prstGeom prst="rect">
            <a:avLst/>
          </a:prstGeom>
        </p:spPr>
        <p:txBody>
          <a:bodyPr wrap="square">
            <a:spAutoFit/>
          </a:bodyPr>
          <a:lstStyle/>
          <a:p>
            <a:r>
              <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Issue </a:t>
            </a:r>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New,</a:t>
            </a:r>
            <a:b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Duplicate Card</a:t>
            </a:r>
            <a:endPar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197433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ck Arc 3"/>
          <p:cNvSpPr/>
          <p:nvPr/>
        </p:nvSpPr>
        <p:spPr>
          <a:xfrm>
            <a:off x="2176531" y="2940774"/>
            <a:ext cx="7611414" cy="7834452"/>
          </a:xfrm>
          <a:prstGeom prst="blockArc">
            <a:avLst>
              <a:gd name="adj1" fmla="val 10759464"/>
              <a:gd name="adj2" fmla="val 38255"/>
              <a:gd name="adj3" fmla="val 23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4452553" y="552206"/>
            <a:ext cx="3059369" cy="646331"/>
          </a:xfrm>
          <a:prstGeom prst="rect">
            <a:avLst/>
          </a:prstGeom>
        </p:spPr>
        <p:txBody>
          <a:bodyPr wrap="square">
            <a:spAutoFit/>
          </a:bodyPr>
          <a:lstStyle/>
          <a:p>
            <a:pPr algn="ctr"/>
            <a:r>
              <a:rPr lang="en-US" sz="3600" b="1" dirty="0" smtClean="0">
                <a:solidFill>
                  <a:schemeClr val="tx1">
                    <a:lumMod val="95000"/>
                    <a:lumOff val="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Back</a:t>
            </a:r>
            <a:r>
              <a:rPr lang="en-US" sz="3600" b="1" dirty="0" smtClean="0">
                <a:solidFill>
                  <a:srgbClr val="E74C3C"/>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3600" dirty="0" smtClean="0">
                <a:solidFill>
                  <a:srgbClr val="00B050"/>
                </a:solidFill>
                <a:latin typeface="Open Sans" panose="020B0606030504020204" pitchFamily="34" charset="0"/>
                <a:ea typeface="Open Sans" panose="020B0606030504020204" pitchFamily="34" charset="0"/>
                <a:cs typeface="Open Sans" panose="020B0606030504020204" pitchFamily="34" charset="0"/>
              </a:rPr>
              <a:t>Office</a:t>
            </a:r>
            <a:endParaRPr lang="en-US" sz="3600"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p:cNvSpPr/>
          <p:nvPr/>
        </p:nvSpPr>
        <p:spPr>
          <a:xfrm>
            <a:off x="4907435" y="6396335"/>
            <a:ext cx="2014670" cy="461665"/>
          </a:xfrm>
          <a:prstGeom prst="rect">
            <a:avLst/>
          </a:prstGeom>
        </p:spPr>
        <p:txBody>
          <a:bodyPr wrap="square">
            <a:spAutoFit/>
          </a:bodyPr>
          <a:lstStyle/>
          <a:p>
            <a:pPr algn="ctr"/>
            <a:r>
              <a:rPr lang="en-US" sz="2400" b="1" dirty="0" smtClean="0">
                <a:latin typeface="Open Sans Extrabold" panose="020B0906030804020204" pitchFamily="34" charset="0"/>
                <a:ea typeface="Open Sans Extrabold" panose="020B0906030804020204" pitchFamily="34" charset="0"/>
                <a:cs typeface="Open Sans Extrabold" panose="020B0906030804020204" pitchFamily="34" charset="0"/>
              </a:rPr>
              <a:t>Back</a:t>
            </a:r>
            <a:r>
              <a:rPr lang="en-US" sz="2400" b="1" dirty="0" smtClean="0">
                <a:solidFill>
                  <a:srgbClr val="E74C3C"/>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smtClean="0">
                <a:solidFill>
                  <a:srgbClr val="00B050"/>
                </a:solidFill>
                <a:latin typeface="Open Sans" panose="020B0606030504020204" pitchFamily="34" charset="0"/>
                <a:ea typeface="Open Sans" panose="020B0606030504020204" pitchFamily="34" charset="0"/>
                <a:cs typeface="Open Sans" panose="020B0606030504020204" pitchFamily="34" charset="0"/>
              </a:rPr>
              <a:t>Office</a:t>
            </a:r>
            <a:endParaRPr lang="en-US" sz="2400"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p:cNvSpPr/>
          <p:nvPr/>
        </p:nvSpPr>
        <p:spPr>
          <a:xfrm>
            <a:off x="-8340" y="5582074"/>
            <a:ext cx="1441380" cy="646331"/>
          </a:xfrm>
          <a:prstGeom prst="rect">
            <a:avLst/>
          </a:prstGeom>
        </p:spPr>
        <p:txBody>
          <a:bodyPr wrap="square">
            <a:spAutoFit/>
          </a:bodyPr>
          <a:lstStyle/>
          <a:p>
            <a:pPr algn="r"/>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 Manage Coupons</a:t>
            </a:r>
          </a:p>
        </p:txBody>
      </p:sp>
      <p:sp>
        <p:nvSpPr>
          <p:cNvPr id="28" name="Rectangle 27"/>
          <p:cNvSpPr/>
          <p:nvPr/>
        </p:nvSpPr>
        <p:spPr>
          <a:xfrm>
            <a:off x="276177" y="3650003"/>
            <a:ext cx="1654330" cy="646331"/>
          </a:xfrm>
          <a:prstGeom prst="rect">
            <a:avLst/>
          </a:prstGeom>
        </p:spPr>
        <p:txBody>
          <a:bodyPr wrap="square">
            <a:spAutoFit/>
          </a:bodyPr>
          <a:lstStyle/>
          <a:p>
            <a:pPr algn="r"/>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Manage Card Profiles</a:t>
            </a:r>
          </a:p>
        </p:txBody>
      </p:sp>
      <p:sp>
        <p:nvSpPr>
          <p:cNvPr id="29" name="Rectangle 28"/>
          <p:cNvSpPr/>
          <p:nvPr/>
        </p:nvSpPr>
        <p:spPr>
          <a:xfrm>
            <a:off x="2020729" y="2192673"/>
            <a:ext cx="1728794" cy="646331"/>
          </a:xfrm>
          <a:prstGeom prst="rect">
            <a:avLst/>
          </a:prstGeom>
        </p:spPr>
        <p:txBody>
          <a:bodyPr wrap="square">
            <a:spAutoFit/>
          </a:bodyPr>
          <a:lstStyle/>
          <a:p>
            <a:pPr algn="r"/>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Customer Management</a:t>
            </a:r>
          </a:p>
        </p:txBody>
      </p:sp>
      <p:sp>
        <p:nvSpPr>
          <p:cNvPr id="30" name="Rectangle 29"/>
          <p:cNvSpPr/>
          <p:nvPr/>
        </p:nvSpPr>
        <p:spPr>
          <a:xfrm>
            <a:off x="8248424" y="2208613"/>
            <a:ext cx="2102147" cy="646331"/>
          </a:xfrm>
          <a:prstGeom prst="rect">
            <a:avLst/>
          </a:prstGeom>
        </p:spPr>
        <p:txBody>
          <a:bodyPr wrap="square">
            <a:spAutoFit/>
          </a:bodyPr>
          <a:lstStyle/>
          <a:p>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Create News </a:t>
            </a:r>
            <a:r>
              <a:rPr lang="en-US" b="1" dirty="0" smtClean="0">
                <a:latin typeface="Open Sans Semibold" panose="020B0706030804020204" pitchFamily="34" charset="0"/>
                <a:ea typeface="Open Sans Semibold" panose="020B0706030804020204" pitchFamily="34" charset="0"/>
                <a:cs typeface="Open Sans Semibold" panose="020B0706030804020204" pitchFamily="34" charset="0"/>
              </a:rPr>
              <a:t>Letters</a:t>
            </a:r>
            <a:endParaRPr lang="en-US" b="1"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3" name="Rectangle 32"/>
          <p:cNvSpPr/>
          <p:nvPr/>
        </p:nvSpPr>
        <p:spPr>
          <a:xfrm>
            <a:off x="10015057" y="3591496"/>
            <a:ext cx="1856366" cy="646331"/>
          </a:xfrm>
          <a:prstGeom prst="rect">
            <a:avLst/>
          </a:prstGeom>
        </p:spPr>
        <p:txBody>
          <a:bodyPr wrap="square">
            <a:spAutoFit/>
          </a:bodyPr>
          <a:lstStyle/>
          <a:p>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Manage Properties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3813" y="3703229"/>
            <a:ext cx="2790805" cy="26473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8216" y="5200118"/>
            <a:ext cx="1457325" cy="146304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5171" y="3357807"/>
            <a:ext cx="1463040" cy="1463040"/>
          </a:xfrm>
          <a:prstGeom prst="rect">
            <a:avLst/>
          </a:prstGeom>
        </p:spPr>
      </p:pic>
      <p:pic>
        <p:nvPicPr>
          <p:cNvPr id="5124" name="Picture 4" descr="Image result for customer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1345" y="1994726"/>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newsletter ic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9522" y="1891501"/>
            <a:ext cx="1586358" cy="15863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54823" y="3270912"/>
            <a:ext cx="1760234" cy="154432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promotion icon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25435" y="5159226"/>
            <a:ext cx="1517787" cy="1517787"/>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0493547" y="5479962"/>
            <a:ext cx="1698453" cy="646331"/>
          </a:xfrm>
          <a:prstGeom prst="rect">
            <a:avLst/>
          </a:prstGeom>
        </p:spPr>
        <p:txBody>
          <a:bodyPr wrap="square">
            <a:spAutoFit/>
          </a:bodyPr>
          <a:lstStyle/>
          <a:p>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Create Promotions</a:t>
            </a:r>
          </a:p>
        </p:txBody>
      </p:sp>
    </p:spTree>
    <p:extLst>
      <p:ext uri="{BB962C8B-B14F-4D97-AF65-F5344CB8AC3E}">
        <p14:creationId xmlns:p14="http://schemas.microsoft.com/office/powerpoint/2010/main" val="777703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b="14722"/>
          <a:stretch/>
        </p:blipFill>
        <p:spPr>
          <a:xfrm>
            <a:off x="0" y="0"/>
            <a:ext cx="12192000" cy="6889532"/>
          </a:xfrm>
          <a:prstGeom prst="rect">
            <a:avLst/>
          </a:prstGeom>
        </p:spPr>
      </p:pic>
      <p:sp>
        <p:nvSpPr>
          <p:cNvPr id="6" name="Rectangle 5"/>
          <p:cNvSpPr/>
          <p:nvPr/>
        </p:nvSpPr>
        <p:spPr>
          <a:xfrm>
            <a:off x="0" y="0"/>
            <a:ext cx="7267903"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7267903" y="0"/>
            <a:ext cx="4924097" cy="68580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3575" y="322917"/>
            <a:ext cx="3711749" cy="1023485"/>
          </a:xfrm>
          <a:prstGeom prst="rect">
            <a:avLst/>
          </a:prstGeom>
        </p:spPr>
        <p:txBody>
          <a:bodyPr wrap="square">
            <a:spAutoFit/>
          </a:bodyPr>
          <a:lstStyle/>
          <a:p>
            <a:pPr>
              <a:lnSpc>
                <a:spcPts val="3500"/>
              </a:lnSpc>
            </a:pPr>
            <a:r>
              <a:rPr lang="en-US" sz="3600" b="1"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MANAGEMENT </a:t>
            </a:r>
            <a:r>
              <a:rPr lang="en-US" sz="4200" b="1" dirty="0" smtClean="0">
                <a:solidFill>
                  <a:srgbClr val="FFCC07"/>
                </a:solidFill>
                <a:latin typeface="Open Sans Extrabold" panose="020B0906030804020204" pitchFamily="34" charset="0"/>
                <a:ea typeface="Open Sans Extrabold" panose="020B0906030804020204" pitchFamily="34" charset="0"/>
                <a:cs typeface="Open Sans Extrabold" panose="020B0906030804020204" pitchFamily="34" charset="0"/>
              </a:rPr>
              <a:t>DASHBOARD</a:t>
            </a:r>
            <a:endParaRPr lang="en-US" sz="4200" dirty="0">
              <a:solidFill>
                <a:srgbClr val="FFCC0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ular Callout 4"/>
          <p:cNvSpPr/>
          <p:nvPr/>
        </p:nvSpPr>
        <p:spPr>
          <a:xfrm rot="16200000">
            <a:off x="98535" y="1438603"/>
            <a:ext cx="1001110" cy="1198180"/>
          </a:xfrm>
          <a:prstGeom prst="wedgeRectCallou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ular Callout 9"/>
          <p:cNvSpPr/>
          <p:nvPr/>
        </p:nvSpPr>
        <p:spPr>
          <a:xfrm rot="16200000">
            <a:off x="328328" y="2239901"/>
            <a:ext cx="1014487" cy="1655379"/>
          </a:xfrm>
          <a:prstGeom prst="wedgeRectCallout">
            <a:avLst/>
          </a:prstGeom>
          <a:solidFill>
            <a:srgbClr val="EC4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p:cNvSpPr/>
          <p:nvPr/>
        </p:nvSpPr>
        <p:spPr>
          <a:xfrm rot="16200000">
            <a:off x="327133" y="4346503"/>
            <a:ext cx="1016877" cy="1655379"/>
          </a:xfrm>
          <a:prstGeom prst="wedgeRectCallout">
            <a:avLst/>
          </a:prstGeom>
          <a:solidFill>
            <a:srgbClr val="96C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ular Callout 11"/>
          <p:cNvSpPr/>
          <p:nvPr/>
        </p:nvSpPr>
        <p:spPr>
          <a:xfrm rot="16200000">
            <a:off x="76436" y="3521204"/>
            <a:ext cx="1061070" cy="1198180"/>
          </a:xfrm>
          <a:prstGeom prst="wedgeRectCallout">
            <a:avLst/>
          </a:prstGeom>
          <a:solidFill>
            <a:srgbClr val="F3A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ular Callout 12"/>
          <p:cNvSpPr/>
          <p:nvPr/>
        </p:nvSpPr>
        <p:spPr>
          <a:xfrm rot="16200000">
            <a:off x="-80024" y="5750831"/>
            <a:ext cx="964087" cy="835572"/>
          </a:xfrm>
          <a:prstGeom prst="wedgeRectCallout">
            <a:avLst/>
          </a:prstGeom>
          <a:solidFill>
            <a:srgbClr val="3BB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88269" y="1776108"/>
            <a:ext cx="2421206"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Track Purchases</a:t>
            </a:r>
          </a:p>
        </p:txBody>
      </p:sp>
      <p:sp>
        <p:nvSpPr>
          <p:cNvPr id="16" name="Rectangle 15"/>
          <p:cNvSpPr/>
          <p:nvPr/>
        </p:nvSpPr>
        <p:spPr>
          <a:xfrm>
            <a:off x="2291784" y="2856437"/>
            <a:ext cx="3844043"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Track R</a:t>
            </a:r>
            <a:r>
              <a:rPr lang="en-US" sz="2200" b="1"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ewards </a:t>
            </a:r>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a:t>
            </a:r>
            <a:r>
              <a:rPr lang="en-US" sz="2200" b="1"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edeemed</a:t>
            </a:r>
            <a:endPar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7" name="Rectangle 16"/>
          <p:cNvSpPr/>
          <p:nvPr/>
        </p:nvSpPr>
        <p:spPr>
          <a:xfrm>
            <a:off x="2276018" y="3877033"/>
            <a:ext cx="3134595"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Track Coupons</a:t>
            </a:r>
          </a:p>
        </p:txBody>
      </p:sp>
      <p:sp>
        <p:nvSpPr>
          <p:cNvPr id="18" name="Rectangle 17"/>
          <p:cNvSpPr/>
          <p:nvPr/>
        </p:nvSpPr>
        <p:spPr>
          <a:xfrm>
            <a:off x="2280387" y="4912980"/>
            <a:ext cx="3505085"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Track Customer P</a:t>
            </a:r>
            <a:r>
              <a:rPr lang="en-US" sz="2200" b="1"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rofiles</a:t>
            </a:r>
            <a:endPar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9" name="Rectangle 18"/>
          <p:cNvSpPr/>
          <p:nvPr/>
        </p:nvSpPr>
        <p:spPr>
          <a:xfrm>
            <a:off x="2288142" y="5967088"/>
            <a:ext cx="2819889"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Assign P</a:t>
            </a:r>
            <a:r>
              <a:rPr lang="en-US" sz="2200" b="1"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oint Value</a:t>
            </a:r>
            <a:endPar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l="4322" t="7882"/>
          <a:stretch/>
        </p:blipFill>
        <p:spPr>
          <a:xfrm>
            <a:off x="178853" y="1720367"/>
            <a:ext cx="840480" cy="644923"/>
          </a:xfrm>
          <a:prstGeom prst="rect">
            <a:avLst/>
          </a:prstGeom>
        </p:spPr>
      </p:pic>
      <p:pic>
        <p:nvPicPr>
          <p:cNvPr id="6148" name="Picture 4" descr="Image result for rewards icon 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714991" y="2719892"/>
            <a:ext cx="608683" cy="60868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rotWithShape="1">
          <a:blip r:embed="rId6" cstate="print">
            <a:extLst>
              <a:ext uri="{28A0092B-C50C-407E-A947-70E740481C1C}">
                <a14:useLocalDpi xmlns:a14="http://schemas.microsoft.com/office/drawing/2010/main" val="0"/>
              </a:ext>
            </a:extLst>
          </a:blip>
          <a:srcRect t="14808" b="11941"/>
          <a:stretch/>
        </p:blipFill>
        <p:spPr>
          <a:xfrm>
            <a:off x="206054" y="3844682"/>
            <a:ext cx="734449" cy="537988"/>
          </a:xfrm>
          <a:prstGeom prst="rect">
            <a:avLst/>
          </a:prstGeom>
        </p:spPr>
      </p:pic>
      <p:pic>
        <p:nvPicPr>
          <p:cNvPr id="25" name="Picture 4" descr="Image result for customer ICON PNG"/>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603401" y="4850150"/>
            <a:ext cx="815897" cy="577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rotWithShape="1">
          <a:blip r:embed="rId8" cstate="print">
            <a:extLst>
              <a:ext uri="{28A0092B-C50C-407E-A947-70E740481C1C}">
                <a14:useLocalDpi xmlns:a14="http://schemas.microsoft.com/office/drawing/2010/main" val="0"/>
              </a:ext>
            </a:extLst>
          </a:blip>
          <a:srcRect l="6592" t="6545" r="6224" b="8386"/>
          <a:stretch/>
        </p:blipFill>
        <p:spPr>
          <a:xfrm>
            <a:off x="132659" y="5868223"/>
            <a:ext cx="534797" cy="626186"/>
          </a:xfrm>
          <a:prstGeom prst="rect">
            <a:avLst/>
          </a:prstGeom>
        </p:spPr>
      </p:pic>
    </p:spTree>
    <p:extLst>
      <p:ext uri="{BB962C8B-B14F-4D97-AF65-F5344CB8AC3E}">
        <p14:creationId xmlns:p14="http://schemas.microsoft.com/office/powerpoint/2010/main" val="3634912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 addressed: Customers</a:t>
            </a:r>
            <a:endParaRPr lang="en-US" dirty="0"/>
          </a:p>
        </p:txBody>
      </p:sp>
      <p:sp>
        <p:nvSpPr>
          <p:cNvPr id="3" name="Content Placeholder 2"/>
          <p:cNvSpPr>
            <a:spLocks noGrp="1"/>
          </p:cNvSpPr>
          <p:nvPr>
            <p:ph idx="1"/>
          </p:nvPr>
        </p:nvSpPr>
        <p:spPr/>
        <p:txBody>
          <a:bodyPr/>
          <a:lstStyle/>
          <a:p>
            <a:pPr marL="0" indent="0">
              <a:buNone/>
            </a:pPr>
            <a:r>
              <a:rPr lang="en-US" dirty="0" smtClean="0"/>
              <a:t>Inception and </a:t>
            </a:r>
            <a:r>
              <a:rPr lang="en-US" dirty="0" err="1" smtClean="0"/>
              <a:t>Onboardng</a:t>
            </a:r>
            <a:endParaRPr lang="en-US" dirty="0" smtClean="0"/>
          </a:p>
          <a:p>
            <a:pPr marL="0" indent="0">
              <a:buNone/>
            </a:pPr>
            <a:r>
              <a:rPr lang="en-US" dirty="0" smtClean="0"/>
              <a:t>Create system of records for cards issued</a:t>
            </a:r>
          </a:p>
          <a:p>
            <a:pPr marL="0" indent="0">
              <a:buNone/>
            </a:pPr>
            <a:r>
              <a:rPr lang="en-US" dirty="0" smtClean="0"/>
              <a:t>Register customer</a:t>
            </a:r>
          </a:p>
          <a:p>
            <a:pPr marL="0" indent="0">
              <a:buNone/>
            </a:pPr>
            <a:r>
              <a:rPr lang="en-US" dirty="0" smtClean="0"/>
              <a:t>Customer dashboard with soft copy of card &amp; consolidated view of  points available &amp; redeemed, Rewards gained and rewards available</a:t>
            </a:r>
          </a:p>
          <a:p>
            <a:pPr marL="0" indent="0">
              <a:buNone/>
            </a:pPr>
            <a:r>
              <a:rPr lang="en-US" dirty="0" smtClean="0"/>
              <a:t>Receive in-App and Out-App advertisements, receive news letters and updates</a:t>
            </a:r>
          </a:p>
          <a:p>
            <a:pPr marL="0" indent="0">
              <a:buNone/>
            </a:pPr>
            <a:r>
              <a:rPr lang="en-US" dirty="0" smtClean="0"/>
              <a:t>Coupons and discounts</a:t>
            </a:r>
          </a:p>
          <a:p>
            <a:pPr marL="0" indent="0">
              <a:buNone/>
            </a:pPr>
            <a:r>
              <a:rPr lang="en-US" dirty="0" smtClean="0"/>
              <a:t>Feedback and complaints</a:t>
            </a:r>
            <a:endParaRPr lang="en-US" dirty="0"/>
          </a:p>
        </p:txBody>
      </p:sp>
    </p:spTree>
    <p:extLst>
      <p:ext uri="{BB962C8B-B14F-4D97-AF65-F5344CB8AC3E}">
        <p14:creationId xmlns:p14="http://schemas.microsoft.com/office/powerpoint/2010/main" val="235894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desk : Kiosk</a:t>
            </a:r>
            <a:endParaRPr lang="en-US" dirty="0"/>
          </a:p>
        </p:txBody>
      </p:sp>
      <p:sp>
        <p:nvSpPr>
          <p:cNvPr id="3" name="Content Placeholder 2"/>
          <p:cNvSpPr>
            <a:spLocks noGrp="1"/>
          </p:cNvSpPr>
          <p:nvPr>
            <p:ph idx="1"/>
          </p:nvPr>
        </p:nvSpPr>
        <p:spPr/>
        <p:txBody>
          <a:bodyPr/>
          <a:lstStyle/>
          <a:p>
            <a:r>
              <a:rPr lang="en-US" dirty="0" smtClean="0"/>
              <a:t>Member details</a:t>
            </a:r>
          </a:p>
          <a:p>
            <a:r>
              <a:rPr lang="en-US" dirty="0" smtClean="0"/>
              <a:t>Purchase history</a:t>
            </a:r>
          </a:p>
          <a:p>
            <a:r>
              <a:rPr lang="en-US" dirty="0" smtClean="0"/>
              <a:t>Customer Feedback &amp; complaints</a:t>
            </a:r>
          </a:p>
          <a:p>
            <a:r>
              <a:rPr lang="en-US" dirty="0" smtClean="0"/>
              <a:t>Issue new / duplicate card</a:t>
            </a:r>
          </a:p>
          <a:p>
            <a:r>
              <a:rPr lang="en-US" dirty="0" smtClean="0"/>
              <a:t>Upsell &amp; cross sell based on recommendations</a:t>
            </a:r>
          </a:p>
          <a:p>
            <a:r>
              <a:rPr lang="en-US" dirty="0" smtClean="0"/>
              <a:t>Refunds</a:t>
            </a:r>
          </a:p>
          <a:p>
            <a:r>
              <a:rPr lang="en-US" dirty="0" smtClean="0"/>
              <a:t>Issue coupons or discounts</a:t>
            </a:r>
          </a:p>
          <a:p>
            <a:endParaRPr lang="en-US" dirty="0"/>
          </a:p>
        </p:txBody>
      </p:sp>
    </p:spTree>
    <p:extLst>
      <p:ext uri="{BB962C8B-B14F-4D97-AF65-F5344CB8AC3E}">
        <p14:creationId xmlns:p14="http://schemas.microsoft.com/office/powerpoint/2010/main" val="305442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Office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Create/Manage…</a:t>
            </a:r>
          </a:p>
          <a:p>
            <a:pPr marL="0" indent="0">
              <a:buNone/>
            </a:pPr>
            <a:r>
              <a:rPr lang="en-US" dirty="0" smtClean="0"/>
              <a:t>Coupons, News letters, Properties</a:t>
            </a:r>
          </a:p>
          <a:p>
            <a:pPr marL="0" indent="0">
              <a:buNone/>
            </a:pPr>
            <a:r>
              <a:rPr lang="en-US" dirty="0" smtClean="0"/>
              <a:t>Manage customers</a:t>
            </a:r>
          </a:p>
          <a:p>
            <a:pPr marL="0" indent="0">
              <a:buNone/>
            </a:pPr>
            <a:endParaRPr lang="en-US" dirty="0"/>
          </a:p>
          <a:p>
            <a:pPr marL="0" indent="0">
              <a:buNone/>
            </a:pPr>
            <a:r>
              <a:rPr lang="en-US" sz="4800" dirty="0">
                <a:latin typeface="+mj-lt"/>
                <a:ea typeface="+mj-ea"/>
                <a:cs typeface="+mj-cs"/>
              </a:rPr>
              <a:t>Management</a:t>
            </a:r>
          </a:p>
          <a:p>
            <a:pPr marL="0" indent="0">
              <a:buNone/>
            </a:pPr>
            <a:r>
              <a:rPr lang="en-US" dirty="0" smtClean="0"/>
              <a:t>Parameterized Dashboard view (mobile and Desktop) to</a:t>
            </a:r>
          </a:p>
          <a:p>
            <a:pPr marL="0" indent="0">
              <a:buNone/>
            </a:pPr>
            <a:r>
              <a:rPr lang="en-US" dirty="0" smtClean="0"/>
              <a:t>Track purchases (products or services), rewards (redemptions),  Coupons,  </a:t>
            </a:r>
          </a:p>
          <a:p>
            <a:pPr marL="0" indent="0">
              <a:buNone/>
            </a:pPr>
            <a:r>
              <a:rPr lang="en-US" dirty="0" smtClean="0"/>
              <a:t>Determine Customer profiles</a:t>
            </a:r>
          </a:p>
          <a:p>
            <a:pPr marL="0" indent="0">
              <a:buNone/>
            </a:pPr>
            <a:r>
              <a:rPr lang="en-US" dirty="0" smtClean="0"/>
              <a:t>Define point value system</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5896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0" name="Group 9"/>
          <p:cNvGrpSpPr/>
          <p:nvPr/>
        </p:nvGrpSpPr>
        <p:grpSpPr>
          <a:xfrm>
            <a:off x="2263166" y="751879"/>
            <a:ext cx="7507736" cy="5165353"/>
            <a:chOff x="1735132" y="223845"/>
            <a:chExt cx="7507736" cy="5165353"/>
          </a:xfrm>
        </p:grpSpPr>
        <p:sp>
          <p:nvSpPr>
            <p:cNvPr id="5" name="TextBox 4"/>
            <p:cNvSpPr txBox="1"/>
            <p:nvPr/>
          </p:nvSpPr>
          <p:spPr>
            <a:xfrm>
              <a:off x="1735132" y="223845"/>
              <a:ext cx="883756" cy="4708981"/>
            </a:xfrm>
            <a:prstGeom prst="rect">
              <a:avLst/>
            </a:prstGeom>
            <a:noFill/>
          </p:spPr>
          <p:txBody>
            <a:bodyPr wrap="square" rtlCol="0">
              <a:spAutoFit/>
            </a:bodyPr>
            <a:lstStyle/>
            <a:p>
              <a:r>
                <a:rPr lang="en-US" sz="30000" spc="-15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rPr>
                <a:t>[</a:t>
              </a:r>
              <a:endParaRPr lang="en-US" sz="30000" spc="85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TextBox 5"/>
            <p:cNvSpPr txBox="1"/>
            <p:nvPr/>
          </p:nvSpPr>
          <p:spPr>
            <a:xfrm rot="10800000">
              <a:off x="8359112" y="680217"/>
              <a:ext cx="883756" cy="4708981"/>
            </a:xfrm>
            <a:prstGeom prst="rect">
              <a:avLst/>
            </a:prstGeom>
            <a:noFill/>
          </p:spPr>
          <p:txBody>
            <a:bodyPr wrap="square" rtlCol="0">
              <a:spAutoFit/>
            </a:bodyPr>
            <a:lstStyle/>
            <a:p>
              <a:r>
                <a:rPr lang="en-US" sz="30000" spc="-15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rPr>
                <a:t>[</a:t>
              </a:r>
              <a:endParaRPr lang="en-US" sz="30000" spc="85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7" name="TextBox 6"/>
            <p:cNvSpPr txBox="1"/>
            <p:nvPr/>
          </p:nvSpPr>
          <p:spPr>
            <a:xfrm>
              <a:off x="2570559" y="982925"/>
              <a:ext cx="5778311" cy="3770263"/>
            </a:xfrm>
            <a:prstGeom prst="rect">
              <a:avLst/>
            </a:prstGeom>
            <a:noFill/>
          </p:spPr>
          <p:txBody>
            <a:bodyPr wrap="square" rtlCol="0">
              <a:spAutoFit/>
            </a:bodyPr>
            <a:lstStyle/>
            <a:p>
              <a:r>
                <a:rPr lang="en-US" sz="23900" spc="-300" dirty="0" smtClean="0">
                  <a:solidFill>
                    <a:srgbClr val="C6CE2C"/>
                  </a:solidFill>
                  <a:latin typeface="Open Sans Extrabold" panose="020B0906030804020204" pitchFamily="34" charset="0"/>
                  <a:ea typeface="Open Sans Extrabold" panose="020B0906030804020204" pitchFamily="34" charset="0"/>
                  <a:cs typeface="Open Sans Extrabold" panose="020B0906030804020204" pitchFamily="34" charset="0"/>
                </a:rPr>
                <a:t>Q</a:t>
              </a:r>
              <a:r>
                <a:rPr lang="en-US" sz="23900" spc="-300" dirty="0" smtClean="0">
                  <a:solidFill>
                    <a:srgbClr val="FFC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900" spc="-300" dirty="0" smtClean="0">
                  <a:solidFill>
                    <a:srgbClr val="C6CE2C"/>
                  </a:solidFill>
                  <a:latin typeface="Open Sans Extrabold" panose="020B0906030804020204" pitchFamily="34" charset="0"/>
                  <a:ea typeface="Open Sans Extrabold" panose="020B0906030804020204" pitchFamily="34" charset="0"/>
                  <a:cs typeface="Open Sans Extrabold" panose="020B0906030804020204" pitchFamily="34" charset="0"/>
                </a:rPr>
                <a:t>A</a:t>
              </a:r>
              <a:endParaRPr lang="en-US" sz="9600" spc="-300" dirty="0">
                <a:solidFill>
                  <a:srgbClr val="C6CE2C"/>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 name="TextBox 7"/>
            <p:cNvSpPr txBox="1"/>
            <p:nvPr/>
          </p:nvSpPr>
          <p:spPr>
            <a:xfrm>
              <a:off x="4951584" y="2180696"/>
              <a:ext cx="1104660" cy="1015663"/>
            </a:xfrm>
            <a:prstGeom prst="rect">
              <a:avLst/>
            </a:prstGeom>
            <a:noFill/>
          </p:spPr>
          <p:txBody>
            <a:bodyPr wrap="square" rtlCol="0">
              <a:spAutoFit/>
            </a:bodyPr>
            <a:lstStyle/>
            <a:p>
              <a:r>
                <a:rPr lang="en-US" sz="6000" b="1" spc="-300" dirty="0" smtClean="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rPr>
                <a:t>nd</a:t>
              </a:r>
              <a:endParaRPr lang="en-US" sz="3600" b="1" spc="-30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13" name="Rectangle 12"/>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05856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grpSp>
        <p:nvGrpSpPr>
          <p:cNvPr id="2" name="Group 1"/>
          <p:cNvGrpSpPr/>
          <p:nvPr/>
        </p:nvGrpSpPr>
        <p:grpSpPr>
          <a:xfrm>
            <a:off x="3391991" y="2637350"/>
            <a:ext cx="2926922" cy="2836570"/>
            <a:chOff x="2442117" y="1808236"/>
            <a:chExt cx="2926922"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endParaRPr lang="en-US" sz="2800" dirty="0">
                <a:solidFill>
                  <a:prstClr val="white"/>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972012"/>
              <a:ext cx="2657475" cy="2143125"/>
            </a:xfrm>
            <a:prstGeom prst="rect">
              <a:avLst/>
            </a:prstGeom>
          </p:spPr>
        </p:pic>
        <p:cxnSp>
          <p:nvCxnSpPr>
            <p:cNvPr id="5" name="Straight Connector 4"/>
            <p:cNvCxnSpPr/>
            <p:nvPr/>
          </p:nvCxnSpPr>
          <p:spPr>
            <a:xfrm>
              <a:off x="5363737" y="1808236"/>
              <a:ext cx="5302" cy="248056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3148372" y="6247814"/>
            <a:ext cx="6150174" cy="276999"/>
          </a:xfrm>
          <a:prstGeom prst="rect">
            <a:avLst/>
          </a:prstGeom>
        </p:spPr>
        <p:txBody>
          <a:bodyPr wrap="square">
            <a:spAutoFit/>
          </a:bodyPr>
          <a:lstStyle/>
          <a:p>
            <a:pPr algn="ctr"/>
            <a:r>
              <a:rPr lang="en-IN" sz="1200" dirty="0">
                <a:solidFill>
                  <a:prstClr val="white"/>
                </a:solidFill>
              </a:rPr>
              <a:t>© </a:t>
            </a:r>
            <a:r>
              <a:rPr lang="en-IN" sz="1200" dirty="0" smtClean="0">
                <a:solidFill>
                  <a:prstClr val="white"/>
                </a:solidFill>
              </a:rPr>
              <a:t> 2017. </a:t>
            </a:r>
            <a:r>
              <a:rPr lang="en-IN" sz="1200" dirty="0">
                <a:solidFill>
                  <a:prstClr val="white"/>
                </a:solidFill>
              </a:rPr>
              <a:t>All Rights  </a:t>
            </a:r>
            <a:r>
              <a:rPr lang="en-IN" sz="1200" dirty="0" smtClean="0">
                <a:solidFill>
                  <a:prstClr val="white"/>
                </a:solidFill>
              </a:rPr>
              <a:t>Reserved | Verbat Technologies | www.verbat.com</a:t>
            </a:r>
            <a:endParaRPr lang="en-US" sz="1200" dirty="0">
              <a:solidFill>
                <a:prstClr val="white"/>
              </a:solidFill>
            </a:endParaRPr>
          </a:p>
        </p:txBody>
      </p:sp>
      <p:sp>
        <p:nvSpPr>
          <p:cNvPr id="8" name="Title 1"/>
          <p:cNvSpPr txBox="1">
            <a:spLocks/>
          </p:cNvSpPr>
          <p:nvPr/>
        </p:nvSpPr>
        <p:spPr>
          <a:xfrm>
            <a:off x="6757325" y="2472798"/>
            <a:ext cx="2848089" cy="1096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India</a:t>
            </a:r>
            <a:r>
              <a:rPr lang="en-US" sz="200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
            </a:r>
            <a:br>
              <a:rPr lang="en-US" sz="200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br>
            <a:r>
              <a:rPr lang="en-IN" sz="200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Level 3, PTC Tower</a:t>
            </a:r>
          </a:p>
          <a:p>
            <a:pPr algn="l"/>
            <a:r>
              <a:rPr lang="en-IN" sz="200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Trivandrum, Kerala</a:t>
            </a:r>
          </a:p>
        </p:txBody>
      </p:sp>
      <p:sp>
        <p:nvSpPr>
          <p:cNvPr id="9" name="Title 1"/>
          <p:cNvSpPr txBox="1">
            <a:spLocks/>
          </p:cNvSpPr>
          <p:nvPr/>
        </p:nvSpPr>
        <p:spPr>
          <a:xfrm>
            <a:off x="6757326" y="3779968"/>
            <a:ext cx="2848089" cy="1096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2400" b="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USA</a:t>
            </a:r>
            <a:r>
              <a:rPr lang="en-US" sz="1800" dirty="0">
                <a:solidFill>
                  <a:prstClr val="white"/>
                </a:solidFill>
                <a:latin typeface="Calibri" panose="020F0502020204030204"/>
                <a:ea typeface="+mn-ea"/>
                <a:cs typeface="+mn-cs"/>
              </a:rPr>
              <a:t/>
            </a:r>
            <a:br>
              <a:rPr lang="en-US" sz="1800" dirty="0">
                <a:solidFill>
                  <a:prstClr val="white"/>
                </a:solidFill>
                <a:latin typeface="Calibri" panose="020F0502020204030204"/>
                <a:ea typeface="+mn-ea"/>
                <a:cs typeface="+mn-cs"/>
              </a:rPr>
            </a:br>
            <a:r>
              <a:rPr lang="en-US" sz="200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2033 Gateway Place</a:t>
            </a:r>
          </a:p>
          <a:p>
            <a:pPr algn="l">
              <a:spcBef>
                <a:spcPts val="0"/>
              </a:spcBef>
            </a:pPr>
            <a:r>
              <a:rPr lang="en-US" sz="200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Suite 500</a:t>
            </a:r>
          </a:p>
          <a:p>
            <a:pPr algn="l">
              <a:spcBef>
                <a:spcPts val="0"/>
              </a:spcBef>
            </a:pPr>
            <a:r>
              <a:rPr lang="en-US" sz="200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San Jose , CA- 95110</a:t>
            </a:r>
            <a:endParaRPr lang="en-IN" sz="200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ectangle 9"/>
          <p:cNvSpPr/>
          <p:nvPr/>
        </p:nvSpPr>
        <p:spPr>
          <a:xfrm>
            <a:off x="4605094" y="1093725"/>
            <a:ext cx="3343159" cy="1200329"/>
          </a:xfrm>
          <a:prstGeom prst="rect">
            <a:avLst/>
          </a:prstGeom>
        </p:spPr>
        <p:txBody>
          <a:bodyPr wrap="none">
            <a:spAutoFit/>
          </a:bodyPr>
          <a:lstStyle/>
          <a:p>
            <a:pPr algn="ctr"/>
            <a:r>
              <a:rPr lang="en-US" sz="7200" b="1" spc="-150" dirty="0">
                <a:solidFill>
                  <a:schemeClr val="bg1">
                    <a:lumMod val="95000"/>
                  </a:schemeClr>
                </a:solidFill>
                <a:latin typeface="Bebas Neue" panose="020B0606020202050201" pitchFamily="34" charset="0"/>
                <a:ea typeface="Gungsuh" panose="02030600000101010101" pitchFamily="18" charset="-127"/>
                <a:cs typeface="Open Sans Semibold" panose="020B0706030804020204" pitchFamily="34" charset="0"/>
              </a:rPr>
              <a:t>Thank You</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794" y="5453882"/>
            <a:ext cx="2293330" cy="610413"/>
          </a:xfrm>
          <a:prstGeom prst="rect">
            <a:avLst/>
          </a:prstGeom>
        </p:spPr>
      </p:pic>
      <p:sp>
        <p:nvSpPr>
          <p:cNvPr id="12" name="Rectangle 11"/>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4549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4852902" y="0"/>
            <a:ext cx="7339098" cy="6858000"/>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4740276" y="0"/>
            <a:ext cx="155037"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5144183" y="459102"/>
            <a:ext cx="6441310" cy="5324535"/>
          </a:xfrm>
          <a:prstGeom prst="rect">
            <a:avLst/>
          </a:prstGeom>
          <a:noFill/>
        </p:spPr>
        <p:txBody>
          <a:bodyPr wrap="square" rtlCol="0">
            <a:spAutoFit/>
          </a:bodyPr>
          <a:lstStyle/>
          <a:p>
            <a:pPr>
              <a:lnSpc>
                <a:spcPts val="2400"/>
              </a:lnSpc>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The core objective is to develop a web and mobile application software to frontend the </a:t>
            </a:r>
            <a:r>
              <a:rPr lang="en-US" dirty="0" err="1">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RavizPriviliz</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 line of rewards card. The application shall provide the following key functionalities on a turn key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basis</a:t>
            </a:r>
          </a:p>
          <a:p>
            <a:pPr>
              <a:lnSpc>
                <a:spcPts val="2400"/>
              </a:lnSpc>
            </a:pPr>
            <a:endPar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nSpc>
                <a:spcPts val="2400"/>
              </a:lnSpc>
              <a:buFont typeface="Arial" panose="020B0604020202020204" pitchFamily="34" charset="0"/>
              <a:buChar char="•"/>
            </a:pP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A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more personalized experience for Reward card owners</a:t>
            </a:r>
          </a:p>
          <a:p>
            <a:pPr marL="285750" indent="-285750">
              <a:lnSpc>
                <a:spcPts val="2400"/>
              </a:lnSpc>
              <a:buFont typeface="Arial" panose="020B0604020202020204" pitchFamily="34" charset="0"/>
              <a:buChar char="•"/>
            </a:pP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Interactive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card based options for front desk operations</a:t>
            </a:r>
          </a:p>
          <a:p>
            <a:pPr marL="285750" indent="-285750">
              <a:lnSpc>
                <a:spcPts val="2400"/>
              </a:lnSpc>
              <a:buFont typeface="Arial" panose="020B0604020202020204" pitchFamily="34" charset="0"/>
              <a:buChar char="•"/>
            </a:pP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Analytics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for Management on card use and characteristics</a:t>
            </a:r>
          </a:p>
          <a:p>
            <a:pPr marL="285750" indent="-285750">
              <a:lnSpc>
                <a:spcPts val="2400"/>
              </a:lnSpc>
              <a:buFont typeface="Arial" panose="020B0604020202020204" pitchFamily="34" charset="0"/>
              <a:buChar char="•"/>
            </a:pP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Back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office functions for card management &amp;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promotions</a:t>
            </a:r>
          </a:p>
          <a:p>
            <a:pPr marL="285750" indent="-285750">
              <a:lnSpc>
                <a:spcPts val="2400"/>
              </a:lnSpc>
              <a:buFont typeface="Arial" panose="020B0604020202020204" pitchFamily="34" charset="0"/>
              <a:buChar char="•"/>
            </a:pPr>
            <a:endPar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2400"/>
              </a:lnSpc>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Our solution incorporates future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proofing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the application to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support</a:t>
            </a:r>
          </a:p>
          <a:p>
            <a:pPr>
              <a:lnSpc>
                <a:spcPts val="2400"/>
              </a:lnSpc>
            </a:pPr>
            <a:endPar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nSpc>
                <a:spcPts val="2400"/>
              </a:lnSpc>
              <a:buFont typeface="Arial" panose="020B0604020202020204" pitchFamily="34" charset="0"/>
              <a:buChar char="•"/>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Integration with CRM &amp; ERP applications</a:t>
            </a:r>
          </a:p>
          <a:p>
            <a:pPr marL="342900" indent="-342900">
              <a:lnSpc>
                <a:spcPts val="2400"/>
              </a:lnSpc>
              <a:buFont typeface="Arial" panose="020B0604020202020204" pitchFamily="34" charset="0"/>
              <a:buChar char="•"/>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Integration with in App map and navigation</a:t>
            </a:r>
          </a:p>
          <a:p>
            <a:pPr marL="342900" indent="-342900">
              <a:lnSpc>
                <a:spcPts val="2400"/>
              </a:lnSpc>
              <a:buFont typeface="Arial" panose="020B0604020202020204" pitchFamily="34" charset="0"/>
              <a:buChar char="•"/>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Integration for Digital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check-ins</a:t>
            </a:r>
            <a:endPar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nSpc>
                <a:spcPts val="2400"/>
              </a:lnSpc>
              <a:buFont typeface="Arial" panose="020B0604020202020204" pitchFamily="34" charset="0"/>
              <a:buChar char="•"/>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Product promotions, campaigns &amp; cross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selling</a:t>
            </a:r>
          </a:p>
        </p:txBody>
      </p:sp>
      <p:sp>
        <p:nvSpPr>
          <p:cNvPr id="19" name="Rectangle 18"/>
          <p:cNvSpPr/>
          <p:nvPr/>
        </p:nvSpPr>
        <p:spPr>
          <a:xfrm>
            <a:off x="7865520" y="6076410"/>
            <a:ext cx="3852401" cy="400110"/>
          </a:xfrm>
          <a:prstGeom prst="rect">
            <a:avLst/>
          </a:prstGeom>
        </p:spPr>
        <p:txBody>
          <a:bodyPr wrap="none">
            <a:spAutoFit/>
          </a:bodyPr>
          <a:lstStyle/>
          <a:p>
            <a:r>
              <a:rPr lang="en-US" sz="2000" dirty="0" smtClean="0">
                <a:solidFill>
                  <a:srgbClr val="FFC000"/>
                </a:solidFill>
                <a:latin typeface="Open Sans Light" panose="020B0306030504020204" pitchFamily="34" charset="0"/>
                <a:ea typeface="Open Sans Light" panose="020B0306030504020204" pitchFamily="34" charset="0"/>
                <a:cs typeface="Open Sans Light" panose="020B0306030504020204" pitchFamily="34" charset="0"/>
              </a:rPr>
              <a:t>Let’s </a:t>
            </a:r>
            <a:r>
              <a:rPr lang="en-US" sz="2000" dirty="0">
                <a:solidFill>
                  <a:srgbClr val="FFC000"/>
                </a:solidFill>
                <a:latin typeface="Open Sans Light" panose="020B0306030504020204" pitchFamily="34" charset="0"/>
                <a:ea typeface="Open Sans Light" panose="020B0306030504020204" pitchFamily="34" charset="0"/>
                <a:cs typeface="Open Sans Light" panose="020B0306030504020204" pitchFamily="34" charset="0"/>
              </a:rPr>
              <a:t>walk through the process…</a:t>
            </a:r>
          </a:p>
        </p:txBody>
      </p:sp>
      <p:pic>
        <p:nvPicPr>
          <p:cNvPr id="9" name="Picture 8"/>
          <p:cNvPicPr>
            <a:picLocks noChangeAspect="1"/>
          </p:cNvPicPr>
          <p:nvPr/>
        </p:nvPicPr>
        <p:blipFill rotWithShape="1">
          <a:blip r:embed="rId3">
            <a:duotone>
              <a:prstClr val="black"/>
              <a:schemeClr val="accent2">
                <a:tint val="45000"/>
                <a:satMod val="400000"/>
              </a:schemeClr>
            </a:duotone>
            <a:extLst>
              <a:ext uri="{BEBA8EAE-BF5A-486C-A8C5-ECC9F3942E4B}">
                <a14:imgProps xmlns:a14="http://schemas.microsoft.com/office/drawing/2010/main">
                  <a14:imgLayer r:embed="rId4">
                    <a14:imgEffect>
                      <a14:artisticCutout/>
                    </a14:imgEffect>
                    <a14:imgEffect>
                      <a14:colorTemperature colorTemp="7200"/>
                    </a14:imgEffect>
                  </a14:imgLayer>
                </a14:imgProps>
              </a:ext>
              <a:ext uri="{28A0092B-C50C-407E-A947-70E740481C1C}">
                <a14:useLocalDpi xmlns:a14="http://schemas.microsoft.com/office/drawing/2010/main" val="0"/>
              </a:ext>
            </a:extLst>
          </a:blip>
          <a:srcRect l="53026"/>
          <a:stretch/>
        </p:blipFill>
        <p:spPr>
          <a:xfrm>
            <a:off x="-1245" y="-10236"/>
            <a:ext cx="4753528" cy="6858000"/>
          </a:xfrm>
          <a:prstGeom prst="rect">
            <a:avLst/>
          </a:prstGeom>
        </p:spPr>
      </p:pic>
      <p:sp>
        <p:nvSpPr>
          <p:cNvPr id="21" name="Rectangle 20"/>
          <p:cNvSpPr/>
          <p:nvPr/>
        </p:nvSpPr>
        <p:spPr>
          <a:xfrm>
            <a:off x="10438" y="-3412"/>
            <a:ext cx="4730161" cy="68580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8907" y="2910932"/>
            <a:ext cx="3851197" cy="1015663"/>
          </a:xfrm>
          <a:prstGeom prst="rect">
            <a:avLst/>
          </a:prstGeom>
        </p:spPr>
        <p:txBody>
          <a:bodyPr wrap="square">
            <a:spAutoFit/>
          </a:bodyPr>
          <a:lstStyle/>
          <a:p>
            <a:pPr algn="ctr"/>
            <a:r>
              <a:rPr lang="en-US" sz="6000" b="1" dirty="0" smtClean="0">
                <a:solidFill>
                  <a:schemeClr val="accent2">
                    <a:lumMod val="40000"/>
                    <a:lumOff val="60000"/>
                  </a:schemeClr>
                </a:solidFill>
                <a:latin typeface="Bebas Neue" panose="020B0606020202050201" pitchFamily="34" charset="0"/>
                <a:ea typeface="Gungsuh" panose="02030600000101010101" pitchFamily="18" charset="-127"/>
                <a:cs typeface="Open Sans Semibold" panose="020B0706030804020204" pitchFamily="34" charset="0"/>
              </a:rPr>
              <a:t>OBJECTIVE</a:t>
            </a:r>
            <a:endParaRPr lang="en-US" sz="6700" b="1" dirty="0">
              <a:solidFill>
                <a:schemeClr val="accent2">
                  <a:lumMod val="40000"/>
                  <a:lumOff val="60000"/>
                </a:schemeClr>
              </a:solidFill>
              <a:latin typeface="Bebas Neue" panose="020B0606020202050201" pitchFamily="34" charset="0"/>
              <a:ea typeface="Gungsuh" panose="02030600000101010101" pitchFamily="18" charset="-127"/>
              <a:cs typeface="Open Sans Semibold" panose="020B0706030804020204" pitchFamily="34" charset="0"/>
            </a:endParaRPr>
          </a:p>
        </p:txBody>
      </p:sp>
      <p:sp>
        <p:nvSpPr>
          <p:cNvPr id="14" name="Rectangle 13"/>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7242017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7" name="Rectangle 6"/>
          <p:cNvSpPr/>
          <p:nvPr/>
        </p:nvSpPr>
        <p:spPr>
          <a:xfrm>
            <a:off x="0" y="-1"/>
            <a:ext cx="12192000" cy="5596759"/>
          </a:xfrm>
          <a:prstGeom prst="rect">
            <a:avLst/>
          </a:prstGeom>
          <a:solidFill>
            <a:srgbClr val="4ABBB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17621" y="1719693"/>
            <a:ext cx="4642654" cy="2400657"/>
          </a:xfrm>
          <a:prstGeom prst="rect">
            <a:avLst/>
          </a:prstGeom>
        </p:spPr>
        <p:txBody>
          <a:bodyPr wrap="square">
            <a:spAutoFit/>
          </a:bodyPr>
          <a:lstStyle/>
          <a:p>
            <a:r>
              <a:rPr lang="en-US" sz="5000" b="1" spc="-150" dirty="0" smtClean="0">
                <a:latin typeface="Bebas Neue" panose="020B0606020202050201" pitchFamily="34" charset="0"/>
                <a:ea typeface="Gungsuh" panose="02030600000101010101" pitchFamily="18" charset="-127"/>
                <a:cs typeface="Open Sans Semibold" panose="020B0706030804020204" pitchFamily="34" charset="0"/>
              </a:rPr>
              <a:t>FEATURES OF RAVIZ Current </a:t>
            </a:r>
            <a:r>
              <a:rPr lang="en-US" sz="5000" spc="-150" dirty="0" smtClean="0">
                <a:solidFill>
                  <a:schemeClr val="bg1"/>
                </a:solidFill>
                <a:latin typeface="Bebas Neue" panose="020B0606020202050201" pitchFamily="34" charset="0"/>
                <a:ea typeface="Gungsuh" panose="02030600000101010101" pitchFamily="18" charset="-127"/>
                <a:cs typeface="Open Sans Semibold" panose="020B0706030804020204" pitchFamily="34" charset="0"/>
              </a:rPr>
              <a:t>LOYALTY CARD MANAGEMENT System</a:t>
            </a:r>
            <a:endParaRPr lang="en-US" sz="5000" spc="-150" dirty="0">
              <a:solidFill>
                <a:schemeClr val="bg1"/>
              </a:solidFill>
              <a:latin typeface="Bebas Neue" panose="020B0606020202050201" pitchFamily="34" charset="0"/>
              <a:ea typeface="Gungsuh" panose="02030600000101010101" pitchFamily="18" charset="-127"/>
              <a:cs typeface="Open Sans Semibold" panose="020B0706030804020204" pitchFamily="34" charset="0"/>
            </a:endParaRPr>
          </a:p>
        </p:txBody>
      </p:sp>
      <p:grpSp>
        <p:nvGrpSpPr>
          <p:cNvPr id="16" name="Group 15"/>
          <p:cNvGrpSpPr/>
          <p:nvPr/>
        </p:nvGrpSpPr>
        <p:grpSpPr>
          <a:xfrm>
            <a:off x="6482646" y="394774"/>
            <a:ext cx="1490735" cy="1490735"/>
            <a:chOff x="6482646" y="203702"/>
            <a:chExt cx="1490735" cy="1490735"/>
          </a:xfrm>
        </p:grpSpPr>
        <p:sp>
          <p:nvSpPr>
            <p:cNvPr id="10" name="Oval 9"/>
            <p:cNvSpPr/>
            <p:nvPr/>
          </p:nvSpPr>
          <p:spPr>
            <a:xfrm>
              <a:off x="6482646" y="203702"/>
              <a:ext cx="1490735" cy="1490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icons.iconarchive.com/icons/icons8/ios7/256/Finance-Card-In-Use-icon.png"/>
            <p:cNvPicPr>
              <a:picLocks noChangeAspect="1" noChangeArrowheads="1"/>
            </p:cNvPicPr>
            <p:nvPr/>
          </p:nvPicPr>
          <p:blipFill rotWithShape="1">
            <a:blip r:embed="rId4">
              <a:extLst>
                <a:ext uri="{28A0092B-C50C-407E-A947-70E740481C1C}">
                  <a14:useLocalDpi xmlns:a14="http://schemas.microsoft.com/office/drawing/2010/main" val="0"/>
                </a:ext>
              </a:extLst>
            </a:blip>
            <a:srcRect t="13482" b="16691"/>
            <a:stretch/>
          </p:blipFill>
          <p:spPr bwMode="auto">
            <a:xfrm>
              <a:off x="6563830" y="540331"/>
              <a:ext cx="1170705" cy="817475"/>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8335849" y="625890"/>
            <a:ext cx="2880583" cy="892552"/>
          </a:xfrm>
          <a:prstGeom prst="rect">
            <a:avLst/>
          </a:prstGeom>
        </p:spPr>
        <p:txBody>
          <a:bodyPr wrap="square">
            <a:spAutoFit/>
          </a:bodyPr>
          <a:lstStyle/>
          <a:p>
            <a:r>
              <a:rPr lang="en-US" sz="2600" dirty="0">
                <a:latin typeface="Open Sans Light" panose="020B0306030504020204" pitchFamily="34" charset="0"/>
                <a:ea typeface="Open Sans Light" panose="020B0306030504020204" pitchFamily="34" charset="0"/>
                <a:cs typeface="Open Sans Light" panose="020B0306030504020204" pitchFamily="34" charset="0"/>
              </a:rPr>
              <a:t>Carry Card on </a:t>
            </a:r>
            <a:r>
              <a:rPr lang="en-US" sz="2600" dirty="0" smtClean="0">
                <a:latin typeface="Open Sans Light" panose="020B0306030504020204" pitchFamily="34" charset="0"/>
                <a:ea typeface="Open Sans Light" panose="020B0306030504020204" pitchFamily="34" charset="0"/>
                <a:cs typeface="Open Sans Light" panose="020B0306030504020204" pitchFamily="34" charset="0"/>
              </a:rPr>
              <a:t>Person</a:t>
            </a:r>
            <a:endParaRPr lang="en-US" sz="2600"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7" name="Group 16"/>
          <p:cNvGrpSpPr/>
          <p:nvPr/>
        </p:nvGrpSpPr>
        <p:grpSpPr>
          <a:xfrm>
            <a:off x="6482645" y="2076377"/>
            <a:ext cx="1490735" cy="1490735"/>
            <a:chOff x="6482645" y="1885305"/>
            <a:chExt cx="1490735" cy="1490735"/>
          </a:xfrm>
        </p:grpSpPr>
        <p:sp>
          <p:nvSpPr>
            <p:cNvPr id="13" name="Oval 12"/>
            <p:cNvSpPr/>
            <p:nvPr/>
          </p:nvSpPr>
          <p:spPr>
            <a:xfrm>
              <a:off x="6482645" y="1885305"/>
              <a:ext cx="1490735" cy="1490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maxcdn.icons8.com/Share/icon/Security/id_verified1600.png"/>
            <p:cNvPicPr>
              <a:picLocks noChangeAspect="1" noChangeArrowheads="1"/>
            </p:cNvPicPr>
            <p:nvPr/>
          </p:nvPicPr>
          <p:blipFill rotWithShape="1">
            <a:blip r:embed="rId5" cstate="emai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8597" r="10475"/>
            <a:stretch/>
          </p:blipFill>
          <p:spPr bwMode="auto">
            <a:xfrm>
              <a:off x="6804961" y="2073932"/>
              <a:ext cx="929574" cy="1148635"/>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6522443" y="3920942"/>
            <a:ext cx="1490735" cy="1490735"/>
            <a:chOff x="6522443" y="3729870"/>
            <a:chExt cx="1490735" cy="1490735"/>
          </a:xfrm>
        </p:grpSpPr>
        <p:sp>
          <p:nvSpPr>
            <p:cNvPr id="14" name="Oval 13"/>
            <p:cNvSpPr/>
            <p:nvPr/>
          </p:nvSpPr>
          <p:spPr>
            <a:xfrm>
              <a:off x="6522443" y="3729870"/>
              <a:ext cx="1490735" cy="1490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ttp://www.free-icons-download.net/images/tracking-icon-1787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8285" t="6519" r="8039" b="6728"/>
            <a:stretch/>
          </p:blipFill>
          <p:spPr bwMode="auto">
            <a:xfrm>
              <a:off x="6884584" y="4084717"/>
              <a:ext cx="908903" cy="942340"/>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2" name="Rectangle 11"/>
          <p:cNvSpPr/>
          <p:nvPr/>
        </p:nvSpPr>
        <p:spPr>
          <a:xfrm>
            <a:off x="8335849" y="2380363"/>
            <a:ext cx="3141918" cy="892552"/>
          </a:xfrm>
          <a:prstGeom prst="rect">
            <a:avLst/>
          </a:prstGeom>
        </p:spPr>
        <p:txBody>
          <a:bodyPr wrap="square">
            <a:spAutoFit/>
          </a:bodyPr>
          <a:lstStyle/>
          <a:p>
            <a:r>
              <a:rPr lang="en-US" sz="2600" dirty="0">
                <a:latin typeface="Open Sans Light" panose="020B0306030504020204" pitchFamily="34" charset="0"/>
                <a:ea typeface="Open Sans Light" panose="020B0306030504020204" pitchFamily="34" charset="0"/>
                <a:cs typeface="Open Sans Light" panose="020B0306030504020204" pitchFamily="34" charset="0"/>
              </a:rPr>
              <a:t>Verification is manual</a:t>
            </a:r>
          </a:p>
        </p:txBody>
      </p:sp>
      <p:sp>
        <p:nvSpPr>
          <p:cNvPr id="15" name="Rectangle 14"/>
          <p:cNvSpPr/>
          <p:nvPr/>
        </p:nvSpPr>
        <p:spPr>
          <a:xfrm>
            <a:off x="8482698" y="4157325"/>
            <a:ext cx="3332983" cy="892552"/>
          </a:xfrm>
          <a:prstGeom prst="rect">
            <a:avLst/>
          </a:prstGeom>
        </p:spPr>
        <p:txBody>
          <a:bodyPr wrap="square">
            <a:spAutoFit/>
          </a:bodyPr>
          <a:lstStyle/>
          <a:p>
            <a:r>
              <a:rPr lang="en-US" sz="2600" dirty="0">
                <a:latin typeface="Open Sans Light" panose="020B0306030504020204" pitchFamily="34" charset="0"/>
                <a:ea typeface="Open Sans Light" panose="020B0306030504020204" pitchFamily="34" charset="0"/>
                <a:cs typeface="Open Sans Light" panose="020B0306030504020204" pitchFamily="34" charset="0"/>
              </a:rPr>
              <a:t>Cannot </a:t>
            </a:r>
            <a:r>
              <a:rPr lang="en-US" sz="2600" dirty="0" smtClean="0">
                <a:latin typeface="Open Sans Light" panose="020B0306030504020204" pitchFamily="34" charset="0"/>
                <a:ea typeface="Open Sans Light" panose="020B0306030504020204" pitchFamily="34" charset="0"/>
                <a:cs typeface="Open Sans Light" panose="020B0306030504020204" pitchFamily="34" charset="0"/>
              </a:rPr>
              <a:t>track </a:t>
            </a:r>
            <a:r>
              <a:rPr lang="en-US" sz="2600" dirty="0">
                <a:latin typeface="Open Sans Light" panose="020B0306030504020204" pitchFamily="34" charset="0"/>
                <a:ea typeface="Open Sans Light" panose="020B0306030504020204" pitchFamily="34" charset="0"/>
                <a:cs typeface="Open Sans Light" panose="020B0306030504020204" pitchFamily="34" charset="0"/>
              </a:rPr>
              <a:t>card use in </a:t>
            </a:r>
            <a:r>
              <a:rPr lang="en-US" sz="2600" dirty="0" smtClean="0">
                <a:latin typeface="Open Sans Light" panose="020B0306030504020204" pitchFamily="34" charset="0"/>
                <a:ea typeface="Open Sans Light" panose="020B0306030504020204" pitchFamily="34" charset="0"/>
                <a:cs typeface="Open Sans Light" panose="020B0306030504020204" pitchFamily="34" charset="0"/>
              </a:rPr>
              <a:t>Real </a:t>
            </a:r>
            <a:r>
              <a:rPr lang="en-US" sz="2600" dirty="0">
                <a:latin typeface="Open Sans Light" panose="020B0306030504020204" pitchFamily="34" charset="0"/>
                <a:ea typeface="Open Sans Light" panose="020B0306030504020204" pitchFamily="34" charset="0"/>
                <a:cs typeface="Open Sans Light" panose="020B0306030504020204" pitchFamily="34" charset="0"/>
              </a:rPr>
              <a:t>T</a:t>
            </a:r>
            <a:r>
              <a:rPr lang="en-US" sz="2600" dirty="0" smtClean="0">
                <a:latin typeface="Open Sans Light" panose="020B0306030504020204" pitchFamily="34" charset="0"/>
                <a:ea typeface="Open Sans Light" panose="020B0306030504020204" pitchFamily="34" charset="0"/>
                <a:cs typeface="Open Sans Light" panose="020B0306030504020204" pitchFamily="34" charset="0"/>
              </a:rPr>
              <a:t>ime</a:t>
            </a:r>
            <a:endParaRPr lang="en-US" sz="2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Rectangle 18"/>
          <p:cNvSpPr/>
          <p:nvPr/>
        </p:nvSpPr>
        <p:spPr>
          <a:xfrm>
            <a:off x="0" y="5596758"/>
            <a:ext cx="12192000" cy="129362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5881994" y="643376"/>
            <a:ext cx="0" cy="4447881"/>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755395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19" name="Rectangle 18"/>
          <p:cNvSpPr/>
          <p:nvPr/>
        </p:nvSpPr>
        <p:spPr>
          <a:xfrm>
            <a:off x="2147" y="0"/>
            <a:ext cx="12192000" cy="5500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47" y="5468753"/>
            <a:ext cx="12192000" cy="1420543"/>
          </a:xfrm>
          <a:prstGeom prst="rect">
            <a:avLst/>
          </a:prstGeom>
          <a:solidFill>
            <a:srgbClr val="4ABBB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406102" y="477748"/>
            <a:ext cx="7375501" cy="646331"/>
          </a:xfrm>
          <a:prstGeom prst="rect">
            <a:avLst/>
          </a:prstGeom>
        </p:spPr>
        <p:txBody>
          <a:bodyPr wrap="square">
            <a:spAutoFit/>
          </a:bodyPr>
          <a:lstStyle/>
          <a:p>
            <a:pPr algn="ctr"/>
            <a:r>
              <a:rPr lang="en-US" sz="3600" b="1" dirty="0" smtClean="0">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Current System’s </a:t>
            </a:r>
            <a:r>
              <a:rPr lang="en-US" sz="3600" dirty="0" smtClean="0">
                <a:solidFill>
                  <a:srgbClr val="12ADAF"/>
                </a:solidFill>
                <a:latin typeface="Open Sans" panose="020B0606030504020204" pitchFamily="34" charset="0"/>
                <a:ea typeface="Open Sans" panose="020B0606030504020204" pitchFamily="34" charset="0"/>
                <a:cs typeface="Open Sans" panose="020B0606030504020204" pitchFamily="34" charset="0"/>
              </a:rPr>
              <a:t>Pain Points</a:t>
            </a:r>
            <a:endParaRPr lang="en-US" sz="3600" dirty="0">
              <a:solidFill>
                <a:srgbClr val="12ADAF"/>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p:cNvGrpSpPr/>
          <p:nvPr/>
        </p:nvGrpSpPr>
        <p:grpSpPr>
          <a:xfrm>
            <a:off x="993479" y="2120917"/>
            <a:ext cx="1490735" cy="1490735"/>
            <a:chOff x="695995" y="2475985"/>
            <a:chExt cx="1490735" cy="1490735"/>
          </a:xfrm>
        </p:grpSpPr>
        <p:sp>
          <p:nvSpPr>
            <p:cNvPr id="18" name="Oval 17"/>
            <p:cNvSpPr/>
            <p:nvPr/>
          </p:nvSpPr>
          <p:spPr>
            <a:xfrm>
              <a:off x="695995" y="2475985"/>
              <a:ext cx="1490735" cy="1490735"/>
            </a:xfrm>
            <a:prstGeom prst="ellipse">
              <a:avLst/>
            </a:prstGeom>
            <a:solidFill>
              <a:srgbClr val="649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customer ICON 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942944" y="2853285"/>
              <a:ext cx="1024131" cy="72542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76701" y="3965462"/>
            <a:ext cx="2789577" cy="830997"/>
          </a:xfrm>
          <a:prstGeom prst="rect">
            <a:avLst/>
          </a:prstGeom>
        </p:spPr>
        <p:txBody>
          <a:bodyPr wrap="square">
            <a:spAutoFit/>
          </a:bodyPr>
          <a:lstStyle/>
          <a:p>
            <a:pPr algn="ctr"/>
            <a:r>
              <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No Insight into the customer profile</a:t>
            </a:r>
          </a:p>
        </p:txBody>
      </p:sp>
      <p:grpSp>
        <p:nvGrpSpPr>
          <p:cNvPr id="4" name="Group 3"/>
          <p:cNvGrpSpPr/>
          <p:nvPr/>
        </p:nvGrpSpPr>
        <p:grpSpPr>
          <a:xfrm>
            <a:off x="3826275" y="2120917"/>
            <a:ext cx="1490735" cy="1490735"/>
            <a:chOff x="9331150" y="2424805"/>
            <a:chExt cx="1490735" cy="1490735"/>
          </a:xfrm>
        </p:grpSpPr>
        <p:sp>
          <p:nvSpPr>
            <p:cNvPr id="23" name="Oval 22"/>
            <p:cNvSpPr/>
            <p:nvPr/>
          </p:nvSpPr>
          <p:spPr>
            <a:xfrm>
              <a:off x="9331150" y="2424805"/>
              <a:ext cx="1490735" cy="14907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rewards ICON PNG"/>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16850" r="15077"/>
            <a:stretch/>
          </p:blipFill>
          <p:spPr bwMode="auto">
            <a:xfrm>
              <a:off x="9600304" y="2698440"/>
              <a:ext cx="952425" cy="943464"/>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6693694" y="2112319"/>
            <a:ext cx="1490735" cy="1490735"/>
            <a:chOff x="6686507" y="2456044"/>
            <a:chExt cx="1490735" cy="1490735"/>
          </a:xfrm>
        </p:grpSpPr>
        <p:sp>
          <p:nvSpPr>
            <p:cNvPr id="22" name="Oval 21"/>
            <p:cNvSpPr/>
            <p:nvPr/>
          </p:nvSpPr>
          <p:spPr>
            <a:xfrm>
              <a:off x="6686507" y="2456044"/>
              <a:ext cx="1490735" cy="1490735"/>
            </a:xfrm>
            <a:prstGeom prst="ellipse">
              <a:avLst/>
            </a:prstGeom>
            <a:solidFill>
              <a:srgbClr val="96C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Image result for points ICON PNG"/>
            <p:cNvPicPr>
              <a:picLocks noChangeAspect="1" noChangeArrowheads="1"/>
            </p:cNvPicPr>
            <p:nvPr/>
          </p:nvPicPr>
          <p:blipFill rotWithShape="1">
            <a:blip r:embed="rId7" cstate="print">
              <a:biLevel thresh="25000"/>
              <a:extLst>
                <a:ext uri="{28A0092B-C50C-407E-A947-70E740481C1C}">
                  <a14:useLocalDpi xmlns:a14="http://schemas.microsoft.com/office/drawing/2010/main" val="0"/>
                </a:ext>
              </a:extLst>
            </a:blip>
            <a:srcRect l="7304" t="2423" r="6725" b="3358"/>
            <a:stretch/>
          </p:blipFill>
          <p:spPr bwMode="auto">
            <a:xfrm>
              <a:off x="7020364" y="2750024"/>
              <a:ext cx="860119" cy="94265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9781603" y="2112319"/>
            <a:ext cx="1490735" cy="1490735"/>
            <a:chOff x="9204947" y="2453413"/>
            <a:chExt cx="1490735" cy="1490735"/>
          </a:xfrm>
        </p:grpSpPr>
        <p:sp>
          <p:nvSpPr>
            <p:cNvPr id="21" name="Oval 20"/>
            <p:cNvSpPr/>
            <p:nvPr/>
          </p:nvSpPr>
          <p:spPr>
            <a:xfrm>
              <a:off x="9204947" y="2453413"/>
              <a:ext cx="1490735" cy="1490735"/>
            </a:xfrm>
            <a:prstGeom prst="ellipse">
              <a:avLst/>
            </a:prstGeom>
            <a:solidFill>
              <a:srgbClr val="3C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4" name="Picture 16" descr="Image result for sell upsell ICON PNG"/>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9593691" y="2750752"/>
              <a:ext cx="740542" cy="89605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38" name="Rectangle 37"/>
          <p:cNvSpPr/>
          <p:nvPr/>
        </p:nvSpPr>
        <p:spPr>
          <a:xfrm>
            <a:off x="3245007" y="3965462"/>
            <a:ext cx="2789577" cy="830997"/>
          </a:xfrm>
          <a:prstGeom prst="rect">
            <a:avLst/>
          </a:prstGeom>
        </p:spPr>
        <p:txBody>
          <a:bodyPr wrap="square">
            <a:spAutoFit/>
          </a:bodyPr>
          <a:lstStyle/>
          <a:p>
            <a:pPr algn="ctr"/>
            <a:r>
              <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Cannot track rewards</a:t>
            </a:r>
          </a:p>
        </p:txBody>
      </p:sp>
      <p:sp>
        <p:nvSpPr>
          <p:cNvPr id="39" name="Rectangle 38"/>
          <p:cNvSpPr/>
          <p:nvPr/>
        </p:nvSpPr>
        <p:spPr>
          <a:xfrm>
            <a:off x="6075525" y="3965462"/>
            <a:ext cx="2789577" cy="830997"/>
          </a:xfrm>
          <a:prstGeom prst="rect">
            <a:avLst/>
          </a:prstGeom>
        </p:spPr>
        <p:txBody>
          <a:bodyPr wrap="square">
            <a:spAutoFit/>
          </a:bodyPr>
          <a:lstStyle/>
          <a:p>
            <a:pPr algn="ctr"/>
            <a:r>
              <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Cannot track point redemptions</a:t>
            </a:r>
          </a:p>
        </p:txBody>
      </p:sp>
      <p:sp>
        <p:nvSpPr>
          <p:cNvPr id="40" name="Rectangle 39"/>
          <p:cNvSpPr/>
          <p:nvPr/>
        </p:nvSpPr>
        <p:spPr>
          <a:xfrm>
            <a:off x="9200421" y="3978008"/>
            <a:ext cx="2789577" cy="830997"/>
          </a:xfrm>
          <a:prstGeom prst="rect">
            <a:avLst/>
          </a:prstGeom>
        </p:spPr>
        <p:txBody>
          <a:bodyPr wrap="square">
            <a:spAutoFit/>
          </a:bodyPr>
          <a:lstStyle/>
          <a:p>
            <a:pPr algn="ctr"/>
            <a:r>
              <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Cannot Cross sell or upsell</a:t>
            </a:r>
          </a:p>
        </p:txBody>
      </p:sp>
      <p:sp>
        <p:nvSpPr>
          <p:cNvPr id="41" name="Rectangle 4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704601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16" name="Rectangle 15"/>
          <p:cNvSpPr/>
          <p:nvPr/>
        </p:nvSpPr>
        <p:spPr>
          <a:xfrm>
            <a:off x="2147" y="1"/>
            <a:ext cx="12192000" cy="6889296"/>
          </a:xfrm>
          <a:prstGeom prst="rect">
            <a:avLst/>
          </a:prstGeom>
          <a:solidFill>
            <a:srgbClr val="00206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7479589" y="2504947"/>
            <a:ext cx="0" cy="30951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2517772" y="3460761"/>
            <a:ext cx="46198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34582" y="764352"/>
            <a:ext cx="2813585" cy="996940"/>
          </a:xfrm>
          <a:prstGeom prst="rect">
            <a:avLst/>
          </a:prstGeom>
        </p:spPr>
        <p:txBody>
          <a:bodyPr wrap="square">
            <a:spAutoFit/>
          </a:bodyPr>
          <a:lstStyle/>
          <a:p>
            <a:pPr algn="ctr">
              <a:lnSpc>
                <a:spcPts val="3500"/>
              </a:lnSpc>
            </a:pPr>
            <a:r>
              <a:rPr lang="en-US" sz="3600" b="1"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SOLUTION </a:t>
            </a:r>
            <a:r>
              <a:rPr lang="en-US" sz="3600" b="1" dirty="0" smtClean="0">
                <a:solidFill>
                  <a:srgbClr val="FFCC07"/>
                </a:solidFill>
                <a:latin typeface="Open Sans Extrabold" panose="020B0906030804020204" pitchFamily="34" charset="0"/>
                <a:ea typeface="Open Sans Extrabold" panose="020B0906030804020204" pitchFamily="34" charset="0"/>
                <a:cs typeface="Open Sans Extrabold" panose="020B0906030804020204" pitchFamily="34" charset="0"/>
              </a:rPr>
              <a:t>OVERVIEW</a:t>
            </a:r>
            <a:endParaRPr lang="en-US" sz="3600" dirty="0">
              <a:solidFill>
                <a:srgbClr val="FFCC0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076" name="Picture 4" descr="Image result for solution light bulb pn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rcRect l="16895" r="15661"/>
          <a:stretch/>
        </p:blipFill>
        <p:spPr bwMode="auto">
          <a:xfrm>
            <a:off x="3355200" y="573285"/>
            <a:ext cx="757794" cy="112358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854508" y="3164278"/>
            <a:ext cx="663264" cy="663264"/>
            <a:chOff x="3662285" y="3015599"/>
            <a:chExt cx="663264" cy="663264"/>
          </a:xfrm>
        </p:grpSpPr>
        <p:sp>
          <p:nvSpPr>
            <p:cNvPr id="7" name="Oval 6"/>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4500730" y="3164278"/>
            <a:ext cx="663264" cy="663264"/>
            <a:chOff x="3662285" y="3015599"/>
            <a:chExt cx="663264" cy="663264"/>
          </a:xfrm>
        </p:grpSpPr>
        <p:sp>
          <p:nvSpPr>
            <p:cNvPr id="30" name="Oval 29"/>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7160087" y="3164278"/>
            <a:ext cx="663264" cy="663264"/>
            <a:chOff x="3662285" y="3015599"/>
            <a:chExt cx="663264" cy="663264"/>
          </a:xfrm>
        </p:grpSpPr>
        <p:sp>
          <p:nvSpPr>
            <p:cNvPr id="34" name="Oval 33"/>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7175252" y="4360289"/>
            <a:ext cx="663264" cy="663264"/>
            <a:chOff x="3662285" y="3015599"/>
            <a:chExt cx="663264" cy="663264"/>
          </a:xfrm>
        </p:grpSpPr>
        <p:sp>
          <p:nvSpPr>
            <p:cNvPr id="42" name="Oval 41"/>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17110" y="3184500"/>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7173735" y="5600144"/>
            <a:ext cx="663264" cy="663264"/>
            <a:chOff x="3662285" y="3015599"/>
            <a:chExt cx="663264" cy="663264"/>
          </a:xfrm>
        </p:grpSpPr>
        <p:sp>
          <p:nvSpPr>
            <p:cNvPr id="46" name="Oval 45"/>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7155294" y="1879352"/>
            <a:ext cx="663264" cy="663264"/>
            <a:chOff x="3662285" y="3015599"/>
            <a:chExt cx="663264" cy="663264"/>
          </a:xfrm>
        </p:grpSpPr>
        <p:sp>
          <p:nvSpPr>
            <p:cNvPr id="50" name="Oval 49"/>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1115588" y="4495483"/>
            <a:ext cx="2161368" cy="677108"/>
          </a:xfrm>
          <a:prstGeom prst="rect">
            <a:avLst/>
          </a:prstGeom>
        </p:spPr>
        <p:txBody>
          <a:bodyPr wrap="square">
            <a:spAutoFit/>
          </a:bodyPr>
          <a:lstStyle/>
          <a:p>
            <a:pPr algn="ct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Mobile &amp;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 </a:t>
            </a: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App</a:t>
            </a:r>
          </a:p>
        </p:txBody>
      </p:sp>
      <p:sp>
        <p:nvSpPr>
          <p:cNvPr id="53" name="Rectangle 52"/>
          <p:cNvSpPr/>
          <p:nvPr/>
        </p:nvSpPr>
        <p:spPr>
          <a:xfrm>
            <a:off x="3500152" y="4488024"/>
            <a:ext cx="2664419" cy="384721"/>
          </a:xfrm>
          <a:prstGeom prst="rect">
            <a:avLst/>
          </a:prstGeom>
        </p:spPr>
        <p:txBody>
          <a:bodyPr wrap="square">
            <a:spAutoFit/>
          </a:bodyPr>
          <a:lstStyle/>
          <a:p>
            <a:pPr algn="ct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Soft Copy of the card</a:t>
            </a:r>
            <a:endPar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5" name="Group 24"/>
          <p:cNvGrpSpPr/>
          <p:nvPr/>
        </p:nvGrpSpPr>
        <p:grpSpPr>
          <a:xfrm>
            <a:off x="2131107" y="3827542"/>
            <a:ext cx="133492" cy="592242"/>
            <a:chOff x="2131107" y="3827542"/>
            <a:chExt cx="133492" cy="592242"/>
          </a:xfrm>
        </p:grpSpPr>
        <p:cxnSp>
          <p:nvCxnSpPr>
            <p:cNvPr id="15" name="Straight Connector 14"/>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777433" y="3834134"/>
            <a:ext cx="133492" cy="592242"/>
            <a:chOff x="2131107" y="3827542"/>
            <a:chExt cx="133492" cy="592242"/>
          </a:xfrm>
        </p:grpSpPr>
        <p:cxnSp>
          <p:nvCxnSpPr>
            <p:cNvPr id="58" name="Straight Connector 57"/>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p:cNvSpPr/>
          <p:nvPr/>
        </p:nvSpPr>
        <p:spPr>
          <a:xfrm>
            <a:off x="8639039" y="1971964"/>
            <a:ext cx="2523383" cy="384721"/>
          </a:xfrm>
          <a:prstGeom prst="rect">
            <a:avLst/>
          </a:prstGeom>
        </p:spPr>
        <p:txBody>
          <a:bodyPr wrap="none">
            <a:spAutoFit/>
          </a:bodyPr>
          <a:lstStyle/>
          <a:p>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Dashboard for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Users </a:t>
            </a:r>
            <a:endPar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4" name="Rectangle 53"/>
          <p:cNvSpPr/>
          <p:nvPr/>
        </p:nvSpPr>
        <p:spPr>
          <a:xfrm>
            <a:off x="8625391" y="3030332"/>
            <a:ext cx="2931926" cy="969496"/>
          </a:xfrm>
          <a:prstGeom prst="rect">
            <a:avLst/>
          </a:prstGeom>
        </p:spPr>
        <p:txBody>
          <a:bodyPr wrap="square">
            <a:spAutoFit/>
          </a:bodyPr>
          <a:lstStyle/>
          <a:p>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Dashboard for FD (Intuitive Front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Desk </a:t>
            </a: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perations</a:t>
            </a: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55" name="Rectangle 54"/>
          <p:cNvSpPr/>
          <p:nvPr/>
        </p:nvSpPr>
        <p:spPr>
          <a:xfrm>
            <a:off x="8635885" y="4359630"/>
            <a:ext cx="3100928" cy="969496"/>
          </a:xfrm>
          <a:prstGeom prst="rect">
            <a:avLst/>
          </a:prstGeom>
        </p:spPr>
        <p:txBody>
          <a:bodyPr wrap="square">
            <a:spAutoFit/>
          </a:bodyPr>
          <a:lstStyle/>
          <a:p>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Dashboard for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Management </a:t>
            </a: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(Reports &amp; Analytics)</a:t>
            </a:r>
          </a:p>
        </p:txBody>
      </p:sp>
      <p:sp>
        <p:nvSpPr>
          <p:cNvPr id="56" name="Rectangle 55"/>
          <p:cNvSpPr/>
          <p:nvPr/>
        </p:nvSpPr>
        <p:spPr>
          <a:xfrm>
            <a:off x="8641425" y="5593312"/>
            <a:ext cx="3247130" cy="677108"/>
          </a:xfrm>
          <a:prstGeom prst="rect">
            <a:avLst/>
          </a:prstGeom>
        </p:spPr>
        <p:txBody>
          <a:bodyPr wrap="square">
            <a:spAutoFit/>
          </a:bodyPr>
          <a:lstStyle/>
          <a:p>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Dashboard for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Back Office Operations </a:t>
            </a:r>
            <a:endPar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66" name="Group 65"/>
          <p:cNvGrpSpPr/>
          <p:nvPr/>
        </p:nvGrpSpPr>
        <p:grpSpPr>
          <a:xfrm rot="16200000">
            <a:off x="8066374" y="1865879"/>
            <a:ext cx="133492" cy="592242"/>
            <a:chOff x="2131107" y="3827542"/>
            <a:chExt cx="133492" cy="592242"/>
          </a:xfrm>
        </p:grpSpPr>
        <p:cxnSp>
          <p:nvCxnSpPr>
            <p:cNvPr id="67" name="Straight Connector 66"/>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rot="16200000">
            <a:off x="8066374" y="3192363"/>
            <a:ext cx="133492" cy="592242"/>
            <a:chOff x="2131107" y="3827542"/>
            <a:chExt cx="133492" cy="592242"/>
          </a:xfrm>
        </p:grpSpPr>
        <p:cxnSp>
          <p:nvCxnSpPr>
            <p:cNvPr id="70" name="Straight Connector 69"/>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rot="16200000">
            <a:off x="8073851" y="4371208"/>
            <a:ext cx="133492" cy="592242"/>
            <a:chOff x="2131107" y="3827542"/>
            <a:chExt cx="133492" cy="592242"/>
          </a:xfrm>
        </p:grpSpPr>
        <p:cxnSp>
          <p:nvCxnSpPr>
            <p:cNvPr id="73" name="Straight Connector 72"/>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rot="16200000">
            <a:off x="8062568" y="5616798"/>
            <a:ext cx="133492" cy="592242"/>
            <a:chOff x="2131107" y="3827542"/>
            <a:chExt cx="133492" cy="592242"/>
          </a:xfrm>
        </p:grpSpPr>
        <p:cxnSp>
          <p:nvCxnSpPr>
            <p:cNvPr id="76" name="Straight Connector 75"/>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9" name="Straight Connector 78"/>
          <p:cNvCxnSpPr/>
          <p:nvPr/>
        </p:nvCxnSpPr>
        <p:spPr>
          <a:xfrm>
            <a:off x="2172051" y="1879352"/>
            <a:ext cx="0" cy="12849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2109428" y="1843737"/>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788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1890" y="172296"/>
            <a:ext cx="3544322" cy="646331"/>
          </a:xfrm>
          <a:prstGeom prst="rect">
            <a:avLst/>
          </a:prstGeom>
        </p:spPr>
        <p:txBody>
          <a:bodyPr wrap="square">
            <a:spAutoFit/>
          </a:bodyPr>
          <a:lstStyle/>
          <a:p>
            <a:pPr algn="ctr"/>
            <a:r>
              <a:rPr lang="en-US" sz="3600" b="1" dirty="0" smtClean="0">
                <a:latin typeface="Open Sans Extrabold" panose="020B0906030804020204" pitchFamily="34" charset="0"/>
                <a:ea typeface="Open Sans Extrabold" panose="020B0906030804020204" pitchFamily="34" charset="0"/>
                <a:cs typeface="Open Sans Extrabold" panose="020B0906030804020204" pitchFamily="34" charset="0"/>
              </a:rPr>
              <a:t>Value </a:t>
            </a:r>
            <a:r>
              <a:rPr lang="en-US" sz="3600" dirty="0" smtClean="0">
                <a:solidFill>
                  <a:srgbClr val="12ADAF"/>
                </a:solidFill>
                <a:latin typeface="Open Sans" panose="020B0606030504020204" pitchFamily="34" charset="0"/>
                <a:ea typeface="Open Sans" panose="020B0606030504020204" pitchFamily="34" charset="0"/>
                <a:cs typeface="Open Sans" panose="020B0606030504020204" pitchFamily="34" charset="0"/>
              </a:rPr>
              <a:t>Add-on</a:t>
            </a:r>
            <a:endParaRPr lang="en-US" sz="3600" dirty="0">
              <a:solidFill>
                <a:srgbClr val="12ADAF"/>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07619995"/>
              </p:ext>
            </p:extLst>
          </p:nvPr>
        </p:nvGraphicFramePr>
        <p:xfrm>
          <a:off x="785882" y="1904464"/>
          <a:ext cx="10590664" cy="4676604"/>
        </p:xfrm>
        <a:graphic>
          <a:graphicData uri="http://schemas.openxmlformats.org/drawingml/2006/table">
            <a:tbl>
              <a:tblPr firstRow="1" bandRow="1">
                <a:tableStyleId>{5C22544A-7EE6-4342-B048-85BDC9FD1C3A}</a:tableStyleId>
              </a:tblPr>
              <a:tblGrid>
                <a:gridCol w="1801505"/>
                <a:gridCol w="3493827"/>
                <a:gridCol w="1965277"/>
                <a:gridCol w="3330055"/>
              </a:tblGrid>
              <a:tr h="2433833">
                <a:tc>
                  <a:txBody>
                    <a:bodyPr/>
                    <a:lstStyle/>
                    <a:p>
                      <a:endParaRPr lang="en-US" dirty="0"/>
                    </a:p>
                  </a:txBody>
                  <a:tcPr anchor="ctr">
                    <a:solidFill>
                      <a:srgbClr val="FEE600"/>
                    </a:solidFill>
                  </a:tcPr>
                </a:tc>
                <a:tc>
                  <a:txBody>
                    <a:bodyPr/>
                    <a:lstStyle/>
                    <a:p>
                      <a:pPr algn="ctr"/>
                      <a:r>
                        <a:rPr lang="en-US" sz="2200" kern="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Integration with CRM or HMS</a:t>
                      </a:r>
                      <a:endParaRPr lang="en-US" sz="2200"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txBody>
                  <a:tcPr anchor="ctr">
                    <a:solidFill>
                      <a:srgbClr val="0070C0"/>
                    </a:solidFill>
                  </a:tcPr>
                </a:tc>
                <a:tc>
                  <a:txBody>
                    <a:bodyPr/>
                    <a:lstStyle/>
                    <a:p>
                      <a:endParaRPr lang="en-US" sz="2200" dirty="0"/>
                    </a:p>
                  </a:txBody>
                  <a:tcPr anchor="ctr">
                    <a:solidFill>
                      <a:srgbClr val="AF291E"/>
                    </a:solidFill>
                  </a:tcPr>
                </a:tc>
                <a:tc>
                  <a:txBody>
                    <a:bodyPr/>
                    <a:lstStyle/>
                    <a:p>
                      <a:pPr algn="ctr"/>
                      <a:r>
                        <a:rPr lang="en-US" sz="2200" b="1" kern="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Integration with third party apps like maps</a:t>
                      </a:r>
                      <a:endParaRPr lang="en-US" sz="2200" b="1"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txBody>
                  <a:tcPr anchor="ctr">
                    <a:solidFill>
                      <a:srgbClr val="00B0F0"/>
                    </a:solidFill>
                  </a:tcPr>
                </a:tc>
              </a:tr>
              <a:tr h="2242771">
                <a:tc>
                  <a:txBody>
                    <a:bodyPr/>
                    <a:lstStyle/>
                    <a:p>
                      <a:endParaRPr lang="en-US" dirty="0"/>
                    </a:p>
                  </a:txBody>
                  <a:tcPr anchor="ctr">
                    <a:solidFill>
                      <a:srgbClr val="F2692E"/>
                    </a:solidFill>
                  </a:tcPr>
                </a:tc>
                <a:tc>
                  <a:txBody>
                    <a:bodyPr/>
                    <a:lstStyle/>
                    <a:p>
                      <a:pPr marL="0" algn="ctr" defTabSz="914400" rtl="0" eaLnBrk="1" latinLnBrk="0" hangingPunct="1"/>
                      <a:r>
                        <a:rPr lang="en-US" sz="2200" b="1" kern="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Integration for product promotions, campaigns</a:t>
                      </a:r>
                      <a:endParaRPr lang="en-US" sz="2200" b="1"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txBody>
                  <a:tcPr anchor="ctr">
                    <a:solidFill>
                      <a:srgbClr val="FFC000"/>
                    </a:solidFill>
                  </a:tcPr>
                </a:tc>
                <a:tc>
                  <a:txBody>
                    <a:bodyPr/>
                    <a:lstStyle/>
                    <a:p>
                      <a:endParaRPr lang="en-US" sz="2200" dirty="0"/>
                    </a:p>
                  </a:txBody>
                  <a:tcPr anchor="ctr">
                    <a:solidFill>
                      <a:srgbClr val="CC336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kern="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Integration for digital check ins</a:t>
                      </a:r>
                    </a:p>
                  </a:txBody>
                  <a:tcPr anchor="ctr">
                    <a:solidFill>
                      <a:srgbClr val="92D050"/>
                    </a:solidFill>
                  </a:tcPr>
                </a:tc>
              </a:tr>
            </a:tbl>
          </a:graphicData>
        </a:graphic>
      </p:graphicFrame>
      <p:pic>
        <p:nvPicPr>
          <p:cNvPr id="4098" name="Picture 2" descr="Image result for crm ic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62" r="5127"/>
          <a:stretch/>
        </p:blipFill>
        <p:spPr bwMode="auto">
          <a:xfrm>
            <a:off x="858035" y="2176579"/>
            <a:ext cx="1686297" cy="18208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aps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693" t="10106" r="12962" b="15081"/>
          <a:stretch/>
        </p:blipFill>
        <p:spPr bwMode="auto">
          <a:xfrm>
            <a:off x="6320684" y="2259704"/>
            <a:ext cx="1496292" cy="159129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lated image"/>
          <p:cNvPicPr>
            <a:picLocks noChangeAspect="1" noChangeArrowheads="1"/>
          </p:cNvPicPr>
          <p:nvPr/>
        </p:nvPicPr>
        <p:blipFill rotWithShape="1">
          <a:blip r:embed="rId5">
            <a:extLst>
              <a:ext uri="{28A0092B-C50C-407E-A947-70E740481C1C}">
                <a14:useLocalDpi xmlns:a14="http://schemas.microsoft.com/office/drawing/2010/main" val="0"/>
              </a:ext>
            </a:extLst>
          </a:blip>
          <a:srcRect l="13853" t="22960" r="11342" b="18304"/>
          <a:stretch/>
        </p:blipFill>
        <p:spPr bwMode="auto">
          <a:xfrm>
            <a:off x="929285" y="4814119"/>
            <a:ext cx="1512423" cy="118753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digital icon"/>
          <p:cNvPicPr>
            <a:picLocks noChangeAspect="1" noChangeArrowheads="1"/>
          </p:cNvPicPr>
          <p:nvPr/>
        </p:nvPicPr>
        <p:blipFill rotWithShape="1">
          <a:blip r:embed="rId6">
            <a:extLst>
              <a:ext uri="{28A0092B-C50C-407E-A947-70E740481C1C}">
                <a14:useLocalDpi xmlns:a14="http://schemas.microsoft.com/office/drawing/2010/main" val="0"/>
              </a:ext>
            </a:extLst>
          </a:blip>
          <a:srcRect l="22900" t="9957" r="25152" b="10822"/>
          <a:stretch/>
        </p:blipFill>
        <p:spPr bwMode="auto">
          <a:xfrm>
            <a:off x="6510690" y="4695365"/>
            <a:ext cx="977282" cy="14903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58035" y="951667"/>
            <a:ext cx="10496901" cy="369332"/>
          </a:xfrm>
          <a:prstGeom prst="rect">
            <a:avLst/>
          </a:prstGeom>
        </p:spPr>
        <p:txBody>
          <a:bodyPr wrap="square">
            <a:spAutoFit/>
          </a:bodyPr>
          <a:lstStyle/>
          <a:p>
            <a:pPr algn="ctr"/>
            <a:r>
              <a:rPr lang="en-US" dirty="0" smtClean="0">
                <a:latin typeface="Open Sans Light" panose="020B0306030504020204" pitchFamily="34" charset="0"/>
                <a:ea typeface="Open Sans Light" panose="020B0306030504020204" pitchFamily="34" charset="0"/>
                <a:cs typeface="Open Sans Light" panose="020B0306030504020204" pitchFamily="34" charset="0"/>
              </a:rPr>
              <a:t>We recommend the following integrations to further enhance your value proposition</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136563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9584"/>
          <a:stretch/>
        </p:blipFill>
        <p:spPr>
          <a:xfrm>
            <a:off x="0" y="0"/>
            <a:ext cx="12222505" cy="6858000"/>
          </a:xfrm>
          <a:prstGeom prst="rect">
            <a:avLst/>
          </a:prstGeom>
        </p:spPr>
      </p:pic>
      <p:sp>
        <p:nvSpPr>
          <p:cNvPr id="7" name="Rectangle 6"/>
          <p:cNvSpPr/>
          <p:nvPr/>
        </p:nvSpPr>
        <p:spPr>
          <a:xfrm>
            <a:off x="-1" y="-3587"/>
            <a:ext cx="12222505" cy="5596759"/>
          </a:xfrm>
          <a:prstGeom prst="rect">
            <a:avLst/>
          </a:prstGeom>
          <a:solidFill>
            <a:srgbClr val="E6435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46" y="5582903"/>
            <a:ext cx="12220357" cy="129253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33916" y="669034"/>
            <a:ext cx="4103304" cy="646331"/>
          </a:xfrm>
          <a:prstGeom prst="rect">
            <a:avLst/>
          </a:prstGeom>
        </p:spPr>
        <p:txBody>
          <a:bodyPr wrap="square">
            <a:spAutoFit/>
          </a:bodyPr>
          <a:lstStyle/>
          <a:p>
            <a:pPr algn="ctr"/>
            <a:r>
              <a:rPr lang="en-US" sz="36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Card </a:t>
            </a:r>
            <a:r>
              <a:rPr lang="en-US" sz="3600" dirty="0" smtClean="0">
                <a:latin typeface="Open Sans" panose="020B0606030504020204" pitchFamily="34" charset="0"/>
                <a:ea typeface="Open Sans" panose="020B0606030504020204" pitchFamily="34" charset="0"/>
                <a:cs typeface="Open Sans" panose="020B0606030504020204" pitchFamily="34" charset="0"/>
              </a:rPr>
              <a:t>Inceptions</a:t>
            </a:r>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407794" y="3866963"/>
            <a:ext cx="1793747" cy="1200329"/>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New Customers or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Existing Customers</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Rectangle 20"/>
          <p:cNvSpPr/>
          <p:nvPr/>
        </p:nvSpPr>
        <p:spPr>
          <a:xfrm>
            <a:off x="2316639" y="3922266"/>
            <a:ext cx="1793747" cy="646331"/>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Create Soft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Cards</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Rectangle 21"/>
          <p:cNvSpPr/>
          <p:nvPr/>
        </p:nvSpPr>
        <p:spPr>
          <a:xfrm>
            <a:off x="4197019" y="3922266"/>
            <a:ext cx="1793747" cy="646331"/>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Card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Issuance </a:t>
            </a: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&amp;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Soft Links</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Rectangle 22"/>
          <p:cNvSpPr/>
          <p:nvPr/>
        </p:nvSpPr>
        <p:spPr>
          <a:xfrm>
            <a:off x="5990752" y="3922266"/>
            <a:ext cx="1793747" cy="646331"/>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Hard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Linking </a:t>
            </a: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on sign on</a:t>
            </a:r>
          </a:p>
        </p:txBody>
      </p:sp>
      <p:sp>
        <p:nvSpPr>
          <p:cNvPr id="24" name="Rectangle 23"/>
          <p:cNvSpPr/>
          <p:nvPr/>
        </p:nvSpPr>
        <p:spPr>
          <a:xfrm>
            <a:off x="7871132" y="3922266"/>
            <a:ext cx="1793747" cy="923330"/>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Prompt to install app if on mobile</a:t>
            </a:r>
          </a:p>
        </p:txBody>
      </p:sp>
      <p:sp>
        <p:nvSpPr>
          <p:cNvPr id="25" name="Rectangle 24"/>
          <p:cNvSpPr/>
          <p:nvPr/>
        </p:nvSpPr>
        <p:spPr>
          <a:xfrm>
            <a:off x="9890751" y="3866962"/>
            <a:ext cx="1793747" cy="646331"/>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Customer Dashboard</a:t>
            </a:r>
          </a:p>
        </p:txBody>
      </p:sp>
      <p:grpSp>
        <p:nvGrpSpPr>
          <p:cNvPr id="37" name="Group 36"/>
          <p:cNvGrpSpPr/>
          <p:nvPr/>
        </p:nvGrpSpPr>
        <p:grpSpPr>
          <a:xfrm>
            <a:off x="599966" y="2044320"/>
            <a:ext cx="1490735" cy="1490735"/>
            <a:chOff x="599966" y="2293708"/>
            <a:chExt cx="1490735" cy="1490735"/>
          </a:xfrm>
        </p:grpSpPr>
        <p:sp>
          <p:nvSpPr>
            <p:cNvPr id="12" name="Oval 11"/>
            <p:cNvSpPr/>
            <p:nvPr/>
          </p:nvSpPr>
          <p:spPr>
            <a:xfrm>
              <a:off x="599966" y="2293708"/>
              <a:ext cx="1490735" cy="1490735"/>
            </a:xfrm>
            <a:prstGeom prst="ellipse">
              <a:avLst/>
            </a:prstGeom>
            <a:noFill/>
            <a:ln w="889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Image result for customer ICON 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818753" y="2662464"/>
              <a:ext cx="1024131" cy="7254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2495856" y="2043918"/>
            <a:ext cx="1490735" cy="1490735"/>
            <a:chOff x="2495856" y="2293306"/>
            <a:chExt cx="1490735" cy="1490735"/>
          </a:xfrm>
        </p:grpSpPr>
        <p:sp>
          <p:nvSpPr>
            <p:cNvPr id="14" name="Oval 13"/>
            <p:cNvSpPr/>
            <p:nvPr/>
          </p:nvSpPr>
          <p:spPr>
            <a:xfrm>
              <a:off x="2495856" y="2293306"/>
              <a:ext cx="1490735" cy="1490735"/>
            </a:xfrm>
            <a:prstGeom prst="ellipse">
              <a:avLst/>
            </a:prstGeom>
            <a:noFill/>
            <a:ln w="889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cards icon png"/>
            <p:cNvPicPr>
              <a:picLocks noChangeAspect="1" noChangeArrowheads="1"/>
            </p:cNvPicPr>
            <p:nvPr/>
          </p:nvPicPr>
          <p:blipFill rotWithShape="1">
            <a:blip r:embed="rId5" cstate="print">
              <a:biLevel thresh="25000"/>
              <a:extLst>
                <a:ext uri="{28A0092B-C50C-407E-A947-70E740481C1C}">
                  <a14:useLocalDpi xmlns:a14="http://schemas.microsoft.com/office/drawing/2010/main" val="0"/>
                </a:ext>
              </a:extLst>
            </a:blip>
            <a:srcRect t="15666" b="14448"/>
            <a:stretch/>
          </p:blipFill>
          <p:spPr bwMode="auto">
            <a:xfrm>
              <a:off x="2774553" y="2738431"/>
              <a:ext cx="919873" cy="6428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4351546" y="2056381"/>
            <a:ext cx="1490735" cy="1490735"/>
            <a:chOff x="4351546" y="2305769"/>
            <a:chExt cx="1490735" cy="1490735"/>
          </a:xfrm>
        </p:grpSpPr>
        <p:sp>
          <p:nvSpPr>
            <p:cNvPr id="16" name="Oval 15"/>
            <p:cNvSpPr/>
            <p:nvPr/>
          </p:nvSpPr>
          <p:spPr>
            <a:xfrm>
              <a:off x="4351546" y="2305769"/>
              <a:ext cx="1490735" cy="1490735"/>
            </a:xfrm>
            <a:prstGeom prst="ellipse">
              <a:avLst/>
            </a:prstGeom>
            <a:noFill/>
            <a:ln w="889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11509" b="12663"/>
            <a:stretch/>
          </p:blipFill>
          <p:spPr>
            <a:xfrm>
              <a:off x="4521249" y="2738431"/>
              <a:ext cx="940871" cy="713441"/>
            </a:xfrm>
            <a:prstGeom prst="rect">
              <a:avLst/>
            </a:prstGeom>
          </p:spPr>
        </p:pic>
      </p:grpSp>
      <p:grpSp>
        <p:nvGrpSpPr>
          <p:cNvPr id="40" name="Group 39"/>
          <p:cNvGrpSpPr/>
          <p:nvPr/>
        </p:nvGrpSpPr>
        <p:grpSpPr>
          <a:xfrm>
            <a:off x="6152173" y="2056380"/>
            <a:ext cx="1490735" cy="1490735"/>
            <a:chOff x="6152173" y="2305768"/>
            <a:chExt cx="1490735" cy="1490735"/>
          </a:xfrm>
        </p:grpSpPr>
        <p:sp>
          <p:nvSpPr>
            <p:cNvPr id="17" name="Oval 16"/>
            <p:cNvSpPr/>
            <p:nvPr/>
          </p:nvSpPr>
          <p:spPr>
            <a:xfrm>
              <a:off x="6152173" y="2305768"/>
              <a:ext cx="1490735" cy="1490735"/>
            </a:xfrm>
            <a:prstGeom prst="ellipse">
              <a:avLst/>
            </a:prstGeom>
            <a:noFill/>
            <a:ln w="889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rotWithShape="1">
            <a:blip r:embed="rId7">
              <a:extLst>
                <a:ext uri="{28A0092B-C50C-407E-A947-70E740481C1C}">
                  <a14:useLocalDpi xmlns:a14="http://schemas.microsoft.com/office/drawing/2010/main" val="0"/>
                </a:ext>
              </a:extLst>
            </a:blip>
            <a:srcRect l="11268" t="18087" r="11268" b="18633"/>
            <a:stretch/>
          </p:blipFill>
          <p:spPr>
            <a:xfrm>
              <a:off x="6492050" y="2660168"/>
              <a:ext cx="943715" cy="770922"/>
            </a:xfrm>
            <a:prstGeom prst="rect">
              <a:avLst/>
            </a:prstGeom>
          </p:spPr>
        </p:pic>
      </p:grpSp>
      <p:grpSp>
        <p:nvGrpSpPr>
          <p:cNvPr id="41" name="Group 40"/>
          <p:cNvGrpSpPr/>
          <p:nvPr/>
        </p:nvGrpSpPr>
        <p:grpSpPr>
          <a:xfrm>
            <a:off x="8037276" y="2056379"/>
            <a:ext cx="1490735" cy="1490735"/>
            <a:chOff x="8037276" y="2305767"/>
            <a:chExt cx="1490735" cy="1490735"/>
          </a:xfrm>
        </p:grpSpPr>
        <p:sp>
          <p:nvSpPr>
            <p:cNvPr id="18" name="Oval 17"/>
            <p:cNvSpPr/>
            <p:nvPr/>
          </p:nvSpPr>
          <p:spPr>
            <a:xfrm>
              <a:off x="8037276" y="2305767"/>
              <a:ext cx="1490735" cy="1490735"/>
            </a:xfrm>
            <a:prstGeom prst="ellipse">
              <a:avLst/>
            </a:pr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32296" y="2646700"/>
              <a:ext cx="805172" cy="805172"/>
            </a:xfrm>
            <a:prstGeom prst="rect">
              <a:avLst/>
            </a:prstGeom>
          </p:spPr>
        </p:pic>
      </p:grpSp>
      <p:grpSp>
        <p:nvGrpSpPr>
          <p:cNvPr id="42" name="Group 41"/>
          <p:cNvGrpSpPr/>
          <p:nvPr/>
        </p:nvGrpSpPr>
        <p:grpSpPr>
          <a:xfrm>
            <a:off x="10000693" y="2030422"/>
            <a:ext cx="1490735" cy="1490735"/>
            <a:chOff x="10000693" y="2279810"/>
            <a:chExt cx="1490735" cy="1490735"/>
          </a:xfrm>
        </p:grpSpPr>
        <p:sp>
          <p:nvSpPr>
            <p:cNvPr id="15" name="Oval 14"/>
            <p:cNvSpPr/>
            <p:nvPr/>
          </p:nvSpPr>
          <p:spPr>
            <a:xfrm>
              <a:off x="10000693" y="2279810"/>
              <a:ext cx="1490735" cy="1490735"/>
            </a:xfrm>
            <a:prstGeom prst="ellipse">
              <a:avLst/>
            </a:prstGeom>
            <a:noFill/>
            <a:ln w="889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rotWithShape="1">
            <a:blip r:embed="rId9" cstate="print">
              <a:extLst>
                <a:ext uri="{28A0092B-C50C-407E-A947-70E740481C1C}">
                  <a14:useLocalDpi xmlns:a14="http://schemas.microsoft.com/office/drawing/2010/main" val="0"/>
                </a:ext>
              </a:extLst>
            </a:blip>
            <a:srcRect t="6601" b="6116"/>
            <a:stretch/>
          </p:blipFill>
          <p:spPr>
            <a:xfrm>
              <a:off x="10293866" y="2649988"/>
              <a:ext cx="913342" cy="797198"/>
            </a:xfrm>
            <a:prstGeom prst="rect">
              <a:avLst/>
            </a:prstGeom>
          </p:spPr>
        </p:pic>
      </p:grpSp>
    </p:spTree>
    <p:extLst>
      <p:ext uri="{BB962C8B-B14F-4D97-AF65-F5344CB8AC3E}">
        <p14:creationId xmlns:p14="http://schemas.microsoft.com/office/powerpoint/2010/main" val="4207076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7" name="Rectangle 6"/>
          <p:cNvSpPr/>
          <p:nvPr/>
        </p:nvSpPr>
        <p:spPr>
          <a:xfrm>
            <a:off x="0" y="-1"/>
            <a:ext cx="12192000" cy="5596759"/>
          </a:xfrm>
          <a:prstGeom prst="rect">
            <a:avLst/>
          </a:prstGeom>
          <a:solidFill>
            <a:srgbClr val="4ABBB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5596758"/>
            <a:ext cx="12192000" cy="129362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 name="Group 21"/>
          <p:cNvGrpSpPr/>
          <p:nvPr/>
        </p:nvGrpSpPr>
        <p:grpSpPr>
          <a:xfrm>
            <a:off x="4035272" y="2594534"/>
            <a:ext cx="8416036" cy="265822"/>
            <a:chOff x="4107596" y="3280018"/>
            <a:chExt cx="8416036" cy="265822"/>
          </a:xfrm>
        </p:grpSpPr>
        <p:cxnSp>
          <p:nvCxnSpPr>
            <p:cNvPr id="23" name="Straight Connector 22"/>
            <p:cNvCxnSpPr/>
            <p:nvPr/>
          </p:nvCxnSpPr>
          <p:spPr>
            <a:xfrm>
              <a:off x="4107596" y="3280018"/>
              <a:ext cx="838487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38757" y="3545840"/>
              <a:ext cx="838487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403169" y="2423379"/>
            <a:ext cx="663264" cy="663264"/>
            <a:chOff x="3662285" y="3015599"/>
            <a:chExt cx="663264" cy="663264"/>
          </a:xfrm>
        </p:grpSpPr>
        <p:sp>
          <p:nvSpPr>
            <p:cNvPr id="26" name="Oval 25"/>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822807" y="3186754"/>
              <a:ext cx="327546" cy="327546"/>
            </a:xfrm>
            <a:prstGeom prst="ellipse">
              <a:avLst/>
            </a:prstGeom>
            <a:solidFill>
              <a:srgbClr val="649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5571405" y="2393654"/>
            <a:ext cx="663264" cy="663264"/>
            <a:chOff x="3662285" y="3015599"/>
            <a:chExt cx="663264" cy="663264"/>
          </a:xfrm>
        </p:grpSpPr>
        <p:sp>
          <p:nvSpPr>
            <p:cNvPr id="30" name="Oval 29"/>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22807" y="3186754"/>
              <a:ext cx="327546" cy="327546"/>
            </a:xfrm>
            <a:prstGeom prst="ellipse">
              <a:avLst/>
            </a:prstGeom>
            <a:solidFill>
              <a:srgbClr val="119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7739642" y="2423379"/>
            <a:ext cx="663264" cy="663264"/>
            <a:chOff x="3662285" y="3015599"/>
            <a:chExt cx="663264" cy="663264"/>
          </a:xfrm>
        </p:grpSpPr>
        <p:sp>
          <p:nvSpPr>
            <p:cNvPr id="34" name="Oval 33"/>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22807" y="3186754"/>
              <a:ext cx="327546" cy="327546"/>
            </a:xfrm>
            <a:prstGeom prst="ellipse">
              <a:avLst/>
            </a:prstGeom>
            <a:solidFill>
              <a:srgbClr val="2C8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9970223" y="2423379"/>
            <a:ext cx="663264" cy="663264"/>
            <a:chOff x="3662285" y="3015599"/>
            <a:chExt cx="663264" cy="663264"/>
          </a:xfrm>
        </p:grpSpPr>
        <p:sp>
          <p:nvSpPr>
            <p:cNvPr id="38" name="Oval 37"/>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822807" y="3186754"/>
              <a:ext cx="327546" cy="327546"/>
            </a:xfrm>
            <a:prstGeom prst="ellipse">
              <a:avLst/>
            </a:prstGeom>
            <a:solidFill>
              <a:srgbClr val="CC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p:cNvSpPr/>
          <p:nvPr/>
        </p:nvSpPr>
        <p:spPr>
          <a:xfrm>
            <a:off x="3354310" y="391943"/>
            <a:ext cx="5120920" cy="646331"/>
          </a:xfrm>
          <a:prstGeom prst="rect">
            <a:avLst/>
          </a:prstGeom>
        </p:spPr>
        <p:txBody>
          <a:bodyPr wrap="square">
            <a:spAutoFit/>
          </a:bodyPr>
          <a:lstStyle/>
          <a:p>
            <a:pPr algn="ctr"/>
            <a:r>
              <a:rPr lang="en-US" sz="3600" b="1" dirty="0" smtClean="0">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rPr>
              <a:t>Customer</a:t>
            </a:r>
            <a:r>
              <a:rPr lang="en-US" sz="3600" b="1"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3600" dirty="0" smtClean="0">
                <a:latin typeface="Open Sans" panose="020B0606030504020204" pitchFamily="34" charset="0"/>
                <a:ea typeface="Open Sans" panose="020B0606030504020204" pitchFamily="34" charset="0"/>
                <a:cs typeface="Open Sans" panose="020B0606030504020204" pitchFamily="34" charset="0"/>
              </a:rPr>
              <a:t>Dashboard</a:t>
            </a:r>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ular Callout 41"/>
          <p:cNvSpPr/>
          <p:nvPr/>
        </p:nvSpPr>
        <p:spPr>
          <a:xfrm rot="10800000">
            <a:off x="2482329" y="3706210"/>
            <a:ext cx="1841679" cy="1159099"/>
          </a:xfrm>
          <a:prstGeom prst="wedgeRectCallout">
            <a:avLst>
              <a:gd name="adj1" fmla="val -20833"/>
              <a:gd name="adj2" fmla="val 85833"/>
            </a:avLst>
          </a:prstGeom>
          <a:solidFill>
            <a:srgbClr val="6491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ular Callout 42"/>
          <p:cNvSpPr/>
          <p:nvPr/>
        </p:nvSpPr>
        <p:spPr>
          <a:xfrm rot="10800000">
            <a:off x="4588221" y="3706211"/>
            <a:ext cx="1841679" cy="1159099"/>
          </a:xfrm>
          <a:prstGeom prst="wedgeRectCallout">
            <a:avLst>
              <a:gd name="adj1" fmla="val -20833"/>
              <a:gd name="adj2" fmla="val 85833"/>
            </a:avLst>
          </a:prstGeom>
          <a:solidFill>
            <a:srgbClr val="119CC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ular Callout 43"/>
          <p:cNvSpPr/>
          <p:nvPr/>
        </p:nvSpPr>
        <p:spPr>
          <a:xfrm rot="10800000">
            <a:off x="6818802" y="3706211"/>
            <a:ext cx="1841679" cy="1159099"/>
          </a:xfrm>
          <a:prstGeom prst="wedgeRectCallout">
            <a:avLst>
              <a:gd name="adj1" fmla="val -20833"/>
              <a:gd name="adj2" fmla="val 85833"/>
            </a:avLst>
          </a:prstGeom>
          <a:solidFill>
            <a:srgbClr val="2C8E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ular Callout 44"/>
          <p:cNvSpPr/>
          <p:nvPr/>
        </p:nvSpPr>
        <p:spPr>
          <a:xfrm rot="10800000">
            <a:off x="9049383" y="3706211"/>
            <a:ext cx="1841679" cy="1159099"/>
          </a:xfrm>
          <a:prstGeom prst="wedgeRectCallout">
            <a:avLst>
              <a:gd name="adj1" fmla="val -20833"/>
              <a:gd name="adj2" fmla="val 85833"/>
            </a:avLst>
          </a:prstGeom>
          <a:solidFill>
            <a:srgbClr val="CC33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482328" y="4066820"/>
            <a:ext cx="1841679" cy="338554"/>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Softcopy of </a:t>
            </a:r>
            <a:r>
              <a:rPr lang="en-US"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Card</a:t>
            </a:r>
            <a:endPar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TextBox 46"/>
          <p:cNvSpPr txBox="1"/>
          <p:nvPr/>
        </p:nvSpPr>
        <p:spPr>
          <a:xfrm>
            <a:off x="4583645" y="4079699"/>
            <a:ext cx="1841679" cy="338554"/>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In-App Adverts</a:t>
            </a:r>
          </a:p>
        </p:txBody>
      </p:sp>
      <p:sp>
        <p:nvSpPr>
          <p:cNvPr id="48" name="TextBox 47"/>
          <p:cNvSpPr txBox="1"/>
          <p:nvPr/>
        </p:nvSpPr>
        <p:spPr>
          <a:xfrm>
            <a:off x="6814226" y="4092578"/>
            <a:ext cx="1841679" cy="338554"/>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Out-App Adverts</a:t>
            </a:r>
          </a:p>
        </p:txBody>
      </p:sp>
      <p:sp>
        <p:nvSpPr>
          <p:cNvPr id="49" name="TextBox 48"/>
          <p:cNvSpPr txBox="1"/>
          <p:nvPr/>
        </p:nvSpPr>
        <p:spPr>
          <a:xfrm>
            <a:off x="9027352" y="3989546"/>
            <a:ext cx="1841679" cy="584775"/>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Points redeemed and availed offers</a:t>
            </a:r>
          </a:p>
        </p:txBody>
      </p:sp>
    </p:spTree>
    <p:extLst>
      <p:ext uri="{BB962C8B-B14F-4D97-AF65-F5344CB8AC3E}">
        <p14:creationId xmlns:p14="http://schemas.microsoft.com/office/powerpoint/2010/main" val="402440636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7" name="Rectangle 6"/>
          <p:cNvSpPr/>
          <p:nvPr/>
        </p:nvSpPr>
        <p:spPr>
          <a:xfrm>
            <a:off x="0" y="-1"/>
            <a:ext cx="12192000" cy="5596759"/>
          </a:xfrm>
          <a:prstGeom prst="rect">
            <a:avLst/>
          </a:prstGeom>
          <a:solidFill>
            <a:srgbClr val="96C83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5596758"/>
            <a:ext cx="12192000" cy="129362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3" name="Straight Connector 22"/>
          <p:cNvCxnSpPr/>
          <p:nvPr/>
        </p:nvCxnSpPr>
        <p:spPr>
          <a:xfrm>
            <a:off x="-47337" y="2594533"/>
            <a:ext cx="1014039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652" y="2864076"/>
            <a:ext cx="1014039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403169" y="2423379"/>
            <a:ext cx="663264" cy="663264"/>
            <a:chOff x="3662285" y="3015599"/>
            <a:chExt cx="663264" cy="663264"/>
          </a:xfrm>
        </p:grpSpPr>
        <p:sp>
          <p:nvSpPr>
            <p:cNvPr id="26" name="Oval 25"/>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822807" y="3186754"/>
              <a:ext cx="327546" cy="327546"/>
            </a:xfrm>
            <a:prstGeom prst="ellipse">
              <a:avLst/>
            </a:prstGeom>
            <a:solidFill>
              <a:srgbClr val="649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5571405" y="2393654"/>
            <a:ext cx="663264" cy="663264"/>
            <a:chOff x="3662285" y="3015599"/>
            <a:chExt cx="663264" cy="663264"/>
          </a:xfrm>
        </p:grpSpPr>
        <p:sp>
          <p:nvSpPr>
            <p:cNvPr id="30" name="Oval 29"/>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22807" y="3186754"/>
              <a:ext cx="327546" cy="327546"/>
            </a:xfrm>
            <a:prstGeom prst="ellipse">
              <a:avLst/>
            </a:prstGeom>
            <a:solidFill>
              <a:srgbClr val="119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7739642" y="2423379"/>
            <a:ext cx="663264" cy="663264"/>
            <a:chOff x="3662285" y="3015599"/>
            <a:chExt cx="663264" cy="663264"/>
          </a:xfrm>
        </p:grpSpPr>
        <p:sp>
          <p:nvSpPr>
            <p:cNvPr id="34" name="Oval 33"/>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22807" y="3186754"/>
              <a:ext cx="327546" cy="327546"/>
            </a:xfrm>
            <a:prstGeom prst="ellipse">
              <a:avLst/>
            </a:prstGeom>
            <a:solidFill>
              <a:srgbClr val="2C8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9970223" y="2423379"/>
            <a:ext cx="663264" cy="663264"/>
            <a:chOff x="3662285" y="3015599"/>
            <a:chExt cx="663264" cy="663264"/>
          </a:xfrm>
        </p:grpSpPr>
        <p:sp>
          <p:nvSpPr>
            <p:cNvPr id="38" name="Oval 37"/>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822807" y="3186754"/>
              <a:ext cx="327546" cy="327546"/>
            </a:xfrm>
            <a:prstGeom prst="ellipse">
              <a:avLst/>
            </a:prstGeom>
            <a:solidFill>
              <a:srgbClr val="CC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p:cNvSpPr/>
          <p:nvPr/>
        </p:nvSpPr>
        <p:spPr>
          <a:xfrm>
            <a:off x="3354310" y="391943"/>
            <a:ext cx="5120920" cy="646331"/>
          </a:xfrm>
          <a:prstGeom prst="rect">
            <a:avLst/>
          </a:prstGeom>
        </p:spPr>
        <p:txBody>
          <a:bodyPr wrap="square">
            <a:spAutoFit/>
          </a:bodyPr>
          <a:lstStyle/>
          <a:p>
            <a:pPr algn="ctr"/>
            <a:r>
              <a:rPr lang="en-US" sz="3600" b="1"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Customer </a:t>
            </a:r>
            <a:r>
              <a:rPr lang="en-US" sz="3600" dirty="0" smtClean="0">
                <a:latin typeface="Open Sans" panose="020B0606030504020204" pitchFamily="34" charset="0"/>
                <a:ea typeface="Open Sans" panose="020B0606030504020204" pitchFamily="34" charset="0"/>
                <a:cs typeface="Open Sans" panose="020B0606030504020204" pitchFamily="34" charset="0"/>
              </a:rPr>
              <a:t>Dashboard</a:t>
            </a:r>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ular Callout 41"/>
          <p:cNvSpPr/>
          <p:nvPr/>
        </p:nvSpPr>
        <p:spPr>
          <a:xfrm rot="10800000">
            <a:off x="2482329" y="3706210"/>
            <a:ext cx="1841679" cy="1159099"/>
          </a:xfrm>
          <a:prstGeom prst="wedgeRectCallout">
            <a:avLst>
              <a:gd name="adj1" fmla="val -20833"/>
              <a:gd name="adj2" fmla="val 85833"/>
            </a:avLst>
          </a:prstGeom>
          <a:solidFill>
            <a:srgbClr val="6491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ular Callout 42"/>
          <p:cNvSpPr/>
          <p:nvPr/>
        </p:nvSpPr>
        <p:spPr>
          <a:xfrm rot="10800000">
            <a:off x="4588221" y="3706211"/>
            <a:ext cx="1841679" cy="1159099"/>
          </a:xfrm>
          <a:prstGeom prst="wedgeRectCallout">
            <a:avLst>
              <a:gd name="adj1" fmla="val -20833"/>
              <a:gd name="adj2" fmla="val 85833"/>
            </a:avLst>
          </a:prstGeom>
          <a:solidFill>
            <a:srgbClr val="119CC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ular Callout 43"/>
          <p:cNvSpPr/>
          <p:nvPr/>
        </p:nvSpPr>
        <p:spPr>
          <a:xfrm rot="10800000">
            <a:off x="6818802" y="3706211"/>
            <a:ext cx="1841679" cy="1159099"/>
          </a:xfrm>
          <a:prstGeom prst="wedgeRectCallout">
            <a:avLst>
              <a:gd name="adj1" fmla="val -20833"/>
              <a:gd name="adj2" fmla="val 85833"/>
            </a:avLst>
          </a:prstGeom>
          <a:solidFill>
            <a:srgbClr val="2C8E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ular Callout 44"/>
          <p:cNvSpPr/>
          <p:nvPr/>
        </p:nvSpPr>
        <p:spPr>
          <a:xfrm rot="10800000">
            <a:off x="9049383" y="3706211"/>
            <a:ext cx="1841679" cy="1159099"/>
          </a:xfrm>
          <a:prstGeom prst="wedgeRectCallout">
            <a:avLst>
              <a:gd name="adj1" fmla="val -20833"/>
              <a:gd name="adj2" fmla="val 85833"/>
            </a:avLst>
          </a:prstGeom>
          <a:solidFill>
            <a:srgbClr val="CC33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482328" y="3989546"/>
            <a:ext cx="1841679" cy="584775"/>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Points available for redemption</a:t>
            </a:r>
          </a:p>
        </p:txBody>
      </p:sp>
      <p:sp>
        <p:nvSpPr>
          <p:cNvPr id="47" name="TextBox 46"/>
          <p:cNvSpPr txBox="1"/>
          <p:nvPr/>
        </p:nvSpPr>
        <p:spPr>
          <a:xfrm>
            <a:off x="4570766" y="4092578"/>
            <a:ext cx="1841679" cy="338554"/>
          </a:xfrm>
          <a:prstGeom prst="rect">
            <a:avLst/>
          </a:prstGeom>
          <a:noFill/>
        </p:spPr>
        <p:txBody>
          <a:bodyPr wrap="square" rtlCol="0">
            <a:spAutoFit/>
          </a:bodyPr>
          <a:lstStyle/>
          <a:p>
            <a:pPr algn="ctr"/>
            <a:r>
              <a:rPr lang="en-US"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Rewards / Offers</a:t>
            </a:r>
            <a:endPar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TextBox 47"/>
          <p:cNvSpPr txBox="1"/>
          <p:nvPr/>
        </p:nvSpPr>
        <p:spPr>
          <a:xfrm>
            <a:off x="6814226" y="4092578"/>
            <a:ext cx="1841679" cy="338554"/>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Static </a:t>
            </a:r>
            <a:r>
              <a:rPr lang="en-US"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Info</a:t>
            </a:r>
            <a:endPar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TextBox 48"/>
          <p:cNvSpPr txBox="1"/>
          <p:nvPr/>
        </p:nvSpPr>
        <p:spPr>
          <a:xfrm>
            <a:off x="9040231" y="4002425"/>
            <a:ext cx="1841679" cy="584775"/>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Complaints / Feed back</a:t>
            </a:r>
          </a:p>
        </p:txBody>
      </p:sp>
    </p:spTree>
    <p:extLst>
      <p:ext uri="{BB962C8B-B14F-4D97-AF65-F5344CB8AC3E}">
        <p14:creationId xmlns:p14="http://schemas.microsoft.com/office/powerpoint/2010/main" val="3461166111"/>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6229</TotalTime>
  <Words>1535</Words>
  <Application>Microsoft Office PowerPoint</Application>
  <PresentationFormat>Widescreen</PresentationFormat>
  <Paragraphs>178</Paragraphs>
  <Slides>17</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Gungsuh</vt:lpstr>
      <vt:lpstr>Arial</vt:lpstr>
      <vt:lpstr>Bebas Neue</vt:lpstr>
      <vt:lpstr>Calibri</vt:lpstr>
      <vt:lpstr>Calibri Light</vt:lpstr>
      <vt:lpstr>Open Sans</vt:lpstr>
      <vt:lpstr>Open Sans Extrabold</vt:lpstr>
      <vt:lpstr>Open Sans Light</vt:lpstr>
      <vt:lpstr>Open Sans Semibold</vt:lpstr>
      <vt:lpstr>Tw Cen MT Condensed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concerns addressed: Customers</vt:lpstr>
      <vt:lpstr>Front desk : Kiosk</vt:lpstr>
      <vt:lpstr>Back Office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Shibu-Verbat</dc:creator>
  <cp:lastModifiedBy>Prashant Thomas</cp:lastModifiedBy>
  <cp:revision>243</cp:revision>
  <dcterms:created xsi:type="dcterms:W3CDTF">2017-07-03T05:28:39Z</dcterms:created>
  <dcterms:modified xsi:type="dcterms:W3CDTF">2017-07-24T08:56:45Z</dcterms:modified>
</cp:coreProperties>
</file>