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66" r:id="rId5"/>
    <p:sldId id="267" r:id="rId6"/>
    <p:sldId id="268" r:id="rId7"/>
    <p:sldId id="269" r:id="rId8"/>
    <p:sldId id="270" r:id="rId9"/>
    <p:sldId id="272" r:id="rId10"/>
    <p:sldId id="273" r:id="rId11"/>
    <p:sldId id="274" r:id="rId12"/>
    <p:sldId id="275" r:id="rId13"/>
    <p:sldId id="276" r:id="rId14"/>
    <p:sldId id="278" r:id="rId15"/>
    <p:sldId id="279" r:id="rId16"/>
    <p:sldId id="280" r:id="rId17"/>
    <p:sldId id="27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A3E7"/>
    <a:srgbClr val="E76B9C"/>
    <a:srgbClr val="2A68D1"/>
    <a:srgbClr val="0ACC80"/>
    <a:srgbClr val="33E4B5"/>
    <a:srgbClr val="E6CB4B"/>
    <a:srgbClr val="111F3A"/>
    <a:srgbClr val="000066"/>
    <a:srgbClr val="7030A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4578" autoAdjust="0"/>
  </p:normalViewPr>
  <p:slideViewPr>
    <p:cSldViewPr snapToGrid="0">
      <p:cViewPr varScale="1">
        <p:scale>
          <a:sx n="40" d="100"/>
          <a:sy n="40" d="100"/>
        </p:scale>
        <p:origin x="18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AA8FE-ACD2-48DD-BE82-A2B6D65DC55F}" type="datetimeFigureOut">
              <a:rPr lang="en-US" smtClean="0"/>
              <a:t>7/21/2017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80CC6-C68E-43CC-9332-5E5C994BB01C}" type="slidenum">
              <a:rPr lang="en-US" smtClean="0"/>
              <a:t>‹#›</a:t>
            </a:fld>
            <a:endParaRPr lang="en-US"/>
          </a:p>
        </p:txBody>
      </p:sp>
    </p:spTree>
    <p:extLst>
      <p:ext uri="{BB962C8B-B14F-4D97-AF65-F5344CB8AC3E}">
        <p14:creationId xmlns:p14="http://schemas.microsoft.com/office/powerpoint/2010/main" val="408679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Objective for this</a:t>
            </a:r>
            <a:r>
              <a:rPr lang="en-US" baseline="0" smtClean="0"/>
              <a:t> presentation was to give u a solution that is fit for purpose…while at the same time exploring the possibilities of taking this to the next level</a:t>
            </a:r>
            <a:endParaRPr lang="en-US" smtClean="0"/>
          </a:p>
          <a:p>
            <a:r>
              <a:rPr lang="en-US" smtClean="0"/>
              <a:t>Part 1 addresses the reward card owners,</a:t>
            </a:r>
            <a:r>
              <a:rPr lang="en-US" baseline="0" smtClean="0"/>
              <a:t> along with the card we will provide an application that will provide a more </a:t>
            </a:r>
            <a:r>
              <a:rPr lang="en-US" b="1" baseline="0" smtClean="0"/>
              <a:t>personalized experience</a:t>
            </a:r>
          </a:p>
          <a:p>
            <a:r>
              <a:rPr lang="en-US" baseline="0" smtClean="0"/>
              <a:t>Most often the customer woild take the card to the front desk. So part 2 of the soulution addresses the front desk operators. We will arm them with information about the customer so that they can swiftly respond to the customer. Thus again is an extension of the personal experience we just talked about</a:t>
            </a:r>
          </a:p>
          <a:p>
            <a:r>
              <a:rPr lang="en-US" baseline="0" smtClean="0"/>
              <a:t>Part 3 takes into account all of the interaction the customer has with the hotel. Using analytics we will derive meaning towards these interactions</a:t>
            </a:r>
          </a:p>
          <a:p>
            <a:r>
              <a:rPr lang="en-US" baseline="0" smtClean="0"/>
              <a:t>Part 4 Provides support to the back office  so that they can help initiate management decisions.</a:t>
            </a:r>
          </a:p>
          <a:p>
            <a:endParaRPr lang="en-US" baseline="0" smtClean="0"/>
          </a:p>
          <a:p>
            <a:r>
              <a:rPr lang="en-US" baseline="0" smtClean="0"/>
              <a:t>While these takes care of the basics needs, we propose that you future proof the application to support</a:t>
            </a:r>
          </a:p>
          <a:p>
            <a:endParaRPr lang="en-US" baseline="0" smtClean="0"/>
          </a:p>
          <a:p>
            <a:endParaRPr lang="en-US"/>
          </a:p>
        </p:txBody>
      </p:sp>
      <p:sp>
        <p:nvSpPr>
          <p:cNvPr id="4" name="Slide Number Placeholder 3"/>
          <p:cNvSpPr>
            <a:spLocks noGrp="1"/>
          </p:cNvSpPr>
          <p:nvPr>
            <p:ph type="sldNum" sz="quarter" idx="10"/>
          </p:nvPr>
        </p:nvSpPr>
        <p:spPr/>
        <p:txBody>
          <a:bodyPr/>
          <a:lstStyle/>
          <a:p>
            <a:fld id="{F0F80CC6-C68E-43CC-9332-5E5C994BB01C}" type="slidenum">
              <a:rPr lang="en-US" smtClean="0"/>
              <a:t>2</a:t>
            </a:fld>
            <a:endParaRPr lang="en-US"/>
          </a:p>
        </p:txBody>
      </p:sp>
    </p:spTree>
    <p:extLst>
      <p:ext uri="{BB962C8B-B14F-4D97-AF65-F5344CB8AC3E}">
        <p14:creationId xmlns:p14="http://schemas.microsoft.com/office/powerpoint/2010/main" val="1917177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Management dashboard is</a:t>
            </a:r>
            <a:r>
              <a:rPr lang="en-US" baseline="0" smtClean="0"/>
              <a:t> a window that presents aspects  and results of the decisions made by management. It helps them to know what worked and what didn’t.</a:t>
            </a:r>
          </a:p>
          <a:p>
            <a:r>
              <a:rPr lang="en-US" baseline="0" smtClean="0"/>
              <a:t>Some examples are</a:t>
            </a:r>
          </a:p>
          <a:p>
            <a:r>
              <a:rPr lang="en-US" baseline="0" smtClean="0"/>
              <a:t>Understand what products or services are being purchased the most</a:t>
            </a:r>
          </a:p>
          <a:p>
            <a:r>
              <a:rPr lang="en-US" baseline="0" smtClean="0"/>
              <a:t>What rewards are being redeemed the most</a:t>
            </a:r>
          </a:p>
          <a:p>
            <a:r>
              <a:rPr lang="en-US" baseline="0" smtClean="0"/>
              <a:t>Get a better understanding of your customer base, their profiles</a:t>
            </a:r>
          </a:p>
          <a:p>
            <a:r>
              <a:rPr lang="en-US" baseline="0" smtClean="0"/>
              <a:t>How are customers availing points, bookings , services, dining etc?</a:t>
            </a:r>
          </a:p>
          <a:p>
            <a:r>
              <a:rPr lang="en-US" baseline="0" smtClean="0"/>
              <a:t>Assign value to points and how to receive points </a:t>
            </a:r>
          </a:p>
          <a:p>
            <a:endParaRPr lang="en-US" smtClean="0"/>
          </a:p>
          <a:p>
            <a:endParaRPr lang="en-US"/>
          </a:p>
        </p:txBody>
      </p:sp>
      <p:sp>
        <p:nvSpPr>
          <p:cNvPr id="4" name="Slide Number Placeholder 3"/>
          <p:cNvSpPr>
            <a:spLocks noGrp="1"/>
          </p:cNvSpPr>
          <p:nvPr>
            <p:ph type="sldNum" sz="quarter" idx="10"/>
          </p:nvPr>
        </p:nvSpPr>
        <p:spPr/>
        <p:txBody>
          <a:bodyPr/>
          <a:lstStyle/>
          <a:p>
            <a:fld id="{F0F80CC6-C68E-43CC-9332-5E5C994BB01C}" type="slidenum">
              <a:rPr lang="en-US" smtClean="0"/>
              <a:t>12</a:t>
            </a:fld>
            <a:endParaRPr lang="en-US"/>
          </a:p>
        </p:txBody>
      </p:sp>
    </p:spTree>
    <p:extLst>
      <p:ext uri="{BB962C8B-B14F-4D97-AF65-F5344CB8AC3E}">
        <p14:creationId xmlns:p14="http://schemas.microsoft.com/office/powerpoint/2010/main" val="120329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F80CC6-C68E-43CC-9332-5E5C994BB01C}" type="slidenum">
              <a:rPr lang="en-US" smtClean="0"/>
              <a:t>17</a:t>
            </a:fld>
            <a:endParaRPr lang="en-US"/>
          </a:p>
        </p:txBody>
      </p:sp>
    </p:spTree>
    <p:extLst>
      <p:ext uri="{BB962C8B-B14F-4D97-AF65-F5344CB8AC3E}">
        <p14:creationId xmlns:p14="http://schemas.microsoft.com/office/powerpoint/2010/main" val="24343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explore the status</a:t>
            </a:r>
            <a:r>
              <a:rPr lang="en-US" baseline="0" smtClean="0"/>
              <a:t> quo, </a:t>
            </a:r>
            <a:r>
              <a:rPr lang="en-US" smtClean="0"/>
              <a:t>This is how we understand how the system works as of now</a:t>
            </a:r>
          </a:p>
          <a:p>
            <a:endParaRPr lang="en-US"/>
          </a:p>
        </p:txBody>
      </p:sp>
      <p:sp>
        <p:nvSpPr>
          <p:cNvPr id="4" name="Slide Number Placeholder 3"/>
          <p:cNvSpPr>
            <a:spLocks noGrp="1"/>
          </p:cNvSpPr>
          <p:nvPr>
            <p:ph type="sldNum" sz="quarter" idx="10"/>
          </p:nvPr>
        </p:nvSpPr>
        <p:spPr/>
        <p:txBody>
          <a:bodyPr/>
          <a:lstStyle/>
          <a:p>
            <a:fld id="{F0F80CC6-C68E-43CC-9332-5E5C994BB01C}" type="slidenum">
              <a:rPr lang="en-US" smtClean="0"/>
              <a:t>3</a:t>
            </a:fld>
            <a:endParaRPr lang="en-US"/>
          </a:p>
        </p:txBody>
      </p:sp>
    </p:spTree>
    <p:extLst>
      <p:ext uri="{BB962C8B-B14F-4D97-AF65-F5344CB8AC3E}">
        <p14:creationId xmlns:p14="http://schemas.microsoft.com/office/powerpoint/2010/main" val="252211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 personal</a:t>
            </a:r>
            <a:r>
              <a:rPr lang="en-US" baseline="0" smtClean="0"/>
              <a:t> information about the customer, by that I mean their purchase habits, preferences etc..</a:t>
            </a:r>
          </a:p>
          <a:p>
            <a:r>
              <a:rPr lang="en-US" baseline="0" smtClean="0"/>
              <a:t>Neither you nor your customer can keep a track of the  points received</a:t>
            </a:r>
          </a:p>
          <a:p>
            <a:r>
              <a:rPr lang="en-US" smtClean="0"/>
              <a:t>Cannot track the rewards</a:t>
            </a:r>
            <a:r>
              <a:rPr lang="en-US" baseline="0" smtClean="0"/>
              <a:t> that the cutomer can redeem</a:t>
            </a:r>
          </a:p>
          <a:p>
            <a:r>
              <a:rPr lang="en-US" baseline="0" smtClean="0"/>
              <a:t>Cannot cross sell or upsell</a:t>
            </a:r>
          </a:p>
          <a:p>
            <a:endParaRPr lang="en-US"/>
          </a:p>
        </p:txBody>
      </p:sp>
      <p:sp>
        <p:nvSpPr>
          <p:cNvPr id="4" name="Slide Number Placeholder 3"/>
          <p:cNvSpPr>
            <a:spLocks noGrp="1"/>
          </p:cNvSpPr>
          <p:nvPr>
            <p:ph type="sldNum" sz="quarter" idx="10"/>
          </p:nvPr>
        </p:nvSpPr>
        <p:spPr/>
        <p:txBody>
          <a:bodyPr/>
          <a:lstStyle/>
          <a:p>
            <a:fld id="{F0F80CC6-C68E-43CC-9332-5E5C994BB01C}" type="slidenum">
              <a:rPr lang="en-US" smtClean="0"/>
              <a:t>4</a:t>
            </a:fld>
            <a:endParaRPr lang="en-US"/>
          </a:p>
        </p:txBody>
      </p:sp>
    </p:spTree>
    <p:extLst>
      <p:ext uri="{BB962C8B-B14F-4D97-AF65-F5344CB8AC3E}">
        <p14:creationId xmlns:p14="http://schemas.microsoft.com/office/powerpoint/2010/main" val="292135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Dashboard available for the user both on the web as well the mobile app. Dash</a:t>
            </a:r>
            <a:r>
              <a:rPr lang="en-US" baseline="0" smtClean="0"/>
              <a:t> provides an overall view of his account, such as points redeemed, rewards available etc</a:t>
            </a:r>
          </a:p>
          <a:p>
            <a:r>
              <a:rPr lang="en-US" baseline="0" smtClean="0"/>
              <a:t>Dashboard for FD provides insight into customers profile and shopping history, frequently used services etc.  </a:t>
            </a:r>
          </a:p>
          <a:p>
            <a:r>
              <a:rPr lang="en-US" baseline="0" smtClean="0"/>
              <a:t>Dashboard for the management provides insight into the hotels clientele,  campaigns that worked, services and products that are most valued</a:t>
            </a:r>
          </a:p>
          <a:p>
            <a:r>
              <a:rPr lang="en-US" baseline="0" smtClean="0"/>
              <a:t>Back office operations helps to service client requests, create campaigns, coupons etc.</a:t>
            </a:r>
          </a:p>
          <a:p>
            <a:endParaRPr lang="en-US" dirty="0"/>
          </a:p>
        </p:txBody>
      </p:sp>
      <p:sp>
        <p:nvSpPr>
          <p:cNvPr id="4" name="Slide Number Placeholder 3"/>
          <p:cNvSpPr>
            <a:spLocks noGrp="1"/>
          </p:cNvSpPr>
          <p:nvPr>
            <p:ph type="sldNum" sz="quarter" idx="10"/>
          </p:nvPr>
        </p:nvSpPr>
        <p:spPr/>
        <p:txBody>
          <a:bodyPr/>
          <a:lstStyle/>
          <a:p>
            <a:fld id="{F0F80CC6-C68E-43CC-9332-5E5C994BB01C}" type="slidenum">
              <a:rPr lang="en-US" smtClean="0"/>
              <a:t>5</a:t>
            </a:fld>
            <a:endParaRPr lang="en-US"/>
          </a:p>
        </p:txBody>
      </p:sp>
    </p:spTree>
    <p:extLst>
      <p:ext uri="{BB962C8B-B14F-4D97-AF65-F5344CB8AC3E}">
        <p14:creationId xmlns:p14="http://schemas.microsoft.com/office/powerpoint/2010/main" val="147207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By integrating</a:t>
            </a:r>
            <a:r>
              <a:rPr lang="en-US" baseline="0" smtClean="0"/>
              <a:t> the loyalty program with  your CRM or HMS application, each hotel will get visibility on the full spectrum of interactions that a customer has with the hotel chain.  By providing appropriate service end points within each property, we can collect information on customer profiles,  spending patterns and provide status recognition for esteemed guests.</a:t>
            </a:r>
          </a:p>
          <a:p>
            <a:endParaRPr lang="en-US" baseline="0" smtClean="0"/>
          </a:p>
          <a:p>
            <a:r>
              <a:rPr lang="en-US" baseline="0" smtClean="0"/>
              <a:t>Integration with third party apps adds convenience  to their fingertips. Now your guests can get directions  to the nearest property in a moments notice. Knowing the distance and the direction will fast track the customers decision to check into your property. Incorporation of beacon technology will provide your guests with the ability to navigate to different locations within the property without any guides</a:t>
            </a:r>
          </a:p>
          <a:p>
            <a:endParaRPr lang="en-US" baseline="0" smtClean="0"/>
          </a:p>
          <a:p>
            <a:r>
              <a:rPr lang="en-US" baseline="0" smtClean="0"/>
              <a:t>By integrating the application with the hotels CRM and with the app being location aware,  the customer can now receive individually tailored promotions and campaigns  when they are within range of the property or geo-fence.  Customers can also take advantage of the hotel concierge services, browsing a menu and ordering food specific to the restaurants within the property</a:t>
            </a:r>
          </a:p>
          <a:p>
            <a:endParaRPr lang="en-US" baseline="0" smtClean="0"/>
          </a:p>
          <a:p>
            <a:r>
              <a:rPr lang="en-US" baseline="0" smtClean="0"/>
              <a:t>Digital check-ins extend from online bookings of rooms to hotel check-ins using your mobile apps, completely sidestepping the front desk and using the phone app as the room key. This again introduces a new level of convenience by reducing the check-in time for customers, as well as savings from reduced staffing  for hotels.  Not to mention the savings in key cards, improved guest experience. </a:t>
            </a:r>
          </a:p>
          <a:p>
            <a:endParaRPr lang="en-US" baseline="0" smtClean="0"/>
          </a:p>
          <a:p>
            <a:r>
              <a:rPr lang="en-US" smtClean="0"/>
              <a:t>Disrupt: catch word</a:t>
            </a:r>
            <a:endParaRPr lang="en-US" dirty="0"/>
          </a:p>
        </p:txBody>
      </p:sp>
      <p:sp>
        <p:nvSpPr>
          <p:cNvPr id="4" name="Slide Number Placeholder 3"/>
          <p:cNvSpPr>
            <a:spLocks noGrp="1"/>
          </p:cNvSpPr>
          <p:nvPr>
            <p:ph type="sldNum" sz="quarter" idx="10"/>
          </p:nvPr>
        </p:nvSpPr>
        <p:spPr/>
        <p:txBody>
          <a:bodyPr/>
          <a:lstStyle/>
          <a:p>
            <a:fld id="{F0F80CC6-C68E-43CC-9332-5E5C994BB01C}" type="slidenum">
              <a:rPr lang="en-US" smtClean="0"/>
              <a:t>6</a:t>
            </a:fld>
            <a:endParaRPr lang="en-US"/>
          </a:p>
        </p:txBody>
      </p:sp>
    </p:spTree>
    <p:extLst>
      <p:ext uri="{BB962C8B-B14F-4D97-AF65-F5344CB8AC3E}">
        <p14:creationId xmlns:p14="http://schemas.microsoft.com/office/powerpoint/2010/main" val="329184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Inception &amp; Onboarding</a:t>
            </a:r>
            <a:r>
              <a:rPr lang="en-US" baseline="0" smtClean="0"/>
              <a:t> are different activities. When the management for example realize that the priviliz line of cards are a huge success esp. with the high net worth clients, they may decide to release a new card membership with a different reward structure meant to capitalize on the spending habits of high net worth clients. In order to realize this, at the inception of the new program, cards will have to printed. </a:t>
            </a:r>
          </a:p>
          <a:p>
            <a:r>
              <a:rPr lang="en-US" baseline="0" smtClean="0"/>
              <a:t>On the application side, </a:t>
            </a:r>
            <a:r>
              <a:rPr lang="en-US" b="1" baseline="0" smtClean="0"/>
              <a:t>soft copies</a:t>
            </a:r>
            <a:r>
              <a:rPr lang="en-US" baseline="0" smtClean="0"/>
              <a:t> of the cards will need to be created. This will be the system of record for every card that is being printed. </a:t>
            </a:r>
          </a:p>
          <a:p>
            <a:r>
              <a:rPr lang="en-US" baseline="0" smtClean="0"/>
              <a:t>When the  cards are released to customers, a </a:t>
            </a:r>
            <a:r>
              <a:rPr lang="en-US" b="1" baseline="0" smtClean="0"/>
              <a:t>soft link</a:t>
            </a:r>
            <a:r>
              <a:rPr lang="en-US" baseline="0" smtClean="0"/>
              <a:t> will be created between the soft copy of the card and the customer record</a:t>
            </a:r>
          </a:p>
          <a:p>
            <a:r>
              <a:rPr lang="en-US" baseline="0" smtClean="0"/>
              <a:t>When customers sign on the web using their account number, a </a:t>
            </a:r>
            <a:r>
              <a:rPr lang="en-US" b="1" baseline="0" smtClean="0"/>
              <a:t>hard link</a:t>
            </a:r>
            <a:r>
              <a:rPr lang="en-US" baseline="0" smtClean="0"/>
              <a:t> will be created, this will enable the business to establish communication with the client via mail or phone.</a:t>
            </a:r>
          </a:p>
          <a:p>
            <a:r>
              <a:rPr lang="en-US" baseline="0" smtClean="0"/>
              <a:t>If the customer links the account using a mobile device, they will be redirected to the app center to install the app, else they will receive a notification on the mobile phone   with a </a:t>
            </a:r>
            <a:r>
              <a:rPr lang="en-US" b="1" baseline="0" smtClean="0"/>
              <a:t>prompt to install</a:t>
            </a:r>
            <a:r>
              <a:rPr lang="en-US" baseline="0" smtClean="0"/>
              <a:t> the app</a:t>
            </a:r>
          </a:p>
          <a:p>
            <a:r>
              <a:rPr lang="en-US" smtClean="0"/>
              <a:t>After</a:t>
            </a:r>
            <a:r>
              <a:rPr lang="en-US" baseline="0" smtClean="0"/>
              <a:t> the customer installs the app, he will be able to see his </a:t>
            </a:r>
            <a:r>
              <a:rPr lang="en-US" b="1" baseline="0" smtClean="0"/>
              <a:t>dashboard</a:t>
            </a:r>
            <a:r>
              <a:rPr lang="en-US" baseline="0" smtClean="0"/>
              <a:t>.</a:t>
            </a:r>
            <a:endParaRPr lang="en-US" smtClean="0"/>
          </a:p>
          <a:p>
            <a:endParaRPr lang="en-US"/>
          </a:p>
        </p:txBody>
      </p:sp>
      <p:sp>
        <p:nvSpPr>
          <p:cNvPr id="4" name="Slide Number Placeholder 3"/>
          <p:cNvSpPr>
            <a:spLocks noGrp="1"/>
          </p:cNvSpPr>
          <p:nvPr>
            <p:ph type="sldNum" sz="quarter" idx="10"/>
          </p:nvPr>
        </p:nvSpPr>
        <p:spPr/>
        <p:txBody>
          <a:bodyPr/>
          <a:lstStyle/>
          <a:p>
            <a:fld id="{F0F80CC6-C68E-43CC-9332-5E5C994BB01C}" type="slidenum">
              <a:rPr lang="en-US" smtClean="0"/>
              <a:t>7</a:t>
            </a:fld>
            <a:endParaRPr lang="en-US"/>
          </a:p>
        </p:txBody>
      </p:sp>
    </p:spTree>
    <p:extLst>
      <p:ext uri="{BB962C8B-B14F-4D97-AF65-F5344CB8AC3E}">
        <p14:creationId xmlns:p14="http://schemas.microsoft.com/office/powerpoint/2010/main" val="948828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customer dash board of the mobile app will have the</a:t>
            </a:r>
            <a:r>
              <a:rPr lang="en-US" baseline="0" smtClean="0"/>
              <a:t> following features</a:t>
            </a:r>
          </a:p>
          <a:p>
            <a:r>
              <a:rPr lang="en-US" baseline="0" smtClean="0"/>
              <a:t>A reference to the soft copy of the card. This soft copy will essentially be an image of the card with name, card number, expiration date and a barcode on the back if needed</a:t>
            </a:r>
          </a:p>
          <a:p>
            <a:r>
              <a:rPr lang="en-US" baseline="0" smtClean="0"/>
              <a:t>The mobile app will receive in app and out app adverts or notifications. Explain in app and out app notifications</a:t>
            </a:r>
          </a:p>
          <a:p>
            <a:r>
              <a:rPr lang="en-US" baseline="0" smtClean="0"/>
              <a:t>It will also show the points that the customer had already redeemed and the offers that the customer availed using those points</a:t>
            </a:r>
          </a:p>
          <a:p>
            <a:endParaRPr lang="en-US" baseline="0" smtClean="0"/>
          </a:p>
          <a:p>
            <a:r>
              <a:rPr lang="en-US" baseline="0" smtClean="0"/>
              <a:t>  </a:t>
            </a:r>
            <a:endParaRPr lang="en-US" smtClean="0"/>
          </a:p>
          <a:p>
            <a:endParaRPr lang="en-US"/>
          </a:p>
        </p:txBody>
      </p:sp>
      <p:sp>
        <p:nvSpPr>
          <p:cNvPr id="4" name="Slide Number Placeholder 3"/>
          <p:cNvSpPr>
            <a:spLocks noGrp="1"/>
          </p:cNvSpPr>
          <p:nvPr>
            <p:ph type="sldNum" sz="quarter" idx="10"/>
          </p:nvPr>
        </p:nvSpPr>
        <p:spPr/>
        <p:txBody>
          <a:bodyPr/>
          <a:lstStyle/>
          <a:p>
            <a:fld id="{F0F80CC6-C68E-43CC-9332-5E5C994BB01C}" type="slidenum">
              <a:rPr lang="en-US" smtClean="0"/>
              <a:t>8</a:t>
            </a:fld>
            <a:endParaRPr lang="en-US"/>
          </a:p>
        </p:txBody>
      </p:sp>
    </p:spTree>
    <p:extLst>
      <p:ext uri="{BB962C8B-B14F-4D97-AF65-F5344CB8AC3E}">
        <p14:creationId xmlns:p14="http://schemas.microsoft.com/office/powerpoint/2010/main" val="381059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the customer arrives at the front</a:t>
            </a:r>
            <a:r>
              <a:rPr lang="en-US" baseline="0" smtClean="0"/>
              <a:t> desk, the CSR will have access to the customer profile, his purchase history, what card he/she is carrying etc.</a:t>
            </a:r>
          </a:p>
          <a:p>
            <a:r>
              <a:rPr lang="en-US" baseline="0" smtClean="0"/>
              <a:t>This gives them information about the discounts and amenities available for the customer</a:t>
            </a:r>
          </a:p>
          <a:p>
            <a:r>
              <a:rPr lang="en-US" baseline="0" smtClean="0"/>
              <a:t>When necessary the front desk can refund the customer for charges that should not have been expensed on them. Re-imbursements  can be made to his loyalty card</a:t>
            </a:r>
          </a:p>
          <a:p>
            <a:r>
              <a:rPr lang="en-US" baseline="0" smtClean="0"/>
              <a:t>Based on the customer profile FD can make personalized offers, cross sell or upsell products or services</a:t>
            </a:r>
          </a:p>
          <a:p>
            <a:r>
              <a:rPr lang="en-US" baseline="0" smtClean="0"/>
              <a:t>FD can also issue new cards/ upgrade cards or issue duplicate cards</a:t>
            </a:r>
          </a:p>
          <a:p>
            <a:r>
              <a:rPr lang="en-US" baseline="0" smtClean="0"/>
              <a:t>Customers can also bring in coupons or vouchers from printed media. These coupons can be scanned to avail offers </a:t>
            </a:r>
          </a:p>
          <a:p>
            <a:endParaRPr lang="en-US" baseline="0" smtClean="0"/>
          </a:p>
          <a:p>
            <a:endParaRPr lang="en-US"/>
          </a:p>
        </p:txBody>
      </p:sp>
      <p:sp>
        <p:nvSpPr>
          <p:cNvPr id="4" name="Slide Number Placeholder 3"/>
          <p:cNvSpPr>
            <a:spLocks noGrp="1"/>
          </p:cNvSpPr>
          <p:nvPr>
            <p:ph type="sldNum" sz="quarter" idx="10"/>
          </p:nvPr>
        </p:nvSpPr>
        <p:spPr/>
        <p:txBody>
          <a:bodyPr/>
          <a:lstStyle/>
          <a:p>
            <a:fld id="{F0F80CC6-C68E-43CC-9332-5E5C994BB01C}" type="slidenum">
              <a:rPr lang="en-US" smtClean="0"/>
              <a:t>10</a:t>
            </a:fld>
            <a:endParaRPr lang="en-US"/>
          </a:p>
        </p:txBody>
      </p:sp>
    </p:spTree>
    <p:extLst>
      <p:ext uri="{BB962C8B-B14F-4D97-AF65-F5344CB8AC3E}">
        <p14:creationId xmlns:p14="http://schemas.microsoft.com/office/powerpoint/2010/main" val="23803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Back office is where the  administration</a:t>
            </a:r>
            <a:r>
              <a:rPr lang="en-US" baseline="0" smtClean="0"/>
              <a:t>  for the application takes place.  Back office can provide services to the customers as well as the management.</a:t>
            </a:r>
          </a:p>
          <a:p>
            <a:r>
              <a:rPr lang="en-US" baseline="0" smtClean="0"/>
              <a:t>For example </a:t>
            </a:r>
          </a:p>
          <a:p>
            <a:r>
              <a:rPr lang="en-US" baseline="0" smtClean="0"/>
              <a:t>They can create coupons that can be distributed to customers via the mobile application. Coupons are available as In-App notifications</a:t>
            </a:r>
          </a:p>
          <a:p>
            <a:r>
              <a:rPr lang="en-US" baseline="0" smtClean="0"/>
              <a:t>They can create new card profiles.  Profiles that can be used to create tiered card services that have different sets of rewards and discounts</a:t>
            </a:r>
          </a:p>
          <a:p>
            <a:r>
              <a:rPr lang="en-US" baseline="0" smtClean="0"/>
              <a:t>Back office customer service reps can directly service customers, by updating their profile information or booking details etc.</a:t>
            </a:r>
          </a:p>
          <a:p>
            <a:r>
              <a:rPr lang="en-US" baseline="0" smtClean="0"/>
              <a:t>Back office can also create news letters or other static information that can be distributed via mobile phones</a:t>
            </a:r>
          </a:p>
          <a:p>
            <a:r>
              <a:rPr lang="en-US" baseline="0" smtClean="0"/>
              <a:t>Instances of New properties being added to the chain can also be instantiated by the back office operations</a:t>
            </a:r>
          </a:p>
          <a:p>
            <a:r>
              <a:rPr lang="en-US" baseline="0" smtClean="0"/>
              <a:t>Promotions can be created and customers receive these promotions as out-app notifications</a:t>
            </a:r>
          </a:p>
          <a:p>
            <a:endParaRPr lang="en-US" baseline="0" smtClean="0"/>
          </a:p>
          <a:p>
            <a:endParaRPr lang="en-US" baseline="0" smtClean="0"/>
          </a:p>
          <a:p>
            <a:endParaRPr lang="en-US" smtClean="0"/>
          </a:p>
          <a:p>
            <a:endParaRPr lang="en-US"/>
          </a:p>
        </p:txBody>
      </p:sp>
      <p:sp>
        <p:nvSpPr>
          <p:cNvPr id="4" name="Slide Number Placeholder 3"/>
          <p:cNvSpPr>
            <a:spLocks noGrp="1"/>
          </p:cNvSpPr>
          <p:nvPr>
            <p:ph type="sldNum" sz="quarter" idx="10"/>
          </p:nvPr>
        </p:nvSpPr>
        <p:spPr/>
        <p:txBody>
          <a:bodyPr/>
          <a:lstStyle/>
          <a:p>
            <a:fld id="{F0F80CC6-C68E-43CC-9332-5E5C994BB01C}" type="slidenum">
              <a:rPr lang="en-US" smtClean="0"/>
              <a:t>11</a:t>
            </a:fld>
            <a:endParaRPr lang="en-US"/>
          </a:p>
        </p:txBody>
      </p:sp>
    </p:spTree>
    <p:extLst>
      <p:ext uri="{BB962C8B-B14F-4D97-AF65-F5344CB8AC3E}">
        <p14:creationId xmlns:p14="http://schemas.microsoft.com/office/powerpoint/2010/main" val="377027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332094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142873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586022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7993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704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499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0952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2921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9591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7534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280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1086714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1180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8559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842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C8EC8-BB70-44C5-B095-F8B6DF09C319}"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330429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3C8EC8-BB70-44C5-B095-F8B6DF09C319}"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408460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3C8EC8-BB70-44C5-B095-F8B6DF09C319}" type="datetimeFigureOut">
              <a:rPr lang="en-US" smtClean="0"/>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342171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C8EC8-BB70-44C5-B095-F8B6DF09C319}" type="datetimeFigureOut">
              <a:rPr lang="en-US" smtClean="0"/>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221637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C8EC8-BB70-44C5-B095-F8B6DF09C319}" type="datetimeFigureOut">
              <a:rPr lang="en-US" smtClean="0"/>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11729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C8EC8-BB70-44C5-B095-F8B6DF09C319}"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378915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C8EC8-BB70-44C5-B095-F8B6DF09C319}"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5066E-D01E-4647-9FEF-51126BF8AFA8}" type="slidenum">
              <a:rPr lang="en-US" smtClean="0"/>
              <a:t>‹#›</a:t>
            </a:fld>
            <a:endParaRPr lang="en-US"/>
          </a:p>
        </p:txBody>
      </p:sp>
    </p:spTree>
    <p:extLst>
      <p:ext uri="{BB962C8B-B14F-4D97-AF65-F5344CB8AC3E}">
        <p14:creationId xmlns:p14="http://schemas.microsoft.com/office/powerpoint/2010/main" val="18869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C8EC8-BB70-44C5-B095-F8B6DF09C319}" type="datetimeFigureOut">
              <a:rPr lang="en-US" smtClean="0"/>
              <a:t>7/21/2017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5066E-D01E-4647-9FEF-51126BF8AFA8}" type="slidenum">
              <a:rPr lang="en-US" smtClean="0"/>
              <a:t>‹#›</a:t>
            </a:fld>
            <a:endParaRPr lang="en-US"/>
          </a:p>
        </p:txBody>
      </p:sp>
    </p:spTree>
    <p:extLst>
      <p:ext uri="{BB962C8B-B14F-4D97-AF65-F5344CB8AC3E}">
        <p14:creationId xmlns:p14="http://schemas.microsoft.com/office/powerpoint/2010/main" val="609486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A3829-CF5A-4297-BD11-CB8457B5A75D}" type="datetimeFigureOut">
              <a:rPr lang="en-US" smtClean="0">
                <a:solidFill>
                  <a:prstClr val="black">
                    <a:tint val="75000"/>
                  </a:prstClr>
                </a:solidFill>
              </a:rPr>
              <a:pPr/>
              <a:t>7/21/2017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A1EBA-6D0E-42A4-94FB-3C7EB21F46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9635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jpeg"/><Relationship Id="rId7"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6.png"/><Relationship Id="rId7"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6.png"/></Relationships>
</file>

<file path=ppt/slides/_rels/slide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microsoft.com/office/2007/relationships/hdphoto" Target="../media/hdphoto4.wdp"/><Relationship Id="rId5" Type="http://schemas.openxmlformats.org/officeDocument/2006/relationships/image" Target="../media/image14.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jp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email">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0" y="0"/>
            <a:ext cx="12202115" cy="6858001"/>
          </a:xfrm>
          <a:prstGeom prst="rect">
            <a:avLst/>
          </a:prstGeom>
        </p:spPr>
      </p:pic>
      <p:sp>
        <p:nvSpPr>
          <p:cNvPr id="5" name="Rectangle 4"/>
          <p:cNvSpPr/>
          <p:nvPr/>
        </p:nvSpPr>
        <p:spPr>
          <a:xfrm>
            <a:off x="10115" y="0"/>
            <a:ext cx="12192000" cy="68580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86450" y="0"/>
            <a:ext cx="6315665" cy="685800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073063" y="1407105"/>
            <a:ext cx="0" cy="44478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30322" y="1308744"/>
            <a:ext cx="111240" cy="111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27867" y="5759648"/>
            <a:ext cx="111240" cy="111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81976" y="4710486"/>
            <a:ext cx="5457131" cy="1745633"/>
            <a:chOff x="229109" y="3026719"/>
            <a:chExt cx="5457131" cy="1745633"/>
          </a:xfrm>
        </p:grpSpPr>
        <p:sp>
          <p:nvSpPr>
            <p:cNvPr id="13" name="Rectangle 12"/>
            <p:cNvSpPr/>
            <p:nvPr/>
          </p:nvSpPr>
          <p:spPr>
            <a:xfrm>
              <a:off x="229110" y="3026719"/>
              <a:ext cx="4146636" cy="923330"/>
            </a:xfrm>
            <a:prstGeom prst="rect">
              <a:avLst/>
            </a:prstGeom>
          </p:spPr>
          <p:txBody>
            <a:bodyPr wrap="square">
              <a:spAutoFit/>
            </a:bodyPr>
            <a:lstStyle/>
            <a:p>
              <a:r>
                <a:rPr lang="en-US" sz="5400" i="0" dirty="0" smtClean="0">
                  <a:solidFill>
                    <a:schemeClr val="bg1">
                      <a:lumMod val="95000"/>
                    </a:schemeClr>
                  </a:solidFill>
                  <a:effectLst/>
                  <a:latin typeface="Bebas Neue" panose="020B0606020202050201" pitchFamily="34" charset="0"/>
                  <a:ea typeface="Gungsuh" panose="02030600000101010101" pitchFamily="18" charset="-127"/>
                  <a:cs typeface="Open Sans Semibold" panose="020B0706030804020204" pitchFamily="34" charset="0"/>
                </a:rPr>
                <a:t>We</a:t>
              </a:r>
              <a:r>
                <a:rPr lang="en-US" sz="5400" i="0" dirty="0" smtClean="0">
                  <a:solidFill>
                    <a:srgbClr val="FFFFFF"/>
                  </a:solidFill>
                  <a:effectLst/>
                  <a:latin typeface="Bebas Neue" panose="020B0606020202050201" pitchFamily="34" charset="0"/>
                  <a:ea typeface="Gungsuh" panose="02030600000101010101" pitchFamily="18" charset="-127"/>
                  <a:cs typeface="Open Sans Semibold" panose="020B0706030804020204" pitchFamily="34" charset="0"/>
                </a:rPr>
                <a:t> </a:t>
              </a:r>
              <a:r>
                <a:rPr lang="en-US" sz="5400" i="0" dirty="0" smtClean="0">
                  <a:solidFill>
                    <a:srgbClr val="FFC000"/>
                  </a:solidFill>
                  <a:effectLst/>
                  <a:latin typeface="Bebas Neue" panose="020B0606020202050201" pitchFamily="34" charset="0"/>
                  <a:ea typeface="Gungsuh" panose="02030600000101010101" pitchFamily="18" charset="-127"/>
                  <a:cs typeface="Open Sans Semibold" panose="020B0706030804020204" pitchFamily="34" charset="0"/>
                </a:rPr>
                <a:t>Engineer </a:t>
              </a:r>
              <a:r>
                <a:rPr lang="en-US" sz="5400" i="0" dirty="0" smtClean="0">
                  <a:solidFill>
                    <a:schemeClr val="bg1">
                      <a:lumMod val="95000"/>
                    </a:schemeClr>
                  </a:solidFill>
                  <a:effectLst/>
                  <a:latin typeface="Bebas Neue" panose="020B0606020202050201" pitchFamily="34" charset="0"/>
                  <a:ea typeface="Gungsuh" panose="02030600000101010101" pitchFamily="18" charset="-127"/>
                  <a:cs typeface="Open Sans Semibold" panose="020B0706030804020204" pitchFamily="34" charset="0"/>
                </a:rPr>
                <a:t>your</a:t>
              </a:r>
            </a:p>
          </p:txBody>
        </p:sp>
        <p:sp>
          <p:nvSpPr>
            <p:cNvPr id="14" name="Rectangle 13"/>
            <p:cNvSpPr/>
            <p:nvPr/>
          </p:nvSpPr>
          <p:spPr>
            <a:xfrm>
              <a:off x="229109" y="3572023"/>
              <a:ext cx="5457131" cy="1200329"/>
            </a:xfrm>
            <a:prstGeom prst="rect">
              <a:avLst/>
            </a:prstGeom>
          </p:spPr>
          <p:txBody>
            <a:bodyPr wrap="square">
              <a:spAutoFit/>
            </a:bodyPr>
            <a:lstStyle/>
            <a:p>
              <a:r>
                <a:rPr lang="en-US" sz="7200" b="1" spc="-150" dirty="0">
                  <a:solidFill>
                    <a:schemeClr val="bg1">
                      <a:lumMod val="95000"/>
                    </a:schemeClr>
                  </a:solidFill>
                  <a:latin typeface="Bebas Neue" panose="020B0606020202050201" pitchFamily="34" charset="0"/>
                  <a:ea typeface="Gungsuh" panose="02030600000101010101" pitchFamily="18" charset="-127"/>
                  <a:cs typeface="Open Sans Semibold" panose="020B0706030804020204" pitchFamily="34" charset="0"/>
                </a:rPr>
                <a:t>Digital Success</a:t>
              </a:r>
            </a:p>
          </p:txBody>
        </p:sp>
      </p:grpSp>
      <p:sp>
        <p:nvSpPr>
          <p:cNvPr id="15" name="Rectangle 14"/>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1616" y="1419984"/>
            <a:ext cx="3082527" cy="820473"/>
          </a:xfrm>
          <a:prstGeom prst="rect">
            <a:avLst/>
          </a:prstGeom>
        </p:spPr>
      </p:pic>
      <p:sp>
        <p:nvSpPr>
          <p:cNvPr id="17" name="TextBox 16"/>
          <p:cNvSpPr txBox="1"/>
          <p:nvPr/>
        </p:nvSpPr>
        <p:spPr>
          <a:xfrm>
            <a:off x="6330179" y="2968724"/>
            <a:ext cx="5229475" cy="541174"/>
          </a:xfrm>
          <a:prstGeom prst="rect">
            <a:avLst/>
          </a:prstGeom>
          <a:noFill/>
        </p:spPr>
        <p:txBody>
          <a:bodyPr wrap="square" rtlCol="0">
            <a:spAutoFit/>
          </a:bodyPr>
          <a:lstStyle/>
          <a:p>
            <a:pPr>
              <a:lnSpc>
                <a:spcPts val="3500"/>
              </a:lnSpc>
            </a:pPr>
            <a:r>
              <a:rPr lang="en-US" sz="4400" b="1" dirty="0" smtClean="0">
                <a:solidFill>
                  <a:srgbClr val="FFC000"/>
                </a:solidFill>
                <a:latin typeface="Tw Cen MT Condensed" panose="020B0606020104020203" pitchFamily="34" charset="0"/>
              </a:rPr>
              <a:t>RAVIZ HOTELS &amp; RESORTS</a:t>
            </a:r>
            <a:endParaRPr lang="en-US" sz="4400" dirty="0">
              <a:solidFill>
                <a:srgbClr val="FFC000"/>
              </a:solidFill>
              <a:latin typeface="Tw Cen MT Condensed" panose="020B0606020104020203" pitchFamily="34" charset="0"/>
            </a:endParaRPr>
          </a:p>
        </p:txBody>
      </p:sp>
      <p:sp>
        <p:nvSpPr>
          <p:cNvPr id="18" name="TextBox 17"/>
          <p:cNvSpPr txBox="1"/>
          <p:nvPr/>
        </p:nvSpPr>
        <p:spPr>
          <a:xfrm>
            <a:off x="6342785" y="3374530"/>
            <a:ext cx="5317604" cy="523220"/>
          </a:xfrm>
          <a:prstGeom prst="rect">
            <a:avLst/>
          </a:prstGeom>
          <a:noFill/>
        </p:spPr>
        <p:txBody>
          <a:bodyPr wrap="square" rtlCol="0">
            <a:spAutoFit/>
          </a:bodyPr>
          <a:lstStyle/>
          <a:p>
            <a:r>
              <a:rPr lang="en-US" sz="2700" spc="300" dirty="0" smtClean="0">
                <a:solidFill>
                  <a:schemeClr val="bg1">
                    <a:lumMod val="95000"/>
                  </a:schemeClr>
                </a:solidFill>
                <a:latin typeface="Tw Cen MT Condensed" panose="020B0606020104020203" pitchFamily="34" charset="0"/>
              </a:rPr>
              <a:t>LOYALTY CARD MANAGEMENT PROJECT</a:t>
            </a:r>
            <a:endParaRPr lang="en-US" sz="2700" spc="300" dirty="0">
              <a:solidFill>
                <a:schemeClr val="bg1">
                  <a:lumMod val="95000"/>
                </a:schemeClr>
              </a:solidFill>
              <a:latin typeface="Tw Cen MT Condensed" panose="020B0606020104020203" pitchFamily="34" charset="0"/>
            </a:endParaRPr>
          </a:p>
        </p:txBody>
      </p:sp>
      <p:sp>
        <p:nvSpPr>
          <p:cNvPr id="19" name="TextBox 18"/>
          <p:cNvSpPr txBox="1"/>
          <p:nvPr/>
        </p:nvSpPr>
        <p:spPr>
          <a:xfrm>
            <a:off x="9154744" y="4875417"/>
            <a:ext cx="2663898" cy="1415772"/>
          </a:xfrm>
          <a:prstGeom prst="rect">
            <a:avLst/>
          </a:prstGeom>
          <a:noFill/>
        </p:spPr>
        <p:txBody>
          <a:bodyPr wrap="square" rtlCol="0">
            <a:spAutoFit/>
          </a:bodyPr>
          <a:lstStyle/>
          <a:p>
            <a:pPr algn="r"/>
            <a:r>
              <a:rPr lang="en-US" sz="2800" dirty="0" smtClean="0">
                <a:solidFill>
                  <a:srgbClr val="FB9409"/>
                </a:solidFill>
                <a:latin typeface="Tw Cen MT Condensed" panose="020B0606020104020203" pitchFamily="34" charset="0"/>
              </a:rPr>
              <a:t>PRESENTED BY</a:t>
            </a:r>
            <a:r>
              <a:rPr lang="en-US" sz="2800" dirty="0" smtClean="0">
                <a:solidFill>
                  <a:srgbClr val="1F9BDE"/>
                </a:solidFill>
                <a:latin typeface="Tw Cen MT Condensed" panose="020B0606020104020203" pitchFamily="34" charset="0"/>
              </a:rPr>
              <a:t/>
            </a:r>
            <a:br>
              <a:rPr lang="en-US" sz="2800" dirty="0" smtClean="0">
                <a:solidFill>
                  <a:srgbClr val="1F9BDE"/>
                </a:solidFill>
                <a:latin typeface="Tw Cen MT Condensed" panose="020B0606020104020203" pitchFamily="34" charset="0"/>
              </a:rPr>
            </a:br>
            <a:r>
              <a:rPr lang="en-US" dirty="0" smtClean="0">
                <a:solidFill>
                  <a:srgbClr val="FB9409"/>
                </a:solidFill>
                <a:latin typeface="Tw Cen MT Condensed" panose="020B0606020104020203" pitchFamily="34" charset="0"/>
              </a:rPr>
              <a:t/>
            </a:r>
            <a:br>
              <a:rPr lang="en-US" dirty="0" smtClean="0">
                <a:solidFill>
                  <a:srgbClr val="FB9409"/>
                </a:solidFill>
                <a:latin typeface="Tw Cen MT Condensed" panose="020B0606020104020203" pitchFamily="34" charset="0"/>
              </a:rPr>
            </a:br>
            <a:r>
              <a:rPr lang="en-US" sz="2000" dirty="0" smtClean="0">
                <a:solidFill>
                  <a:schemeClr val="bg1">
                    <a:lumMod val="95000"/>
                  </a:schemeClr>
                </a:solidFill>
                <a:latin typeface="Tw Cen MT Condensed" panose="020B0606020104020203" pitchFamily="34" charset="0"/>
              </a:rPr>
              <a:t>PRASHANT THOMAS</a:t>
            </a:r>
            <a:br>
              <a:rPr lang="en-US" sz="2000" dirty="0" smtClean="0">
                <a:solidFill>
                  <a:schemeClr val="bg1">
                    <a:lumMod val="95000"/>
                  </a:schemeClr>
                </a:solidFill>
                <a:latin typeface="Tw Cen MT Condensed" panose="020B0606020104020203" pitchFamily="34" charset="0"/>
              </a:rPr>
            </a:br>
            <a:r>
              <a:rPr lang="en-US" sz="2000" dirty="0" smtClean="0">
                <a:solidFill>
                  <a:schemeClr val="bg1">
                    <a:lumMod val="95000"/>
                  </a:schemeClr>
                </a:solidFill>
                <a:latin typeface="Tw Cen MT Condensed" panose="020B0606020104020203" pitchFamily="34" charset="0"/>
              </a:rPr>
              <a:t>SOLUTION ARCHITECT</a:t>
            </a:r>
            <a:endParaRPr lang="en-US" sz="2000" spc="300" dirty="0">
              <a:solidFill>
                <a:schemeClr val="bg1">
                  <a:lumMod val="95000"/>
                </a:schemeClr>
              </a:solidFill>
              <a:latin typeface="Tw Cen MT Condensed" panose="020B0606020104020203"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1163" y="737712"/>
            <a:ext cx="4614080" cy="1627372"/>
          </a:xfrm>
          <a:prstGeom prst="rect">
            <a:avLst/>
          </a:prstGeom>
        </p:spPr>
      </p:pic>
    </p:spTree>
    <p:extLst>
      <p:ext uri="{BB962C8B-B14F-4D97-AF65-F5344CB8AC3E}">
        <p14:creationId xmlns:p14="http://schemas.microsoft.com/office/powerpoint/2010/main" val="280675431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ck Arc 3"/>
          <p:cNvSpPr/>
          <p:nvPr/>
        </p:nvSpPr>
        <p:spPr>
          <a:xfrm>
            <a:off x="2176531" y="2940774"/>
            <a:ext cx="7611414" cy="7834452"/>
          </a:xfrm>
          <a:prstGeom prst="blockArc">
            <a:avLst>
              <a:gd name="adj1" fmla="val 10759464"/>
              <a:gd name="adj2" fmla="val 38255"/>
              <a:gd name="adj3" fmla="val 2333"/>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3354310" y="94687"/>
            <a:ext cx="5120920" cy="646331"/>
          </a:xfrm>
          <a:prstGeom prst="rect">
            <a:avLst/>
          </a:prstGeom>
        </p:spPr>
        <p:txBody>
          <a:bodyPr wrap="square">
            <a:spAutoFit/>
          </a:bodyPr>
          <a:lstStyle/>
          <a:p>
            <a:pPr algn="ctr"/>
            <a:r>
              <a:rPr lang="en-US" sz="3600" b="1" dirty="0" smtClean="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Front </a:t>
            </a:r>
            <a:r>
              <a:rPr lang="en-US" sz="3600" dirty="0" smtClean="0">
                <a:latin typeface="Open Sans" panose="020B0606030504020204" pitchFamily="34" charset="0"/>
                <a:ea typeface="Open Sans" panose="020B0606030504020204" pitchFamily="34" charset="0"/>
                <a:cs typeface="Open Sans" panose="020B0606030504020204" pitchFamily="34" charset="0"/>
              </a:rPr>
              <a:t>Desk</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Group 1"/>
          <p:cNvGrpSpPr/>
          <p:nvPr/>
        </p:nvGrpSpPr>
        <p:grpSpPr>
          <a:xfrm>
            <a:off x="4631760" y="4081943"/>
            <a:ext cx="2566020" cy="2776057"/>
            <a:chOff x="4631760" y="4081943"/>
            <a:chExt cx="2566020" cy="2776057"/>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4773"/>
            <a:stretch/>
          </p:blipFill>
          <p:spPr>
            <a:xfrm>
              <a:off x="4631760" y="4081943"/>
              <a:ext cx="2566020" cy="2443548"/>
            </a:xfrm>
            <a:prstGeom prst="rect">
              <a:avLst/>
            </a:prstGeom>
          </p:spPr>
        </p:pic>
        <p:sp>
          <p:nvSpPr>
            <p:cNvPr id="7" name="Rectangle 6"/>
            <p:cNvSpPr/>
            <p:nvPr/>
          </p:nvSpPr>
          <p:spPr>
            <a:xfrm>
              <a:off x="4907435" y="6396335"/>
              <a:ext cx="2014670" cy="461665"/>
            </a:xfrm>
            <a:prstGeom prst="rect">
              <a:avLst/>
            </a:prstGeom>
          </p:spPr>
          <p:txBody>
            <a:bodyPr wrap="square">
              <a:spAutoFit/>
            </a:bodyPr>
            <a:lstStyle/>
            <a:p>
              <a:pPr algn="ctr"/>
              <a:r>
                <a:rPr lang="en-US" sz="2400" b="1" dirty="0" smtClean="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Front </a:t>
              </a:r>
              <a:r>
                <a:rPr lang="en-US" sz="2400" dirty="0" smtClean="0">
                  <a:latin typeface="Open Sans" panose="020B0606030504020204" pitchFamily="34" charset="0"/>
                  <a:ea typeface="Open Sans" panose="020B0606030504020204" pitchFamily="34" charset="0"/>
                  <a:cs typeface="Open Sans" panose="020B0606030504020204" pitchFamily="34" charset="0"/>
                </a:rPr>
                <a:t>Desk</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 name="Group 2"/>
          <p:cNvGrpSpPr/>
          <p:nvPr/>
        </p:nvGrpSpPr>
        <p:grpSpPr>
          <a:xfrm>
            <a:off x="1568454" y="1085882"/>
            <a:ext cx="8830681" cy="5218459"/>
            <a:chOff x="1568454" y="1085882"/>
            <a:chExt cx="8830681" cy="5218459"/>
          </a:xfrm>
        </p:grpSpPr>
        <p:pic>
          <p:nvPicPr>
            <p:cNvPr id="2050" name="Picture 2" descr="Image result for discount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8454" y="4841301"/>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funds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2902" y="2694670"/>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0287" y="1085882"/>
              <a:ext cx="1463040" cy="1463040"/>
            </a:xfrm>
            <a:prstGeom prst="rect">
              <a:avLst/>
            </a:prstGeom>
          </p:spPr>
        </p:pic>
        <p:pic>
          <p:nvPicPr>
            <p:cNvPr id="2054" name="Picture 6" descr="Image result for loyalty card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4631" y="2667852"/>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edeem icon png"/>
            <p:cNvPicPr>
              <a:picLocks noChangeAspect="1" noChangeArrowheads="1"/>
            </p:cNvPicPr>
            <p:nvPr/>
          </p:nvPicPr>
          <p:blipFill rotWithShape="1">
            <a:blip r:embed="rId8">
              <a:extLst>
                <a:ext uri="{28A0092B-C50C-407E-A947-70E740481C1C}">
                  <a14:useLocalDpi xmlns:a14="http://schemas.microsoft.com/office/drawing/2010/main" val="0"/>
                </a:ext>
              </a:extLst>
            </a:blip>
            <a:srcRect l="5450" t="8277" r="5122" b="6066"/>
            <a:stretch/>
          </p:blipFill>
          <p:spPr bwMode="auto">
            <a:xfrm>
              <a:off x="8871683" y="4805169"/>
              <a:ext cx="1527452" cy="14630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228227" y="1524282"/>
            <a:ext cx="11704201" cy="4335572"/>
            <a:chOff x="228227" y="1524282"/>
            <a:chExt cx="11704201" cy="4335572"/>
          </a:xfrm>
        </p:grpSpPr>
        <p:sp>
          <p:nvSpPr>
            <p:cNvPr id="27" name="Rectangle 26"/>
            <p:cNvSpPr/>
            <p:nvPr/>
          </p:nvSpPr>
          <p:spPr>
            <a:xfrm>
              <a:off x="228227" y="5213523"/>
              <a:ext cx="1441380" cy="646331"/>
            </a:xfrm>
            <a:prstGeom prst="rect">
              <a:avLst/>
            </a:prstGeom>
          </p:spPr>
          <p:txBody>
            <a:bodyPr wrap="square">
              <a:spAutoFit/>
            </a:bodyPr>
            <a:lstStyle/>
            <a:p>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Member </a:t>
              </a:r>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Discounts</a:t>
              </a:r>
            </a:p>
          </p:txBody>
        </p:sp>
        <p:sp>
          <p:nvSpPr>
            <p:cNvPr id="28" name="Rectangle 27"/>
            <p:cNvSpPr/>
            <p:nvPr/>
          </p:nvSpPr>
          <p:spPr>
            <a:xfrm>
              <a:off x="1425793" y="3200851"/>
              <a:ext cx="1180964" cy="369332"/>
            </a:xfrm>
            <a:prstGeom prst="rect">
              <a:avLst/>
            </a:prstGeom>
          </p:spPr>
          <p:txBody>
            <a:bodyPr wrap="square">
              <a:spAutoFit/>
            </a:bodyPr>
            <a:lstStyle/>
            <a:p>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Refunds</a:t>
              </a:r>
              <a:endPar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9" name="Rectangle 28"/>
            <p:cNvSpPr/>
            <p:nvPr/>
          </p:nvSpPr>
          <p:spPr>
            <a:xfrm>
              <a:off x="2696345" y="1570088"/>
              <a:ext cx="2469804" cy="369332"/>
            </a:xfrm>
            <a:prstGeom prst="rect">
              <a:avLst/>
            </a:prstGeom>
          </p:spPr>
          <p:txBody>
            <a:bodyPr wrap="square">
              <a:spAutoFit/>
            </a:bodyPr>
            <a:lstStyle/>
            <a:p>
              <a:r>
                <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Personalized </a:t>
              </a:r>
              <a:r>
                <a:rPr lang="en-US" b="1" i="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Offers</a:t>
              </a:r>
              <a:endPar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0" name="Rectangle 29"/>
            <p:cNvSpPr/>
            <p:nvPr/>
          </p:nvSpPr>
          <p:spPr>
            <a:xfrm>
              <a:off x="6629729" y="1524282"/>
              <a:ext cx="2999180" cy="369332"/>
            </a:xfrm>
            <a:prstGeom prst="rect">
              <a:avLst/>
            </a:prstGeom>
          </p:spPr>
          <p:txBody>
            <a:bodyPr wrap="square">
              <a:spAutoFit/>
            </a:bodyPr>
            <a:lstStyle/>
            <a:p>
              <a:r>
                <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Cross </a:t>
              </a:r>
              <a:r>
                <a:rPr lang="en-US" b="1" i="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Selling </a:t>
              </a:r>
              <a:r>
                <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i="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Up Selling</a:t>
              </a:r>
              <a:endParaRPr lang="en-US" b="1" i="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1" name="Rectangle 30"/>
            <p:cNvSpPr/>
            <p:nvPr/>
          </p:nvSpPr>
          <p:spPr>
            <a:xfrm>
              <a:off x="4899857" y="2525636"/>
              <a:ext cx="2164761" cy="369332"/>
            </a:xfrm>
            <a:prstGeom prst="rect">
              <a:avLst/>
            </a:prstGeom>
          </p:spPr>
          <p:txBody>
            <a:bodyPr wrap="square">
              <a:spAutoFit/>
            </a:bodyPr>
            <a:lstStyle/>
            <a:p>
              <a:r>
                <a:rPr lang="en-US" b="1" dirty="0" smtClean="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Customer Profile</a:t>
              </a:r>
              <a:endParaRPr lang="en-US" b="1" dirty="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2" name="Rectangle 31"/>
            <p:cNvSpPr/>
            <p:nvPr/>
          </p:nvSpPr>
          <p:spPr>
            <a:xfrm>
              <a:off x="10377640" y="5128334"/>
              <a:ext cx="1554788" cy="646331"/>
            </a:xfrm>
            <a:prstGeom prst="rect">
              <a:avLst/>
            </a:prstGeom>
          </p:spPr>
          <p:txBody>
            <a:bodyPr wrap="square">
              <a:spAutoFit/>
            </a:bodyPr>
            <a:lstStyle/>
            <a:p>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Redeem </a:t>
              </a:r>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Coupons</a:t>
              </a:r>
              <a:endPar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3" name="Rectangle 32"/>
            <p:cNvSpPr/>
            <p:nvPr/>
          </p:nvSpPr>
          <p:spPr>
            <a:xfrm>
              <a:off x="9348896" y="2940774"/>
              <a:ext cx="2583532" cy="646331"/>
            </a:xfrm>
            <a:prstGeom prst="rect">
              <a:avLst/>
            </a:prstGeom>
          </p:spPr>
          <p:txBody>
            <a:bodyPr wrap="square">
              <a:spAutoFit/>
            </a:bodyPr>
            <a:lstStyle/>
            <a:p>
              <a:r>
                <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Issue </a:t>
              </a:r>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New,</a:t>
              </a:r>
              <a:b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b="1" dirty="0" smtClean="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rPr>
                <a:t>Duplicate Card</a:t>
              </a:r>
              <a:endParaRPr lang="en-US" b="1"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Tree>
    <p:extLst>
      <p:ext uri="{BB962C8B-B14F-4D97-AF65-F5344CB8AC3E}">
        <p14:creationId xmlns:p14="http://schemas.microsoft.com/office/powerpoint/2010/main" val="3197433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par>
                          <p:cTn id="33" fill="hold">
                            <p:stCondLst>
                              <p:cond delay="3500"/>
                            </p:stCondLst>
                            <p:childTnLst>
                              <p:par>
                                <p:cTn id="34" presetID="31"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ck Arc 3"/>
          <p:cNvSpPr/>
          <p:nvPr/>
        </p:nvSpPr>
        <p:spPr>
          <a:xfrm>
            <a:off x="2176531" y="2940774"/>
            <a:ext cx="7611414" cy="7834452"/>
          </a:xfrm>
          <a:prstGeom prst="blockArc">
            <a:avLst>
              <a:gd name="adj1" fmla="val 10759464"/>
              <a:gd name="adj2" fmla="val 38255"/>
              <a:gd name="adj3" fmla="val 23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4452553" y="552206"/>
            <a:ext cx="3059369" cy="646331"/>
          </a:xfrm>
          <a:prstGeom prst="rect">
            <a:avLst/>
          </a:prstGeom>
        </p:spPr>
        <p:txBody>
          <a:bodyPr wrap="square">
            <a:spAutoFit/>
          </a:bodyPr>
          <a:lstStyle/>
          <a:p>
            <a:pPr algn="ctr"/>
            <a:r>
              <a:rPr lang="en-US" sz="3600" b="1" dirty="0" smtClean="0">
                <a:solidFill>
                  <a:schemeClr val="tx1">
                    <a:lumMod val="95000"/>
                    <a:lumOff val="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Back</a:t>
            </a:r>
            <a:r>
              <a:rPr lang="en-US" sz="3600" b="1" dirty="0" smtClean="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600" dirty="0" smtClean="0">
                <a:solidFill>
                  <a:srgbClr val="00B050"/>
                </a:solidFill>
                <a:latin typeface="Open Sans" panose="020B0606030504020204" pitchFamily="34" charset="0"/>
                <a:ea typeface="Open Sans" panose="020B0606030504020204" pitchFamily="34" charset="0"/>
                <a:cs typeface="Open Sans" panose="020B0606030504020204" pitchFamily="34" charset="0"/>
              </a:rPr>
              <a:t>Office</a:t>
            </a:r>
            <a:endParaRPr lang="en-US" sz="3600"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Group 8"/>
          <p:cNvGrpSpPr/>
          <p:nvPr/>
        </p:nvGrpSpPr>
        <p:grpSpPr>
          <a:xfrm>
            <a:off x="4273813" y="3703229"/>
            <a:ext cx="2790805" cy="3154771"/>
            <a:chOff x="4273813" y="3703229"/>
            <a:chExt cx="2790805" cy="3154771"/>
          </a:xfrm>
        </p:grpSpPr>
        <p:sp>
          <p:nvSpPr>
            <p:cNvPr id="7" name="Rectangle 6"/>
            <p:cNvSpPr/>
            <p:nvPr/>
          </p:nvSpPr>
          <p:spPr>
            <a:xfrm>
              <a:off x="4907435" y="6396335"/>
              <a:ext cx="2014670" cy="461665"/>
            </a:xfrm>
            <a:prstGeom prst="rect">
              <a:avLst/>
            </a:prstGeom>
          </p:spPr>
          <p:txBody>
            <a:bodyPr wrap="square">
              <a:spAutoFit/>
            </a:bodyPr>
            <a:lstStyle/>
            <a:p>
              <a:pPr algn="ctr"/>
              <a:r>
                <a:rPr lang="en-US" sz="2400" b="1" dirty="0" smtClean="0">
                  <a:latin typeface="Open Sans Extrabold" panose="020B0906030804020204" pitchFamily="34" charset="0"/>
                  <a:ea typeface="Open Sans Extrabold" panose="020B0906030804020204" pitchFamily="34" charset="0"/>
                  <a:cs typeface="Open Sans Extrabold" panose="020B0906030804020204" pitchFamily="34" charset="0"/>
                </a:rPr>
                <a:t>Back</a:t>
              </a:r>
              <a:r>
                <a:rPr lang="en-US" sz="2400" b="1" dirty="0" smtClean="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400" dirty="0" smtClean="0">
                  <a:solidFill>
                    <a:srgbClr val="00B050"/>
                  </a:solidFill>
                  <a:latin typeface="Open Sans" panose="020B0606030504020204" pitchFamily="34" charset="0"/>
                  <a:ea typeface="Open Sans" panose="020B0606030504020204" pitchFamily="34" charset="0"/>
                  <a:cs typeface="Open Sans" panose="020B0606030504020204" pitchFamily="34" charset="0"/>
                </a:rPr>
                <a:t>Office</a:t>
              </a:r>
              <a:endParaRPr lang="en-US" sz="2400"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813" y="3703229"/>
              <a:ext cx="2790805" cy="2647300"/>
            </a:xfrm>
            <a:prstGeom prst="rect">
              <a:avLst/>
            </a:prstGeom>
          </p:spPr>
        </p:pic>
      </p:grpSp>
      <p:grpSp>
        <p:nvGrpSpPr>
          <p:cNvPr id="5" name="Group 4"/>
          <p:cNvGrpSpPr/>
          <p:nvPr/>
        </p:nvGrpSpPr>
        <p:grpSpPr>
          <a:xfrm>
            <a:off x="1548216" y="1891501"/>
            <a:ext cx="8895006" cy="4785512"/>
            <a:chOff x="1548216" y="1891501"/>
            <a:chExt cx="8895006" cy="4785512"/>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8216" y="5200118"/>
              <a:ext cx="1457325" cy="146304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5171" y="3357807"/>
              <a:ext cx="1463040" cy="1463040"/>
            </a:xfrm>
            <a:prstGeom prst="rect">
              <a:avLst/>
            </a:prstGeom>
          </p:spPr>
        </p:pic>
        <p:pic>
          <p:nvPicPr>
            <p:cNvPr id="5124" name="Picture 4" descr="Image result for customer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1345" y="1994726"/>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newsletter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9522" y="1891501"/>
              <a:ext cx="1586358" cy="15863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54823" y="3270912"/>
              <a:ext cx="1760234" cy="154432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promotion icon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25435" y="5159226"/>
              <a:ext cx="1517787" cy="15177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8340" y="2192673"/>
            <a:ext cx="12200340" cy="4035732"/>
            <a:chOff x="-8340" y="2192673"/>
            <a:chExt cx="12200340" cy="4035732"/>
          </a:xfrm>
        </p:grpSpPr>
        <p:sp>
          <p:nvSpPr>
            <p:cNvPr id="27" name="Rectangle 26"/>
            <p:cNvSpPr/>
            <p:nvPr/>
          </p:nvSpPr>
          <p:spPr>
            <a:xfrm>
              <a:off x="-8340" y="5582074"/>
              <a:ext cx="1441380" cy="646331"/>
            </a:xfrm>
            <a:prstGeom prst="rect">
              <a:avLst/>
            </a:prstGeom>
          </p:spPr>
          <p:txBody>
            <a:bodyPr wrap="square">
              <a:spAutoFit/>
            </a:bodyPr>
            <a:lstStyle/>
            <a:p>
              <a:pPr algn="r"/>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 Manage Coupons</a:t>
              </a:r>
            </a:p>
          </p:txBody>
        </p:sp>
        <p:sp>
          <p:nvSpPr>
            <p:cNvPr id="28" name="Rectangle 27"/>
            <p:cNvSpPr/>
            <p:nvPr/>
          </p:nvSpPr>
          <p:spPr>
            <a:xfrm>
              <a:off x="276177" y="3650003"/>
              <a:ext cx="1654330" cy="646331"/>
            </a:xfrm>
            <a:prstGeom prst="rect">
              <a:avLst/>
            </a:prstGeom>
          </p:spPr>
          <p:txBody>
            <a:bodyPr wrap="square">
              <a:spAutoFit/>
            </a:bodyPr>
            <a:lstStyle/>
            <a:p>
              <a:pPr algn="r"/>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Manage Card Profiles</a:t>
              </a:r>
            </a:p>
          </p:txBody>
        </p:sp>
        <p:sp>
          <p:nvSpPr>
            <p:cNvPr id="29" name="Rectangle 28"/>
            <p:cNvSpPr/>
            <p:nvPr/>
          </p:nvSpPr>
          <p:spPr>
            <a:xfrm>
              <a:off x="2020729" y="2192673"/>
              <a:ext cx="1728794" cy="646331"/>
            </a:xfrm>
            <a:prstGeom prst="rect">
              <a:avLst/>
            </a:prstGeom>
          </p:spPr>
          <p:txBody>
            <a:bodyPr wrap="square">
              <a:spAutoFit/>
            </a:bodyPr>
            <a:lstStyle/>
            <a:p>
              <a:pPr algn="r"/>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Customer Management</a:t>
              </a:r>
            </a:p>
          </p:txBody>
        </p:sp>
        <p:sp>
          <p:nvSpPr>
            <p:cNvPr id="30" name="Rectangle 29"/>
            <p:cNvSpPr/>
            <p:nvPr/>
          </p:nvSpPr>
          <p:spPr>
            <a:xfrm>
              <a:off x="8248424" y="2208613"/>
              <a:ext cx="2102147" cy="646331"/>
            </a:xfrm>
            <a:prstGeom prst="rect">
              <a:avLst/>
            </a:prstGeom>
          </p:spPr>
          <p:txBody>
            <a:bodyPr wrap="square">
              <a:spAutoFit/>
            </a:bodyPr>
            <a:lstStyle/>
            <a:p>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Create News </a:t>
              </a:r>
              <a:r>
                <a:rPr lang="en-US" b="1" dirty="0" smtClean="0">
                  <a:latin typeface="Open Sans Semibold" panose="020B0706030804020204" pitchFamily="34" charset="0"/>
                  <a:ea typeface="Open Sans Semibold" panose="020B0706030804020204" pitchFamily="34" charset="0"/>
                  <a:cs typeface="Open Sans Semibold" panose="020B0706030804020204" pitchFamily="34" charset="0"/>
                </a:rPr>
                <a:t>Letters</a:t>
              </a:r>
              <a:endParaRPr lang="en-US" b="1"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3" name="Rectangle 32"/>
            <p:cNvSpPr/>
            <p:nvPr/>
          </p:nvSpPr>
          <p:spPr>
            <a:xfrm>
              <a:off x="10015057" y="3591496"/>
              <a:ext cx="1856366" cy="646331"/>
            </a:xfrm>
            <a:prstGeom prst="rect">
              <a:avLst/>
            </a:prstGeom>
          </p:spPr>
          <p:txBody>
            <a:bodyPr wrap="square">
              <a:spAutoFit/>
            </a:bodyPr>
            <a:lstStyle/>
            <a:p>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Manage Properties</a:t>
              </a:r>
            </a:p>
          </p:txBody>
        </p:sp>
        <p:sp>
          <p:nvSpPr>
            <p:cNvPr id="34" name="Rectangle 33"/>
            <p:cNvSpPr/>
            <p:nvPr/>
          </p:nvSpPr>
          <p:spPr>
            <a:xfrm>
              <a:off x="10493547" y="5479962"/>
              <a:ext cx="1698453" cy="646331"/>
            </a:xfrm>
            <a:prstGeom prst="rect">
              <a:avLst/>
            </a:prstGeom>
          </p:spPr>
          <p:txBody>
            <a:bodyPr wrap="square">
              <a:spAutoFit/>
            </a:bodyPr>
            <a:lstStyle/>
            <a:p>
              <a:r>
                <a:rPr lang="en-US" b="1" dirty="0">
                  <a:latin typeface="Open Sans Semibold" panose="020B0706030804020204" pitchFamily="34" charset="0"/>
                  <a:ea typeface="Open Sans Semibold" panose="020B0706030804020204" pitchFamily="34" charset="0"/>
                  <a:cs typeface="Open Sans Semibold" panose="020B0706030804020204" pitchFamily="34" charset="0"/>
                </a:rPr>
                <a:t>Create Promotions</a:t>
              </a:r>
            </a:p>
          </p:txBody>
        </p:sp>
      </p:grpSp>
    </p:spTree>
    <p:extLst>
      <p:ext uri="{BB962C8B-B14F-4D97-AF65-F5344CB8AC3E}">
        <p14:creationId xmlns:p14="http://schemas.microsoft.com/office/powerpoint/2010/main" val="777703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par>
                          <p:cTn id="14" fill="hold">
                            <p:stCondLst>
                              <p:cond delay="3000"/>
                            </p:stCondLst>
                            <p:childTnLst>
                              <p:par>
                                <p:cTn id="15" presetID="47"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6"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b="14722"/>
          <a:stretch/>
        </p:blipFill>
        <p:spPr>
          <a:xfrm>
            <a:off x="0" y="0"/>
            <a:ext cx="12192000" cy="6889532"/>
          </a:xfrm>
          <a:prstGeom prst="rect">
            <a:avLst/>
          </a:prstGeom>
        </p:spPr>
      </p:pic>
      <p:sp>
        <p:nvSpPr>
          <p:cNvPr id="6" name="Rectangle 5"/>
          <p:cNvSpPr/>
          <p:nvPr/>
        </p:nvSpPr>
        <p:spPr>
          <a:xfrm>
            <a:off x="0" y="0"/>
            <a:ext cx="7267903"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7267903" y="0"/>
            <a:ext cx="4924097" cy="68580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3575" y="322917"/>
            <a:ext cx="3711749" cy="1023485"/>
          </a:xfrm>
          <a:prstGeom prst="rect">
            <a:avLst/>
          </a:prstGeom>
        </p:spPr>
        <p:txBody>
          <a:bodyPr wrap="square">
            <a:spAutoFit/>
          </a:bodyPr>
          <a:lstStyle/>
          <a:p>
            <a:pPr>
              <a:lnSpc>
                <a:spcPts val="3500"/>
              </a:lnSpc>
            </a:pP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MANAGEMENT </a:t>
            </a:r>
            <a:r>
              <a:rPr lang="en-US" sz="4200" b="1" dirty="0" smtClean="0">
                <a:solidFill>
                  <a:srgbClr val="FFCC07"/>
                </a:solidFill>
                <a:latin typeface="Open Sans Extrabold" panose="020B0906030804020204" pitchFamily="34" charset="0"/>
                <a:ea typeface="Open Sans Extrabold" panose="020B0906030804020204" pitchFamily="34" charset="0"/>
                <a:cs typeface="Open Sans Extrabold" panose="020B0906030804020204" pitchFamily="34" charset="0"/>
              </a:rPr>
              <a:t>DASHBOARD</a:t>
            </a:r>
            <a:endParaRPr lang="en-US" sz="4200" dirty="0">
              <a:solidFill>
                <a:srgbClr val="FFCC07"/>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6" name="Group 25"/>
          <p:cNvGrpSpPr/>
          <p:nvPr/>
        </p:nvGrpSpPr>
        <p:grpSpPr>
          <a:xfrm>
            <a:off x="2276018" y="1776108"/>
            <a:ext cx="3859809" cy="4621867"/>
            <a:chOff x="2276018" y="1776108"/>
            <a:chExt cx="3859809" cy="4621867"/>
          </a:xfrm>
        </p:grpSpPr>
        <p:sp>
          <p:nvSpPr>
            <p:cNvPr id="15" name="Rectangle 14"/>
            <p:cNvSpPr/>
            <p:nvPr/>
          </p:nvSpPr>
          <p:spPr>
            <a:xfrm>
              <a:off x="2288269" y="1776108"/>
              <a:ext cx="2421206"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Track Purchases</a:t>
              </a:r>
            </a:p>
          </p:txBody>
        </p:sp>
        <p:sp>
          <p:nvSpPr>
            <p:cNvPr id="16" name="Rectangle 15"/>
            <p:cNvSpPr/>
            <p:nvPr/>
          </p:nvSpPr>
          <p:spPr>
            <a:xfrm>
              <a:off x="2291784" y="2856437"/>
              <a:ext cx="3844043"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Track R</a:t>
              </a:r>
              <a:r>
                <a:rPr lang="en-US" sz="2200" b="1"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ewards </a:t>
              </a:r>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a:t>
              </a:r>
              <a:r>
                <a:rPr lang="en-US" sz="2200" b="1"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edeemed</a:t>
              </a:r>
              <a:endPar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7" name="Rectangle 16"/>
            <p:cNvSpPr/>
            <p:nvPr/>
          </p:nvSpPr>
          <p:spPr>
            <a:xfrm>
              <a:off x="2276018" y="3877033"/>
              <a:ext cx="3134595"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Track Coupons</a:t>
              </a:r>
            </a:p>
          </p:txBody>
        </p:sp>
        <p:sp>
          <p:nvSpPr>
            <p:cNvPr id="18" name="Rectangle 17"/>
            <p:cNvSpPr/>
            <p:nvPr/>
          </p:nvSpPr>
          <p:spPr>
            <a:xfrm>
              <a:off x="2280387" y="4912980"/>
              <a:ext cx="3505085"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Track Customer P</a:t>
              </a:r>
              <a:r>
                <a:rPr lang="en-US" sz="2200" b="1"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rofiles</a:t>
              </a:r>
              <a:endPar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9" name="Rectangle 18"/>
            <p:cNvSpPr/>
            <p:nvPr/>
          </p:nvSpPr>
          <p:spPr>
            <a:xfrm>
              <a:off x="2288142" y="5967088"/>
              <a:ext cx="2819889" cy="430887"/>
            </a:xfrm>
            <a:prstGeom prst="rect">
              <a:avLst/>
            </a:prstGeom>
          </p:spPr>
          <p:txBody>
            <a:bodyPr wrap="square">
              <a:spAutoFit/>
            </a:bodyPr>
            <a:lstStyle/>
            <a:p>
              <a:r>
                <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Assign P</a:t>
              </a:r>
              <a:r>
                <a:rPr lang="en-US" sz="2200" b="1"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oint Value</a:t>
              </a:r>
              <a:endParaRPr lang="en-US"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24" name="Group 23"/>
          <p:cNvGrpSpPr/>
          <p:nvPr/>
        </p:nvGrpSpPr>
        <p:grpSpPr>
          <a:xfrm>
            <a:off x="-15766" y="1537138"/>
            <a:ext cx="1679027" cy="5113522"/>
            <a:chOff x="-15766" y="1537138"/>
            <a:chExt cx="1679027" cy="5113522"/>
          </a:xfrm>
        </p:grpSpPr>
        <p:grpSp>
          <p:nvGrpSpPr>
            <p:cNvPr id="2" name="Group 1"/>
            <p:cNvGrpSpPr/>
            <p:nvPr/>
          </p:nvGrpSpPr>
          <p:grpSpPr>
            <a:xfrm>
              <a:off x="0" y="1537138"/>
              <a:ext cx="1198180" cy="1001110"/>
              <a:chOff x="0" y="1537138"/>
              <a:chExt cx="1198180" cy="1001110"/>
            </a:xfrm>
          </p:grpSpPr>
          <p:sp>
            <p:nvSpPr>
              <p:cNvPr id="5" name="Rectangular Callout 4"/>
              <p:cNvSpPr/>
              <p:nvPr/>
            </p:nvSpPr>
            <p:spPr>
              <a:xfrm rot="16200000">
                <a:off x="98535" y="1438603"/>
                <a:ext cx="1001110" cy="1198180"/>
              </a:xfrm>
              <a:prstGeom prst="wedgeRectCallou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l="4322" t="7882"/>
              <a:stretch/>
            </p:blipFill>
            <p:spPr>
              <a:xfrm>
                <a:off x="178853" y="1720367"/>
                <a:ext cx="840480" cy="644923"/>
              </a:xfrm>
              <a:prstGeom prst="rect">
                <a:avLst/>
              </a:prstGeom>
            </p:spPr>
          </p:pic>
        </p:grpSp>
        <p:grpSp>
          <p:nvGrpSpPr>
            <p:cNvPr id="3" name="Group 2"/>
            <p:cNvGrpSpPr/>
            <p:nvPr/>
          </p:nvGrpSpPr>
          <p:grpSpPr>
            <a:xfrm>
              <a:off x="7882" y="2560347"/>
              <a:ext cx="1655379" cy="1014487"/>
              <a:chOff x="7882" y="2560347"/>
              <a:chExt cx="1655379" cy="1014487"/>
            </a:xfrm>
          </p:grpSpPr>
          <p:sp>
            <p:nvSpPr>
              <p:cNvPr id="10" name="Rectangular Callout 9"/>
              <p:cNvSpPr/>
              <p:nvPr/>
            </p:nvSpPr>
            <p:spPr>
              <a:xfrm rot="16200000">
                <a:off x="328328" y="2239901"/>
                <a:ext cx="1014487" cy="1655379"/>
              </a:xfrm>
              <a:prstGeom prst="wedgeRectCallout">
                <a:avLst/>
              </a:prstGeom>
              <a:solidFill>
                <a:srgbClr val="EC4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Image result for rewards icon 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714991" y="2719892"/>
                <a:ext cx="608683" cy="6086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7881" y="3589759"/>
              <a:ext cx="1198180" cy="1061070"/>
              <a:chOff x="7881" y="3589759"/>
              <a:chExt cx="1198180" cy="1061070"/>
            </a:xfrm>
          </p:grpSpPr>
          <p:sp>
            <p:nvSpPr>
              <p:cNvPr id="12" name="Rectangular Callout 11"/>
              <p:cNvSpPr/>
              <p:nvPr/>
            </p:nvSpPr>
            <p:spPr>
              <a:xfrm rot="16200000">
                <a:off x="76436" y="3521204"/>
                <a:ext cx="1061070" cy="1198180"/>
              </a:xfrm>
              <a:prstGeom prst="wedgeRectCallout">
                <a:avLst/>
              </a:prstGeom>
              <a:solidFill>
                <a:srgbClr val="F3A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6" cstate="print">
                <a:extLst>
                  <a:ext uri="{28A0092B-C50C-407E-A947-70E740481C1C}">
                    <a14:useLocalDpi xmlns:a14="http://schemas.microsoft.com/office/drawing/2010/main" val="0"/>
                  </a:ext>
                </a:extLst>
              </a:blip>
              <a:srcRect t="14808" b="11941"/>
              <a:stretch/>
            </p:blipFill>
            <p:spPr>
              <a:xfrm>
                <a:off x="206054" y="3844682"/>
                <a:ext cx="734449" cy="537988"/>
              </a:xfrm>
              <a:prstGeom prst="rect">
                <a:avLst/>
              </a:prstGeom>
            </p:spPr>
          </p:pic>
        </p:grpSp>
        <p:grpSp>
          <p:nvGrpSpPr>
            <p:cNvPr id="22" name="Group 21"/>
            <p:cNvGrpSpPr/>
            <p:nvPr/>
          </p:nvGrpSpPr>
          <p:grpSpPr>
            <a:xfrm>
              <a:off x="7882" y="4665754"/>
              <a:ext cx="1655379" cy="1016877"/>
              <a:chOff x="7882" y="4665754"/>
              <a:chExt cx="1655379" cy="1016877"/>
            </a:xfrm>
          </p:grpSpPr>
          <p:sp>
            <p:nvSpPr>
              <p:cNvPr id="11" name="Rectangular Callout 10"/>
              <p:cNvSpPr/>
              <p:nvPr/>
            </p:nvSpPr>
            <p:spPr>
              <a:xfrm rot="16200000">
                <a:off x="327133" y="4346503"/>
                <a:ext cx="1016877" cy="1655379"/>
              </a:xfrm>
              <a:prstGeom prst="wedgeRectCallout">
                <a:avLst/>
              </a:prstGeom>
              <a:solidFill>
                <a:srgbClr val="96C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Image result for customer ICON 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603401" y="4850150"/>
                <a:ext cx="815897" cy="577927"/>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15766" y="5686573"/>
              <a:ext cx="835572" cy="964087"/>
              <a:chOff x="-15766" y="5686573"/>
              <a:chExt cx="835572" cy="964087"/>
            </a:xfrm>
          </p:grpSpPr>
          <p:sp>
            <p:nvSpPr>
              <p:cNvPr id="13" name="Rectangular Callout 12"/>
              <p:cNvSpPr/>
              <p:nvPr/>
            </p:nvSpPr>
            <p:spPr>
              <a:xfrm rot="16200000">
                <a:off x="-80024" y="5750831"/>
                <a:ext cx="964087" cy="835572"/>
              </a:xfrm>
              <a:prstGeom prst="wedgeRectCallout">
                <a:avLst/>
              </a:prstGeom>
              <a:solidFill>
                <a:srgbClr val="3BB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rotWithShape="1">
              <a:blip r:embed="rId8" cstate="print">
                <a:extLst>
                  <a:ext uri="{28A0092B-C50C-407E-A947-70E740481C1C}">
                    <a14:useLocalDpi xmlns:a14="http://schemas.microsoft.com/office/drawing/2010/main" val="0"/>
                  </a:ext>
                </a:extLst>
              </a:blip>
              <a:srcRect l="6592" t="6545" r="6224" b="8386"/>
              <a:stretch/>
            </p:blipFill>
            <p:spPr>
              <a:xfrm>
                <a:off x="132659" y="5868223"/>
                <a:ext cx="534797" cy="626186"/>
              </a:xfrm>
              <a:prstGeom prst="rect">
                <a:avLst/>
              </a:prstGeom>
            </p:spPr>
          </p:pic>
        </p:grpSp>
      </p:grpSp>
    </p:spTree>
    <p:extLst>
      <p:ext uri="{BB962C8B-B14F-4D97-AF65-F5344CB8AC3E}">
        <p14:creationId xmlns:p14="http://schemas.microsoft.com/office/powerpoint/2010/main" val="3634912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0879" y="214580"/>
            <a:ext cx="8264641" cy="646331"/>
          </a:xfrm>
          <a:prstGeom prst="rect">
            <a:avLst/>
          </a:prstGeom>
        </p:spPr>
        <p:txBody>
          <a:bodyPr wrap="square">
            <a:spAutoFit/>
          </a:bodyPr>
          <a:lstStyle/>
          <a:p>
            <a:pPr algn="ctr"/>
            <a:r>
              <a:rPr lang="en-US" sz="3600" b="1" dirty="0" smtClean="0">
                <a:solidFill>
                  <a:schemeClr val="tx1">
                    <a:lumMod val="95000"/>
                    <a:lumOff val="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Concerns Addressed: </a:t>
            </a:r>
            <a:r>
              <a:rPr lang="en-US" sz="3600" dirty="0" smtClean="0">
                <a:solidFill>
                  <a:srgbClr val="00B050"/>
                </a:solidFill>
                <a:latin typeface="Open Sans" panose="020B0606030504020204" pitchFamily="34" charset="0"/>
                <a:ea typeface="Open Sans" panose="020B0606030504020204" pitchFamily="34" charset="0"/>
                <a:cs typeface="Open Sans" panose="020B0606030504020204" pitchFamily="34" charset="0"/>
              </a:rPr>
              <a:t>Customers</a:t>
            </a:r>
            <a:endParaRPr lang="en-US" sz="3600"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Image result for target icon png"/>
          <p:cNvPicPr>
            <a:picLocks noChangeAspect="1" noChangeArrowheads="1"/>
          </p:cNvPicPr>
          <p:nvPr/>
        </p:nvPicPr>
        <p:blipFill rotWithShape="1">
          <a:blip r:embed="rId2">
            <a:extLst>
              <a:ext uri="{28A0092B-C50C-407E-A947-70E740481C1C}">
                <a14:useLocalDpi xmlns:a14="http://schemas.microsoft.com/office/drawing/2010/main"/>
              </a:ext>
            </a:extLst>
          </a:blip>
          <a:srcRect b="33507"/>
          <a:stretch/>
        </p:blipFill>
        <p:spPr bwMode="auto">
          <a:xfrm>
            <a:off x="4093699" y="4819146"/>
            <a:ext cx="3047527" cy="2023020"/>
          </a:xfrm>
          <a:prstGeom prst="rect">
            <a:avLst/>
          </a:prstGeom>
          <a:noFill/>
          <a:extLst>
            <a:ext uri="{909E8E84-426E-40DD-AFC4-6F175D3DCCD1}">
              <a14:hiddenFill xmlns:a14="http://schemas.microsoft.com/office/drawing/2010/main">
                <a:solidFill>
                  <a:srgbClr val="FFFFFF"/>
                </a:solidFill>
              </a14:hiddenFill>
            </a:ext>
          </a:extLst>
        </p:spPr>
      </p:pic>
      <p:grpSp>
        <p:nvGrpSpPr>
          <p:cNvPr id="1036" name="Group 1035"/>
          <p:cNvGrpSpPr/>
          <p:nvPr/>
        </p:nvGrpSpPr>
        <p:grpSpPr>
          <a:xfrm>
            <a:off x="2717808" y="3495033"/>
            <a:ext cx="5755372" cy="2832232"/>
            <a:chOff x="2717808" y="3495033"/>
            <a:chExt cx="5755372" cy="2832232"/>
          </a:xfrm>
        </p:grpSpPr>
        <p:grpSp>
          <p:nvGrpSpPr>
            <p:cNvPr id="55" name="Group 54"/>
            <p:cNvGrpSpPr/>
            <p:nvPr/>
          </p:nvGrpSpPr>
          <p:grpSpPr>
            <a:xfrm>
              <a:off x="4315040" y="3831796"/>
              <a:ext cx="527378" cy="899077"/>
              <a:chOff x="4315040" y="3831796"/>
              <a:chExt cx="527378" cy="899077"/>
            </a:xfrm>
          </p:grpSpPr>
          <p:cxnSp>
            <p:nvCxnSpPr>
              <p:cNvPr id="19" name="Straight Connector 18"/>
              <p:cNvCxnSpPr/>
              <p:nvPr/>
            </p:nvCxnSpPr>
            <p:spPr>
              <a:xfrm>
                <a:off x="4373941" y="3892080"/>
                <a:ext cx="468477" cy="838793"/>
              </a:xfrm>
              <a:prstGeom prst="line">
                <a:avLst/>
              </a:prstGeom>
              <a:ln w="12700">
                <a:solidFill>
                  <a:srgbClr val="F3A92D"/>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315040" y="3831796"/>
                <a:ext cx="185511" cy="185511"/>
              </a:xfrm>
              <a:prstGeom prst="ellipse">
                <a:avLst/>
              </a:prstGeom>
              <a:solidFill>
                <a:srgbClr val="F3A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3199276" y="4759176"/>
              <a:ext cx="857381" cy="685409"/>
              <a:chOff x="3199276" y="4759176"/>
              <a:chExt cx="857381" cy="685409"/>
            </a:xfrm>
          </p:grpSpPr>
          <p:cxnSp>
            <p:nvCxnSpPr>
              <p:cNvPr id="25" name="Straight Connector 24"/>
              <p:cNvCxnSpPr/>
              <p:nvPr/>
            </p:nvCxnSpPr>
            <p:spPr>
              <a:xfrm>
                <a:off x="3283726" y="4819146"/>
                <a:ext cx="772931" cy="625439"/>
              </a:xfrm>
              <a:prstGeom prst="line">
                <a:avLst/>
              </a:prstGeom>
              <a:ln w="12700">
                <a:solidFill>
                  <a:srgbClr val="96C83C"/>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199276" y="4759176"/>
                <a:ext cx="185511" cy="185511"/>
              </a:xfrm>
              <a:prstGeom prst="ellipse">
                <a:avLst/>
              </a:prstGeom>
              <a:solidFill>
                <a:srgbClr val="96C83C"/>
              </a:solidFill>
              <a:ln>
                <a:solidFill>
                  <a:srgbClr val="96C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717808" y="5937274"/>
              <a:ext cx="1221707" cy="185511"/>
              <a:chOff x="2717808" y="5937274"/>
              <a:chExt cx="1221707" cy="185511"/>
            </a:xfrm>
          </p:grpSpPr>
          <p:cxnSp>
            <p:nvCxnSpPr>
              <p:cNvPr id="32" name="Straight Connector 31"/>
              <p:cNvCxnSpPr/>
              <p:nvPr/>
            </p:nvCxnSpPr>
            <p:spPr>
              <a:xfrm>
                <a:off x="2840451" y="6030030"/>
                <a:ext cx="1099064" cy="10560"/>
              </a:xfrm>
              <a:prstGeom prst="line">
                <a:avLst/>
              </a:prstGeom>
              <a:ln w="12700">
                <a:solidFill>
                  <a:srgbClr val="39B1A8"/>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717808" y="5937274"/>
                <a:ext cx="185511" cy="185511"/>
              </a:xfrm>
              <a:prstGeom prst="ellipse">
                <a:avLst/>
              </a:prstGeom>
              <a:solidFill>
                <a:srgbClr val="39B1A8"/>
              </a:solidFill>
              <a:ln>
                <a:solidFill>
                  <a:srgbClr val="96C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5650443" y="3495033"/>
              <a:ext cx="185511" cy="1081508"/>
              <a:chOff x="5650443" y="3495033"/>
              <a:chExt cx="185511" cy="1081508"/>
            </a:xfrm>
          </p:grpSpPr>
          <p:cxnSp>
            <p:nvCxnSpPr>
              <p:cNvPr id="38" name="Straight Connector 37"/>
              <p:cNvCxnSpPr/>
              <p:nvPr/>
            </p:nvCxnSpPr>
            <p:spPr>
              <a:xfrm flipH="1">
                <a:off x="5697375" y="3495033"/>
                <a:ext cx="45824" cy="1081508"/>
              </a:xfrm>
              <a:prstGeom prst="line">
                <a:avLst/>
              </a:prstGeom>
              <a:ln w="12700">
                <a:solidFill>
                  <a:srgbClr val="EA435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650443" y="3495033"/>
                <a:ext cx="185511" cy="185511"/>
              </a:xfrm>
              <a:prstGeom prst="ellipse">
                <a:avLst/>
              </a:prstGeom>
              <a:solidFill>
                <a:srgbClr val="EA4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6384752" y="3799324"/>
              <a:ext cx="648026" cy="934994"/>
              <a:chOff x="6384752" y="3799324"/>
              <a:chExt cx="648026" cy="934994"/>
            </a:xfrm>
          </p:grpSpPr>
          <p:cxnSp>
            <p:nvCxnSpPr>
              <p:cNvPr id="40" name="Straight Connector 39"/>
              <p:cNvCxnSpPr/>
              <p:nvPr/>
            </p:nvCxnSpPr>
            <p:spPr>
              <a:xfrm flipH="1">
                <a:off x="6384752" y="3839723"/>
                <a:ext cx="559358" cy="894595"/>
              </a:xfrm>
              <a:prstGeom prst="line">
                <a:avLst/>
              </a:prstGeom>
              <a:ln w="12700">
                <a:solidFill>
                  <a:srgbClr val="FF00FF"/>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847267" y="3799324"/>
                <a:ext cx="185511" cy="185511"/>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7037279" y="4748367"/>
              <a:ext cx="961740" cy="596126"/>
              <a:chOff x="7037279" y="4748367"/>
              <a:chExt cx="961740" cy="596126"/>
            </a:xfrm>
          </p:grpSpPr>
          <p:cxnSp>
            <p:nvCxnSpPr>
              <p:cNvPr id="42" name="Straight Connector 41"/>
              <p:cNvCxnSpPr/>
              <p:nvPr/>
            </p:nvCxnSpPr>
            <p:spPr>
              <a:xfrm flipH="1">
                <a:off x="7037279" y="4819146"/>
                <a:ext cx="905614" cy="52534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813508" y="4748367"/>
                <a:ext cx="185511" cy="18551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7295410" y="6030029"/>
              <a:ext cx="1177770" cy="297236"/>
              <a:chOff x="7295410" y="6030029"/>
              <a:chExt cx="1177770" cy="297236"/>
            </a:xfrm>
          </p:grpSpPr>
          <p:cxnSp>
            <p:nvCxnSpPr>
              <p:cNvPr id="44" name="Straight Connector 43"/>
              <p:cNvCxnSpPr/>
              <p:nvPr/>
            </p:nvCxnSpPr>
            <p:spPr>
              <a:xfrm flipH="1">
                <a:off x="7295410" y="6122785"/>
                <a:ext cx="1036196" cy="204480"/>
              </a:xfrm>
              <a:prstGeom prst="line">
                <a:avLst/>
              </a:prstGeom>
              <a:ln w="12700">
                <a:solidFill>
                  <a:srgbClr val="000066"/>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8287669" y="6030029"/>
                <a:ext cx="185511" cy="185511"/>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8" name="Group 1037"/>
          <p:cNvGrpSpPr/>
          <p:nvPr/>
        </p:nvGrpSpPr>
        <p:grpSpPr>
          <a:xfrm>
            <a:off x="0" y="1057487"/>
            <a:ext cx="11650824" cy="5372664"/>
            <a:chOff x="0" y="1057487"/>
            <a:chExt cx="11650824" cy="5372664"/>
          </a:xfrm>
        </p:grpSpPr>
        <p:sp>
          <p:nvSpPr>
            <p:cNvPr id="28" name="Rectangle 27"/>
            <p:cNvSpPr/>
            <p:nvPr/>
          </p:nvSpPr>
          <p:spPr>
            <a:xfrm>
              <a:off x="0" y="5506821"/>
              <a:ext cx="1445006" cy="923330"/>
            </a:xfrm>
            <a:prstGeom prst="rect">
              <a:avLst/>
            </a:prstGeom>
          </p:spPr>
          <p:txBody>
            <a:bodyPr wrap="square">
              <a:spAutoFit/>
            </a:bodyPr>
            <a:lstStyle/>
            <a:p>
              <a:pPr algn="r"/>
              <a:r>
                <a:rPr lang="en-US" b="1" dirty="0">
                  <a:solidFill>
                    <a:srgbClr val="39B1A8"/>
                  </a:solidFill>
                  <a:latin typeface="Open Sans Semibold" panose="020B0706030804020204" pitchFamily="34" charset="0"/>
                  <a:ea typeface="Open Sans Semibold" panose="020B0706030804020204" pitchFamily="34" charset="0"/>
                  <a:cs typeface="Open Sans Semibold" panose="020B0706030804020204" pitchFamily="34" charset="0"/>
                </a:rPr>
                <a:t>Inception and </a:t>
              </a:r>
              <a:r>
                <a:rPr lang="en-US" b="1" dirty="0" smtClean="0">
                  <a:solidFill>
                    <a:srgbClr val="39B1A8"/>
                  </a:solidFill>
                  <a:latin typeface="Open Sans Semibold" panose="020B0706030804020204" pitchFamily="34" charset="0"/>
                  <a:ea typeface="Open Sans Semibold" panose="020B0706030804020204" pitchFamily="34" charset="0"/>
                  <a:cs typeface="Open Sans Semibold" panose="020B0706030804020204" pitchFamily="34" charset="0"/>
                </a:rPr>
                <a:t>On-Boarding</a:t>
              </a:r>
              <a:endParaRPr lang="en-US" b="1" dirty="0">
                <a:solidFill>
                  <a:srgbClr val="39B1A8"/>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1" name="Rectangle 30"/>
            <p:cNvSpPr/>
            <p:nvPr/>
          </p:nvSpPr>
          <p:spPr>
            <a:xfrm>
              <a:off x="186595" y="3849811"/>
              <a:ext cx="1852021" cy="923330"/>
            </a:xfrm>
            <a:prstGeom prst="rect">
              <a:avLst/>
            </a:prstGeom>
          </p:spPr>
          <p:txBody>
            <a:bodyPr wrap="square">
              <a:spAutoFit/>
            </a:bodyPr>
            <a:lstStyle/>
            <a:p>
              <a:pPr algn="r"/>
              <a:r>
                <a:rPr lang="en-US" b="1" dirty="0">
                  <a:solidFill>
                    <a:srgbClr val="96C83C"/>
                  </a:solidFill>
                  <a:latin typeface="Open Sans Semibold" panose="020B0706030804020204" pitchFamily="34" charset="0"/>
                  <a:ea typeface="Open Sans Semibold" panose="020B0706030804020204" pitchFamily="34" charset="0"/>
                  <a:cs typeface="Open Sans Semibold" panose="020B0706030804020204" pitchFamily="34" charset="0"/>
                </a:rPr>
                <a:t>Create system of records for cards issued</a:t>
              </a:r>
            </a:p>
          </p:txBody>
        </p:sp>
        <p:sp>
          <p:nvSpPr>
            <p:cNvPr id="37" name="Rectangle 36"/>
            <p:cNvSpPr/>
            <p:nvPr/>
          </p:nvSpPr>
          <p:spPr>
            <a:xfrm>
              <a:off x="1485487" y="2777650"/>
              <a:ext cx="1852021" cy="646331"/>
            </a:xfrm>
            <a:prstGeom prst="rect">
              <a:avLst/>
            </a:prstGeom>
          </p:spPr>
          <p:txBody>
            <a:bodyPr wrap="square">
              <a:spAutoFit/>
            </a:bodyPr>
            <a:lstStyle/>
            <a:p>
              <a:pPr algn="r"/>
              <a:r>
                <a:rPr lang="en-US" b="1" dirty="0" smtClean="0">
                  <a:solidFill>
                    <a:srgbClr val="F3A92D"/>
                  </a:solidFill>
                  <a:latin typeface="Open Sans Semibold" panose="020B0706030804020204" pitchFamily="34" charset="0"/>
                  <a:ea typeface="Open Sans Semibold" panose="020B0706030804020204" pitchFamily="34" charset="0"/>
                  <a:cs typeface="Open Sans Semibold" panose="020B0706030804020204" pitchFamily="34" charset="0"/>
                </a:rPr>
                <a:t>Register Customer</a:t>
              </a:r>
              <a:endParaRPr lang="en-US" b="1" dirty="0">
                <a:solidFill>
                  <a:srgbClr val="F3A92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0" name="Rectangle 49"/>
            <p:cNvSpPr/>
            <p:nvPr/>
          </p:nvSpPr>
          <p:spPr>
            <a:xfrm>
              <a:off x="3173579" y="1057487"/>
              <a:ext cx="5178815" cy="1200329"/>
            </a:xfrm>
            <a:prstGeom prst="rect">
              <a:avLst/>
            </a:prstGeom>
          </p:spPr>
          <p:txBody>
            <a:bodyPr wrap="square">
              <a:spAutoFit/>
            </a:bodyPr>
            <a:lstStyle/>
            <a:p>
              <a:pPr algn="ctr"/>
              <a:r>
                <a:rPr lang="en-US" b="1" dirty="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rPr>
                <a:t>Customer </a:t>
              </a:r>
              <a:r>
                <a:rPr lang="en-US" b="1" dirty="0" smtClean="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rPr>
                <a:t>Dashboard </a:t>
              </a:r>
              <a:r>
                <a:rPr lang="en-US" b="1" dirty="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rPr>
                <a:t>with soft copy of card &amp; consolidated view of  points available &amp; redeemed, Rewards </a:t>
              </a:r>
              <a:r>
                <a:rPr lang="en-US" b="1" dirty="0" smtClean="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rPr>
                <a:t>Gained </a:t>
              </a:r>
              <a:r>
                <a:rPr lang="en-US" b="1" dirty="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rPr>
                <a:t>and </a:t>
              </a:r>
              <a:r>
                <a:rPr lang="en-US" b="1" dirty="0" smtClean="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rPr>
                <a:t>Rewards Available</a:t>
              </a:r>
              <a:endParaRPr lang="en-US" b="1" dirty="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7" name="Rectangle 56"/>
            <p:cNvSpPr/>
            <p:nvPr/>
          </p:nvSpPr>
          <p:spPr>
            <a:xfrm>
              <a:off x="8086969" y="2664458"/>
              <a:ext cx="3558892" cy="923330"/>
            </a:xfrm>
            <a:prstGeom prst="rect">
              <a:avLst/>
            </a:prstGeom>
          </p:spPr>
          <p:txBody>
            <a:bodyPr wrap="square">
              <a:spAutoFit/>
            </a:bodyPr>
            <a:lstStyle/>
            <a:p>
              <a:r>
                <a:rPr lang="en-US" b="1" dirty="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Receive in-App and Out-App </a:t>
              </a:r>
              <a:r>
                <a:rPr lang="en-US" b="1" dirty="0" smtClean="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Advertisements</a:t>
              </a:r>
              <a:r>
                <a:rPr lang="en-US" b="1" dirty="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b="1" dirty="0" smtClean="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Receive News </a:t>
              </a:r>
              <a:r>
                <a:rPr lang="en-US" b="1" dirty="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letters and </a:t>
              </a:r>
              <a:r>
                <a:rPr lang="en-US" b="1" dirty="0" smtClean="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Updates</a:t>
              </a:r>
              <a:endParaRPr lang="en-US" b="1" dirty="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9" name="Rectangle 58"/>
            <p:cNvSpPr/>
            <p:nvPr/>
          </p:nvSpPr>
          <p:spPr>
            <a:xfrm>
              <a:off x="9066997" y="3892079"/>
              <a:ext cx="1852021" cy="646331"/>
            </a:xfrm>
            <a:prstGeom prst="rect">
              <a:avLst/>
            </a:prstGeom>
          </p:spPr>
          <p:txBody>
            <a:bodyPr wrap="square">
              <a:spAutoFit/>
            </a:bodyPr>
            <a:lstStyle/>
            <a:p>
              <a:r>
                <a:rPr lang="en-US" b="1" dirty="0" smtClean="0">
                  <a:solidFill>
                    <a:srgbClr val="7030A0"/>
                  </a:solidFill>
                  <a:latin typeface="Open Sans Semibold" panose="020B0706030804020204" pitchFamily="34" charset="0"/>
                  <a:ea typeface="Open Sans Semibold" panose="020B0706030804020204" pitchFamily="34" charset="0"/>
                  <a:cs typeface="Open Sans Semibold" panose="020B0706030804020204" pitchFamily="34" charset="0"/>
                </a:rPr>
                <a:t>Coupons and Discounts</a:t>
              </a:r>
              <a:endParaRPr lang="en-US" b="1" dirty="0">
                <a:solidFill>
                  <a:srgbClr val="7030A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0" name="Rectangle 59"/>
            <p:cNvSpPr/>
            <p:nvPr/>
          </p:nvSpPr>
          <p:spPr>
            <a:xfrm>
              <a:off x="9798803" y="5578694"/>
              <a:ext cx="1852021" cy="646331"/>
            </a:xfrm>
            <a:prstGeom prst="rect">
              <a:avLst/>
            </a:prstGeom>
          </p:spPr>
          <p:txBody>
            <a:bodyPr wrap="square">
              <a:spAutoFit/>
            </a:bodyPr>
            <a:lstStyle/>
            <a:p>
              <a:r>
                <a:rPr lang="en-US" b="1" dirty="0" smtClean="0">
                  <a:solidFill>
                    <a:srgbClr val="000066"/>
                  </a:solidFill>
                  <a:latin typeface="Open Sans Semibold" panose="020B0706030804020204" pitchFamily="34" charset="0"/>
                  <a:ea typeface="Open Sans Semibold" panose="020B0706030804020204" pitchFamily="34" charset="0"/>
                  <a:cs typeface="Open Sans Semibold" panose="020B0706030804020204" pitchFamily="34" charset="0"/>
                </a:rPr>
                <a:t>Feedback and Complaints</a:t>
              </a:r>
              <a:endParaRPr lang="en-US" b="1" dirty="0">
                <a:solidFill>
                  <a:srgbClr val="000066"/>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1037" name="Group 1036"/>
          <p:cNvGrpSpPr/>
          <p:nvPr/>
        </p:nvGrpSpPr>
        <p:grpSpPr>
          <a:xfrm>
            <a:off x="1585972" y="2303974"/>
            <a:ext cx="8025939" cy="4190178"/>
            <a:chOff x="1585972" y="2303974"/>
            <a:chExt cx="8025939" cy="4190178"/>
          </a:xfrm>
        </p:grpSpPr>
        <p:grpSp>
          <p:nvGrpSpPr>
            <p:cNvPr id="1024" name="Group 1023"/>
            <p:cNvGrpSpPr/>
            <p:nvPr/>
          </p:nvGrpSpPr>
          <p:grpSpPr>
            <a:xfrm>
              <a:off x="1585972" y="5442820"/>
              <a:ext cx="1051332" cy="1051332"/>
              <a:chOff x="1585972" y="5442820"/>
              <a:chExt cx="1051332" cy="1051332"/>
            </a:xfrm>
          </p:grpSpPr>
          <p:sp>
            <p:nvSpPr>
              <p:cNvPr id="9" name="Oval 8"/>
              <p:cNvSpPr/>
              <p:nvPr/>
            </p:nvSpPr>
            <p:spPr>
              <a:xfrm>
                <a:off x="1585972" y="5442820"/>
                <a:ext cx="1051332" cy="1051332"/>
              </a:xfrm>
              <a:prstGeom prst="ellipse">
                <a:avLst/>
              </a:prstGeom>
              <a:solidFill>
                <a:srgbClr val="39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6353" y="5706951"/>
                <a:ext cx="574298" cy="523070"/>
              </a:xfrm>
              <a:prstGeom prst="rect">
                <a:avLst/>
              </a:prstGeom>
            </p:spPr>
          </p:pic>
        </p:grpSp>
        <p:grpSp>
          <p:nvGrpSpPr>
            <p:cNvPr id="1025" name="Group 1024"/>
            <p:cNvGrpSpPr/>
            <p:nvPr/>
          </p:nvGrpSpPr>
          <p:grpSpPr>
            <a:xfrm>
              <a:off x="2173493" y="3845864"/>
              <a:ext cx="1051332" cy="1051332"/>
              <a:chOff x="2173493" y="3845864"/>
              <a:chExt cx="1051332" cy="1051332"/>
            </a:xfrm>
          </p:grpSpPr>
          <p:sp>
            <p:nvSpPr>
              <p:cNvPr id="11" name="Oval 10"/>
              <p:cNvSpPr/>
              <p:nvPr/>
            </p:nvSpPr>
            <p:spPr>
              <a:xfrm>
                <a:off x="2173493" y="3845864"/>
                <a:ext cx="1051332" cy="1051332"/>
              </a:xfrm>
              <a:prstGeom prst="ellipse">
                <a:avLst/>
              </a:prstGeom>
              <a:solidFill>
                <a:srgbClr val="96C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7877" y="4116886"/>
                <a:ext cx="519862" cy="519862"/>
              </a:xfrm>
              <a:prstGeom prst="rect">
                <a:avLst/>
              </a:prstGeom>
            </p:spPr>
          </p:pic>
        </p:grpSp>
        <p:grpSp>
          <p:nvGrpSpPr>
            <p:cNvPr id="1027" name="Group 1026"/>
            <p:cNvGrpSpPr/>
            <p:nvPr/>
          </p:nvGrpSpPr>
          <p:grpSpPr>
            <a:xfrm>
              <a:off x="3421083" y="2682471"/>
              <a:ext cx="1051332" cy="1051332"/>
              <a:chOff x="3421083" y="2682471"/>
              <a:chExt cx="1051332" cy="1051332"/>
            </a:xfrm>
          </p:grpSpPr>
          <p:sp>
            <p:nvSpPr>
              <p:cNvPr id="12" name="Oval 11"/>
              <p:cNvSpPr/>
              <p:nvPr/>
            </p:nvSpPr>
            <p:spPr>
              <a:xfrm>
                <a:off x="3421083" y="2682471"/>
                <a:ext cx="1051332" cy="1051332"/>
              </a:xfrm>
              <a:prstGeom prst="ellipse">
                <a:avLst/>
              </a:prstGeom>
              <a:solidFill>
                <a:srgbClr val="F3A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0191" y="2907161"/>
                <a:ext cx="587872" cy="587872"/>
              </a:xfrm>
              <a:prstGeom prst="rect">
                <a:avLst/>
              </a:prstGeom>
            </p:spPr>
          </p:pic>
        </p:grpSp>
        <p:grpSp>
          <p:nvGrpSpPr>
            <p:cNvPr id="1029" name="Group 1028"/>
            <p:cNvGrpSpPr/>
            <p:nvPr/>
          </p:nvGrpSpPr>
          <p:grpSpPr>
            <a:xfrm>
              <a:off x="5217533" y="2303974"/>
              <a:ext cx="1051332" cy="1051332"/>
              <a:chOff x="5217533" y="2303974"/>
              <a:chExt cx="1051332" cy="1051332"/>
            </a:xfrm>
          </p:grpSpPr>
          <p:sp>
            <p:nvSpPr>
              <p:cNvPr id="13" name="Oval 12"/>
              <p:cNvSpPr/>
              <p:nvPr/>
            </p:nvSpPr>
            <p:spPr>
              <a:xfrm>
                <a:off x="5217533" y="2303974"/>
                <a:ext cx="1051332" cy="1051332"/>
              </a:xfrm>
              <a:prstGeom prst="ellipse">
                <a:avLst/>
              </a:prstGeom>
              <a:solidFill>
                <a:srgbClr val="EA4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9897" y="2519592"/>
                <a:ext cx="586603" cy="586603"/>
              </a:xfrm>
              <a:prstGeom prst="rect">
                <a:avLst/>
              </a:prstGeom>
            </p:spPr>
          </p:pic>
        </p:grpSp>
        <p:grpSp>
          <p:nvGrpSpPr>
            <p:cNvPr id="1031" name="Group 1030"/>
            <p:cNvGrpSpPr/>
            <p:nvPr/>
          </p:nvGrpSpPr>
          <p:grpSpPr>
            <a:xfrm>
              <a:off x="6859872" y="2770744"/>
              <a:ext cx="1051332" cy="1051332"/>
              <a:chOff x="6859872" y="2770744"/>
              <a:chExt cx="1051332" cy="1051332"/>
            </a:xfrm>
          </p:grpSpPr>
          <p:sp>
            <p:nvSpPr>
              <p:cNvPr id="15" name="Oval 14"/>
              <p:cNvSpPr/>
              <p:nvPr/>
            </p:nvSpPr>
            <p:spPr>
              <a:xfrm>
                <a:off x="6859872" y="2770744"/>
                <a:ext cx="1051332" cy="1051332"/>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rotWithShape="1">
              <a:blip r:embed="rId7" cstate="print">
                <a:extLst>
                  <a:ext uri="{28A0092B-C50C-407E-A947-70E740481C1C}">
                    <a14:useLocalDpi xmlns:a14="http://schemas.microsoft.com/office/drawing/2010/main" val="0"/>
                  </a:ext>
                </a:extLst>
              </a:blip>
              <a:srcRect t="13074" b="12652"/>
              <a:stretch/>
            </p:blipFill>
            <p:spPr>
              <a:xfrm>
                <a:off x="7042411" y="3035772"/>
                <a:ext cx="680820" cy="505673"/>
              </a:xfrm>
              <a:prstGeom prst="rect">
                <a:avLst/>
              </a:prstGeom>
            </p:spPr>
          </p:pic>
        </p:grpSp>
        <p:grpSp>
          <p:nvGrpSpPr>
            <p:cNvPr id="1033" name="Group 1032"/>
            <p:cNvGrpSpPr/>
            <p:nvPr/>
          </p:nvGrpSpPr>
          <p:grpSpPr>
            <a:xfrm>
              <a:off x="7942893" y="3893355"/>
              <a:ext cx="1051332" cy="1051332"/>
              <a:chOff x="7942893" y="3893355"/>
              <a:chExt cx="1051332" cy="1051332"/>
            </a:xfrm>
          </p:grpSpPr>
          <p:sp>
            <p:nvSpPr>
              <p:cNvPr id="14" name="Oval 13"/>
              <p:cNvSpPr/>
              <p:nvPr/>
            </p:nvSpPr>
            <p:spPr>
              <a:xfrm>
                <a:off x="7942893" y="3893355"/>
                <a:ext cx="1051332" cy="105133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6" descr="Image result for rewards ICON PNG"/>
              <p:cNvPicPr>
                <a:picLocks noChangeAspect="1" noChangeArrowheads="1"/>
              </p:cNvPicPr>
              <p:nvPr/>
            </p:nvPicPr>
            <p:blipFill rotWithShape="1">
              <a:blip r:embed="rId8" cstate="print">
                <a:lum bright="70000" contrast="-70000"/>
                <a:extLst>
                  <a:ext uri="{28A0092B-C50C-407E-A947-70E740481C1C}">
                    <a14:useLocalDpi xmlns:a14="http://schemas.microsoft.com/office/drawing/2010/main" val="0"/>
                  </a:ext>
                </a:extLst>
              </a:blip>
              <a:srcRect l="16850" r="15077"/>
              <a:stretch/>
            </p:blipFill>
            <p:spPr bwMode="auto">
              <a:xfrm>
                <a:off x="8157735" y="4142552"/>
                <a:ext cx="529785" cy="524801"/>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035" name="Group 1034"/>
            <p:cNvGrpSpPr/>
            <p:nvPr/>
          </p:nvGrpSpPr>
          <p:grpSpPr>
            <a:xfrm>
              <a:off x="8560579" y="5442820"/>
              <a:ext cx="1051332" cy="1051332"/>
              <a:chOff x="8560579" y="5442820"/>
              <a:chExt cx="1051332" cy="1051332"/>
            </a:xfrm>
          </p:grpSpPr>
          <p:sp>
            <p:nvSpPr>
              <p:cNvPr id="16" name="Oval 15"/>
              <p:cNvSpPr/>
              <p:nvPr/>
            </p:nvSpPr>
            <p:spPr>
              <a:xfrm>
                <a:off x="8560579" y="5442820"/>
                <a:ext cx="1051332" cy="1051332"/>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Image result for feedback icon 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8786707" y="5626044"/>
                <a:ext cx="650596" cy="65059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844748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1036"/>
                                        </p:tgtEl>
                                        <p:attrNameLst>
                                          <p:attrName>style.visibility</p:attrName>
                                        </p:attrNameLst>
                                      </p:cBhvr>
                                      <p:to>
                                        <p:strVal val="visible"/>
                                      </p:to>
                                    </p:set>
                                    <p:anim calcmode="lin" valueType="num">
                                      <p:cBhvr>
                                        <p:cTn id="13" dur="1000" fill="hold"/>
                                        <p:tgtEl>
                                          <p:spTgt spid="1036"/>
                                        </p:tgtEl>
                                        <p:attrNameLst>
                                          <p:attrName>ppt_w</p:attrName>
                                        </p:attrNameLst>
                                      </p:cBhvr>
                                      <p:tavLst>
                                        <p:tav tm="0">
                                          <p:val>
                                            <p:fltVal val="0"/>
                                          </p:val>
                                        </p:tav>
                                        <p:tav tm="100000">
                                          <p:val>
                                            <p:strVal val="#ppt_w"/>
                                          </p:val>
                                        </p:tav>
                                      </p:tavLst>
                                    </p:anim>
                                    <p:anim calcmode="lin" valueType="num">
                                      <p:cBhvr>
                                        <p:cTn id="14" dur="1000" fill="hold"/>
                                        <p:tgtEl>
                                          <p:spTgt spid="1036"/>
                                        </p:tgtEl>
                                        <p:attrNameLst>
                                          <p:attrName>ppt_h</p:attrName>
                                        </p:attrNameLst>
                                      </p:cBhvr>
                                      <p:tavLst>
                                        <p:tav tm="0">
                                          <p:val>
                                            <p:fltVal val="0"/>
                                          </p:val>
                                        </p:tav>
                                        <p:tav tm="100000">
                                          <p:val>
                                            <p:strVal val="#ppt_h"/>
                                          </p:val>
                                        </p:tav>
                                      </p:tavLst>
                                    </p:anim>
                                    <p:anim calcmode="lin" valueType="num">
                                      <p:cBhvr>
                                        <p:cTn id="15" dur="1000" fill="hold"/>
                                        <p:tgtEl>
                                          <p:spTgt spid="1036"/>
                                        </p:tgtEl>
                                        <p:attrNameLst>
                                          <p:attrName>style.rotation</p:attrName>
                                        </p:attrNameLst>
                                      </p:cBhvr>
                                      <p:tavLst>
                                        <p:tav tm="0">
                                          <p:val>
                                            <p:fltVal val="90"/>
                                          </p:val>
                                        </p:tav>
                                        <p:tav tm="100000">
                                          <p:val>
                                            <p:fltVal val="0"/>
                                          </p:val>
                                        </p:tav>
                                      </p:tavLst>
                                    </p:anim>
                                    <p:animEffect transition="in" filter="fade">
                                      <p:cBhvr>
                                        <p:cTn id="16" dur="1000"/>
                                        <p:tgtEl>
                                          <p:spTgt spid="1036"/>
                                        </p:tgtEl>
                                      </p:cBhvr>
                                    </p:animEffect>
                                  </p:childTnLst>
                                </p:cTn>
                              </p:par>
                            </p:childTnLst>
                          </p:cTn>
                        </p:par>
                        <p:par>
                          <p:cTn id="17" fill="hold">
                            <p:stCondLst>
                              <p:cond delay="2000"/>
                            </p:stCondLst>
                            <p:childTnLst>
                              <p:par>
                                <p:cTn id="18" presetID="49" presetClass="entr" presetSubtype="0" decel="100000" fill="hold" nodeType="afterEffect">
                                  <p:stCondLst>
                                    <p:cond delay="0"/>
                                  </p:stCondLst>
                                  <p:childTnLst>
                                    <p:set>
                                      <p:cBhvr>
                                        <p:cTn id="19" dur="1" fill="hold">
                                          <p:stCondLst>
                                            <p:cond delay="0"/>
                                          </p:stCondLst>
                                        </p:cTn>
                                        <p:tgtEl>
                                          <p:spTgt spid="1037"/>
                                        </p:tgtEl>
                                        <p:attrNameLst>
                                          <p:attrName>style.visibility</p:attrName>
                                        </p:attrNameLst>
                                      </p:cBhvr>
                                      <p:to>
                                        <p:strVal val="visible"/>
                                      </p:to>
                                    </p:set>
                                    <p:anim calcmode="lin" valueType="num">
                                      <p:cBhvr>
                                        <p:cTn id="20" dur="500" fill="hold"/>
                                        <p:tgtEl>
                                          <p:spTgt spid="1037"/>
                                        </p:tgtEl>
                                        <p:attrNameLst>
                                          <p:attrName>ppt_w</p:attrName>
                                        </p:attrNameLst>
                                      </p:cBhvr>
                                      <p:tavLst>
                                        <p:tav tm="0">
                                          <p:val>
                                            <p:fltVal val="0"/>
                                          </p:val>
                                        </p:tav>
                                        <p:tav tm="100000">
                                          <p:val>
                                            <p:strVal val="#ppt_w"/>
                                          </p:val>
                                        </p:tav>
                                      </p:tavLst>
                                    </p:anim>
                                    <p:anim calcmode="lin" valueType="num">
                                      <p:cBhvr>
                                        <p:cTn id="21" dur="500" fill="hold"/>
                                        <p:tgtEl>
                                          <p:spTgt spid="1037"/>
                                        </p:tgtEl>
                                        <p:attrNameLst>
                                          <p:attrName>ppt_h</p:attrName>
                                        </p:attrNameLst>
                                      </p:cBhvr>
                                      <p:tavLst>
                                        <p:tav tm="0">
                                          <p:val>
                                            <p:fltVal val="0"/>
                                          </p:val>
                                        </p:tav>
                                        <p:tav tm="100000">
                                          <p:val>
                                            <p:strVal val="#ppt_h"/>
                                          </p:val>
                                        </p:tav>
                                      </p:tavLst>
                                    </p:anim>
                                    <p:anim calcmode="lin" valueType="num">
                                      <p:cBhvr>
                                        <p:cTn id="22" dur="500" fill="hold"/>
                                        <p:tgtEl>
                                          <p:spTgt spid="1037"/>
                                        </p:tgtEl>
                                        <p:attrNameLst>
                                          <p:attrName>style.rotation</p:attrName>
                                        </p:attrNameLst>
                                      </p:cBhvr>
                                      <p:tavLst>
                                        <p:tav tm="0">
                                          <p:val>
                                            <p:fltVal val="360"/>
                                          </p:val>
                                        </p:tav>
                                        <p:tav tm="100000">
                                          <p:val>
                                            <p:fltVal val="0"/>
                                          </p:val>
                                        </p:tav>
                                      </p:tavLst>
                                    </p:anim>
                                    <p:animEffect transition="in" filter="fade">
                                      <p:cBhvr>
                                        <p:cTn id="23" dur="500"/>
                                        <p:tgtEl>
                                          <p:spTgt spid="1037"/>
                                        </p:tgtEl>
                                      </p:cBhvr>
                                    </p:animEffect>
                                  </p:childTnLst>
                                </p:cTn>
                              </p:par>
                            </p:childTnLst>
                          </p:cTn>
                        </p:par>
                        <p:par>
                          <p:cTn id="24" fill="hold">
                            <p:stCondLst>
                              <p:cond delay="2500"/>
                            </p:stCondLst>
                            <p:childTnLst>
                              <p:par>
                                <p:cTn id="25" presetID="31" presetClass="entr" presetSubtype="0" fill="hold" nodeType="afterEffect">
                                  <p:stCondLst>
                                    <p:cond delay="0"/>
                                  </p:stCondLst>
                                  <p:childTnLst>
                                    <p:set>
                                      <p:cBhvr>
                                        <p:cTn id="26" dur="1" fill="hold">
                                          <p:stCondLst>
                                            <p:cond delay="0"/>
                                          </p:stCondLst>
                                        </p:cTn>
                                        <p:tgtEl>
                                          <p:spTgt spid="1038"/>
                                        </p:tgtEl>
                                        <p:attrNameLst>
                                          <p:attrName>style.visibility</p:attrName>
                                        </p:attrNameLst>
                                      </p:cBhvr>
                                      <p:to>
                                        <p:strVal val="visible"/>
                                      </p:to>
                                    </p:set>
                                    <p:anim calcmode="lin" valueType="num">
                                      <p:cBhvr>
                                        <p:cTn id="27" dur="1000" fill="hold"/>
                                        <p:tgtEl>
                                          <p:spTgt spid="1038"/>
                                        </p:tgtEl>
                                        <p:attrNameLst>
                                          <p:attrName>ppt_w</p:attrName>
                                        </p:attrNameLst>
                                      </p:cBhvr>
                                      <p:tavLst>
                                        <p:tav tm="0">
                                          <p:val>
                                            <p:fltVal val="0"/>
                                          </p:val>
                                        </p:tav>
                                        <p:tav tm="100000">
                                          <p:val>
                                            <p:strVal val="#ppt_w"/>
                                          </p:val>
                                        </p:tav>
                                      </p:tavLst>
                                    </p:anim>
                                    <p:anim calcmode="lin" valueType="num">
                                      <p:cBhvr>
                                        <p:cTn id="28" dur="1000" fill="hold"/>
                                        <p:tgtEl>
                                          <p:spTgt spid="1038"/>
                                        </p:tgtEl>
                                        <p:attrNameLst>
                                          <p:attrName>ppt_h</p:attrName>
                                        </p:attrNameLst>
                                      </p:cBhvr>
                                      <p:tavLst>
                                        <p:tav tm="0">
                                          <p:val>
                                            <p:fltVal val="0"/>
                                          </p:val>
                                        </p:tav>
                                        <p:tav tm="100000">
                                          <p:val>
                                            <p:strVal val="#ppt_h"/>
                                          </p:val>
                                        </p:tav>
                                      </p:tavLst>
                                    </p:anim>
                                    <p:anim calcmode="lin" valueType="num">
                                      <p:cBhvr>
                                        <p:cTn id="29" dur="1000" fill="hold"/>
                                        <p:tgtEl>
                                          <p:spTgt spid="1038"/>
                                        </p:tgtEl>
                                        <p:attrNameLst>
                                          <p:attrName>style.rotation</p:attrName>
                                        </p:attrNameLst>
                                      </p:cBhvr>
                                      <p:tavLst>
                                        <p:tav tm="0">
                                          <p:val>
                                            <p:fltVal val="90"/>
                                          </p:val>
                                        </p:tav>
                                        <p:tav tm="100000">
                                          <p:val>
                                            <p:fltVal val="0"/>
                                          </p:val>
                                        </p:tav>
                                      </p:tavLst>
                                    </p:anim>
                                    <p:animEffect transition="in" filter="fade">
                                      <p:cBhvr>
                                        <p:cTn id="30" dur="10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8493" y="555976"/>
            <a:ext cx="9308139" cy="646331"/>
          </a:xfrm>
          <a:prstGeom prst="rect">
            <a:avLst/>
          </a:prstGeom>
        </p:spPr>
        <p:txBody>
          <a:bodyPr wrap="square">
            <a:spAutoFit/>
          </a:bodyPr>
          <a:lstStyle/>
          <a:p>
            <a:pPr algn="ctr"/>
            <a:r>
              <a:rPr lang="en-US" sz="3600" b="1" dirty="0" smtClean="0">
                <a:solidFill>
                  <a:schemeClr val="tx1">
                    <a:lumMod val="95000"/>
                    <a:lumOff val="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Concerns Addressed: </a:t>
            </a:r>
            <a:r>
              <a:rPr lang="en-US" sz="3600" dirty="0" smtClean="0">
                <a:solidFill>
                  <a:srgbClr val="00B050"/>
                </a:solidFill>
                <a:latin typeface="Open Sans" panose="020B0606030504020204" pitchFamily="34" charset="0"/>
                <a:ea typeface="Open Sans" panose="020B0606030504020204" pitchFamily="34" charset="0"/>
                <a:cs typeface="Open Sans" panose="020B0606030504020204" pitchFamily="34" charset="0"/>
              </a:rPr>
              <a:t>Front Desk - Kiosk</a:t>
            </a:r>
            <a:endParaRPr lang="en-US" sz="3600"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0" name="Group 29"/>
          <p:cNvGrpSpPr/>
          <p:nvPr/>
        </p:nvGrpSpPr>
        <p:grpSpPr>
          <a:xfrm>
            <a:off x="2717808" y="3495033"/>
            <a:ext cx="5643402" cy="2630259"/>
            <a:chOff x="2717808" y="3495033"/>
            <a:chExt cx="5643402" cy="2630259"/>
          </a:xfrm>
        </p:grpSpPr>
        <p:grpSp>
          <p:nvGrpSpPr>
            <p:cNvPr id="55" name="Group 54"/>
            <p:cNvGrpSpPr/>
            <p:nvPr/>
          </p:nvGrpSpPr>
          <p:grpSpPr>
            <a:xfrm>
              <a:off x="4315040" y="3831796"/>
              <a:ext cx="527378" cy="899077"/>
              <a:chOff x="4315040" y="3831796"/>
              <a:chExt cx="527378" cy="899077"/>
            </a:xfrm>
          </p:grpSpPr>
          <p:cxnSp>
            <p:nvCxnSpPr>
              <p:cNvPr id="19" name="Straight Connector 18"/>
              <p:cNvCxnSpPr/>
              <p:nvPr/>
            </p:nvCxnSpPr>
            <p:spPr>
              <a:xfrm>
                <a:off x="4373941" y="3892080"/>
                <a:ext cx="468477" cy="838793"/>
              </a:xfrm>
              <a:prstGeom prst="line">
                <a:avLst/>
              </a:prstGeom>
              <a:ln w="12700">
                <a:solidFill>
                  <a:srgbClr val="F3A92D"/>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315040" y="3831796"/>
                <a:ext cx="185511" cy="185511"/>
              </a:xfrm>
              <a:prstGeom prst="ellipse">
                <a:avLst/>
              </a:prstGeom>
              <a:solidFill>
                <a:srgbClr val="F3A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3199276" y="4759176"/>
              <a:ext cx="857381" cy="685409"/>
              <a:chOff x="3199276" y="4759176"/>
              <a:chExt cx="857381" cy="685409"/>
            </a:xfrm>
          </p:grpSpPr>
          <p:cxnSp>
            <p:nvCxnSpPr>
              <p:cNvPr id="25" name="Straight Connector 24"/>
              <p:cNvCxnSpPr/>
              <p:nvPr/>
            </p:nvCxnSpPr>
            <p:spPr>
              <a:xfrm>
                <a:off x="3283726" y="4819146"/>
                <a:ext cx="772931" cy="625439"/>
              </a:xfrm>
              <a:prstGeom prst="line">
                <a:avLst/>
              </a:prstGeom>
              <a:ln w="12700">
                <a:solidFill>
                  <a:srgbClr val="96C83C"/>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199276" y="4759176"/>
                <a:ext cx="185511" cy="185511"/>
              </a:xfrm>
              <a:prstGeom prst="ellipse">
                <a:avLst/>
              </a:prstGeom>
              <a:solidFill>
                <a:srgbClr val="96C83C"/>
              </a:solidFill>
              <a:ln>
                <a:solidFill>
                  <a:srgbClr val="96C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717808" y="5937274"/>
              <a:ext cx="1221707" cy="185511"/>
              <a:chOff x="2717808" y="5937274"/>
              <a:chExt cx="1221707" cy="185511"/>
            </a:xfrm>
          </p:grpSpPr>
          <p:cxnSp>
            <p:nvCxnSpPr>
              <p:cNvPr id="32" name="Straight Connector 31"/>
              <p:cNvCxnSpPr/>
              <p:nvPr/>
            </p:nvCxnSpPr>
            <p:spPr>
              <a:xfrm>
                <a:off x="2840451" y="6030030"/>
                <a:ext cx="1099064" cy="10560"/>
              </a:xfrm>
              <a:prstGeom prst="line">
                <a:avLst/>
              </a:prstGeom>
              <a:ln w="12700">
                <a:solidFill>
                  <a:srgbClr val="39B1A8"/>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717808" y="5937274"/>
                <a:ext cx="185511" cy="185511"/>
              </a:xfrm>
              <a:prstGeom prst="ellipse">
                <a:avLst/>
              </a:prstGeom>
              <a:solidFill>
                <a:srgbClr val="39B1A8"/>
              </a:solidFill>
              <a:ln>
                <a:solidFill>
                  <a:srgbClr val="96C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5650443" y="3495033"/>
              <a:ext cx="185511" cy="1081508"/>
              <a:chOff x="5650443" y="3495033"/>
              <a:chExt cx="185511" cy="1081508"/>
            </a:xfrm>
          </p:grpSpPr>
          <p:cxnSp>
            <p:nvCxnSpPr>
              <p:cNvPr id="38" name="Straight Connector 37"/>
              <p:cNvCxnSpPr/>
              <p:nvPr/>
            </p:nvCxnSpPr>
            <p:spPr>
              <a:xfrm flipH="1">
                <a:off x="5697375" y="3495033"/>
                <a:ext cx="45824" cy="1081508"/>
              </a:xfrm>
              <a:prstGeom prst="line">
                <a:avLst/>
              </a:prstGeom>
              <a:ln w="12700">
                <a:solidFill>
                  <a:srgbClr val="EA435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650443" y="3495033"/>
                <a:ext cx="185511" cy="185511"/>
              </a:xfrm>
              <a:prstGeom prst="ellipse">
                <a:avLst/>
              </a:prstGeom>
              <a:solidFill>
                <a:srgbClr val="EA4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6384752" y="3799324"/>
              <a:ext cx="648026" cy="934994"/>
              <a:chOff x="6384752" y="3799324"/>
              <a:chExt cx="648026" cy="934994"/>
            </a:xfrm>
          </p:grpSpPr>
          <p:cxnSp>
            <p:nvCxnSpPr>
              <p:cNvPr id="40" name="Straight Connector 39"/>
              <p:cNvCxnSpPr/>
              <p:nvPr/>
            </p:nvCxnSpPr>
            <p:spPr>
              <a:xfrm flipH="1">
                <a:off x="6384752" y="3839723"/>
                <a:ext cx="559358" cy="894595"/>
              </a:xfrm>
              <a:prstGeom prst="line">
                <a:avLst/>
              </a:prstGeom>
              <a:ln w="12700">
                <a:solidFill>
                  <a:srgbClr val="FF00FF"/>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847267" y="3799324"/>
                <a:ext cx="185511" cy="185511"/>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7037279" y="4748367"/>
              <a:ext cx="961740" cy="596126"/>
              <a:chOff x="7037279" y="4748367"/>
              <a:chExt cx="961740" cy="596126"/>
            </a:xfrm>
          </p:grpSpPr>
          <p:cxnSp>
            <p:nvCxnSpPr>
              <p:cNvPr id="42" name="Straight Connector 41"/>
              <p:cNvCxnSpPr/>
              <p:nvPr/>
            </p:nvCxnSpPr>
            <p:spPr>
              <a:xfrm flipH="1">
                <a:off x="7037279" y="4819146"/>
                <a:ext cx="905614" cy="52534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813508" y="4748367"/>
                <a:ext cx="185511" cy="18551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rot="640308">
              <a:off x="7183440" y="5828056"/>
              <a:ext cx="1177770" cy="297236"/>
              <a:chOff x="7295410" y="6030029"/>
              <a:chExt cx="1177770" cy="297236"/>
            </a:xfrm>
          </p:grpSpPr>
          <p:cxnSp>
            <p:nvCxnSpPr>
              <p:cNvPr id="44" name="Straight Connector 43"/>
              <p:cNvCxnSpPr/>
              <p:nvPr/>
            </p:nvCxnSpPr>
            <p:spPr>
              <a:xfrm flipH="1">
                <a:off x="7295410" y="6122785"/>
                <a:ext cx="1036196" cy="204480"/>
              </a:xfrm>
              <a:prstGeom prst="line">
                <a:avLst/>
              </a:prstGeom>
              <a:ln w="12700">
                <a:solidFill>
                  <a:srgbClr val="000066"/>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8287669" y="6030029"/>
                <a:ext cx="185511" cy="185511"/>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26480" y="1858741"/>
            <a:ext cx="12165520" cy="4426709"/>
            <a:chOff x="26480" y="1858741"/>
            <a:chExt cx="12165520" cy="4426709"/>
          </a:xfrm>
        </p:grpSpPr>
        <p:sp>
          <p:nvSpPr>
            <p:cNvPr id="28" name="Rectangle 27"/>
            <p:cNvSpPr/>
            <p:nvPr/>
          </p:nvSpPr>
          <p:spPr>
            <a:xfrm>
              <a:off x="26480" y="5639119"/>
              <a:ext cx="1445006" cy="646331"/>
            </a:xfrm>
            <a:prstGeom prst="rect">
              <a:avLst/>
            </a:prstGeom>
          </p:spPr>
          <p:txBody>
            <a:bodyPr wrap="square">
              <a:spAutoFit/>
            </a:bodyPr>
            <a:lstStyle/>
            <a:p>
              <a:pPr algn="r"/>
              <a:r>
                <a:rPr lang="en-US" b="1" dirty="0" smtClean="0">
                  <a:solidFill>
                    <a:srgbClr val="39B1A8"/>
                  </a:solidFill>
                  <a:latin typeface="Open Sans Semibold" panose="020B0706030804020204" pitchFamily="34" charset="0"/>
                  <a:ea typeface="Open Sans Semibold" panose="020B0706030804020204" pitchFamily="34" charset="0"/>
                  <a:cs typeface="Open Sans Semibold" panose="020B0706030804020204" pitchFamily="34" charset="0"/>
                </a:rPr>
                <a:t>Member Details</a:t>
              </a:r>
              <a:endParaRPr lang="en-US" b="1" dirty="0">
                <a:solidFill>
                  <a:srgbClr val="39B1A8"/>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1" name="Rectangle 30"/>
            <p:cNvSpPr/>
            <p:nvPr/>
          </p:nvSpPr>
          <p:spPr>
            <a:xfrm>
              <a:off x="169911" y="4019293"/>
              <a:ext cx="1852021" cy="646331"/>
            </a:xfrm>
            <a:prstGeom prst="rect">
              <a:avLst/>
            </a:prstGeom>
          </p:spPr>
          <p:txBody>
            <a:bodyPr wrap="square">
              <a:spAutoFit/>
            </a:bodyPr>
            <a:lstStyle/>
            <a:p>
              <a:pPr algn="r"/>
              <a:r>
                <a:rPr lang="en-US" b="1" dirty="0" smtClean="0">
                  <a:solidFill>
                    <a:srgbClr val="96C83C"/>
                  </a:solidFill>
                  <a:latin typeface="Open Sans Semibold" panose="020B0706030804020204" pitchFamily="34" charset="0"/>
                  <a:ea typeface="Open Sans Semibold" panose="020B0706030804020204" pitchFamily="34" charset="0"/>
                  <a:cs typeface="Open Sans Semibold" panose="020B0706030804020204" pitchFamily="34" charset="0"/>
                </a:rPr>
                <a:t>Purchase History</a:t>
              </a:r>
              <a:endParaRPr lang="en-US" b="1" dirty="0">
                <a:solidFill>
                  <a:srgbClr val="96C83C"/>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7" name="Rectangle 36"/>
            <p:cNvSpPr/>
            <p:nvPr/>
          </p:nvSpPr>
          <p:spPr>
            <a:xfrm>
              <a:off x="686042" y="2650079"/>
              <a:ext cx="2605989" cy="646331"/>
            </a:xfrm>
            <a:prstGeom prst="rect">
              <a:avLst/>
            </a:prstGeom>
          </p:spPr>
          <p:txBody>
            <a:bodyPr wrap="square">
              <a:spAutoFit/>
            </a:bodyPr>
            <a:lstStyle/>
            <a:p>
              <a:pPr algn="r"/>
              <a:r>
                <a:rPr lang="en-US" b="1" dirty="0">
                  <a:solidFill>
                    <a:srgbClr val="F3A92D"/>
                  </a:solidFill>
                  <a:latin typeface="Open Sans Semibold" panose="020B0706030804020204" pitchFamily="34" charset="0"/>
                  <a:ea typeface="Open Sans Semibold" panose="020B0706030804020204" pitchFamily="34" charset="0"/>
                  <a:cs typeface="Open Sans Semibold" panose="020B0706030804020204" pitchFamily="34" charset="0"/>
                </a:rPr>
                <a:t>Customer Feedback &amp; </a:t>
              </a:r>
              <a:r>
                <a:rPr lang="en-US" b="1" dirty="0" smtClean="0">
                  <a:solidFill>
                    <a:srgbClr val="F3A92D"/>
                  </a:solidFill>
                  <a:latin typeface="Open Sans Semibold" panose="020B0706030804020204" pitchFamily="34" charset="0"/>
                  <a:ea typeface="Open Sans Semibold" panose="020B0706030804020204" pitchFamily="34" charset="0"/>
                  <a:cs typeface="Open Sans Semibold" panose="020B0706030804020204" pitchFamily="34" charset="0"/>
                </a:rPr>
                <a:t>Complaints</a:t>
              </a:r>
              <a:endParaRPr lang="en-US" b="1" dirty="0">
                <a:solidFill>
                  <a:srgbClr val="F3A92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0" name="Rectangle 49"/>
            <p:cNvSpPr/>
            <p:nvPr/>
          </p:nvSpPr>
          <p:spPr>
            <a:xfrm>
              <a:off x="4258063" y="1858741"/>
              <a:ext cx="3211173" cy="369332"/>
            </a:xfrm>
            <a:prstGeom prst="rect">
              <a:avLst/>
            </a:prstGeom>
          </p:spPr>
          <p:txBody>
            <a:bodyPr wrap="square">
              <a:spAutoFit/>
            </a:bodyPr>
            <a:lstStyle/>
            <a:p>
              <a:pPr algn="ctr"/>
              <a:r>
                <a:rPr lang="en-US" b="1" dirty="0" smtClean="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rPr>
                <a:t>Issue New/Duplicate Card</a:t>
              </a:r>
              <a:endParaRPr lang="en-US" b="1" dirty="0">
                <a:solidFill>
                  <a:srgbClr val="EA435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7" name="Rectangle 56"/>
            <p:cNvSpPr/>
            <p:nvPr/>
          </p:nvSpPr>
          <p:spPr>
            <a:xfrm>
              <a:off x="8086969" y="2664458"/>
              <a:ext cx="3558892" cy="646331"/>
            </a:xfrm>
            <a:prstGeom prst="rect">
              <a:avLst/>
            </a:prstGeom>
          </p:spPr>
          <p:txBody>
            <a:bodyPr wrap="square">
              <a:spAutoFit/>
            </a:bodyPr>
            <a:lstStyle/>
            <a:p>
              <a:r>
                <a:rPr lang="en-US" b="1" dirty="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Upsell &amp; </a:t>
              </a:r>
              <a:r>
                <a:rPr lang="en-US" b="1" dirty="0" smtClean="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Cross </a:t>
              </a:r>
              <a:r>
                <a:rPr lang="en-US" b="1" dirty="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sell based on </a:t>
              </a:r>
              <a:r>
                <a:rPr lang="en-US" b="1" dirty="0" smtClean="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rPr>
                <a:t>Recommendations</a:t>
              </a:r>
              <a:endParaRPr lang="en-US" b="1" dirty="0">
                <a:solidFill>
                  <a:srgbClr val="FF00FF"/>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9" name="Rectangle 58"/>
            <p:cNvSpPr/>
            <p:nvPr/>
          </p:nvSpPr>
          <p:spPr>
            <a:xfrm>
              <a:off x="8994225" y="4102354"/>
              <a:ext cx="1852021" cy="369332"/>
            </a:xfrm>
            <a:prstGeom prst="rect">
              <a:avLst/>
            </a:prstGeom>
          </p:spPr>
          <p:txBody>
            <a:bodyPr wrap="square">
              <a:spAutoFit/>
            </a:bodyPr>
            <a:lstStyle/>
            <a:p>
              <a:r>
                <a:rPr lang="en-US" b="1" dirty="0" smtClean="0">
                  <a:solidFill>
                    <a:srgbClr val="7030A0"/>
                  </a:solidFill>
                  <a:latin typeface="Open Sans Semibold" panose="020B0706030804020204" pitchFamily="34" charset="0"/>
                  <a:ea typeface="Open Sans Semibold" panose="020B0706030804020204" pitchFamily="34" charset="0"/>
                  <a:cs typeface="Open Sans Semibold" panose="020B0706030804020204" pitchFamily="34" charset="0"/>
                </a:rPr>
                <a:t>Refunds</a:t>
              </a:r>
              <a:endParaRPr lang="en-US" b="1" dirty="0">
                <a:solidFill>
                  <a:srgbClr val="7030A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0" name="Rectangle 59"/>
            <p:cNvSpPr/>
            <p:nvPr/>
          </p:nvSpPr>
          <p:spPr>
            <a:xfrm>
              <a:off x="9798803" y="5578694"/>
              <a:ext cx="2393197" cy="646331"/>
            </a:xfrm>
            <a:prstGeom prst="rect">
              <a:avLst/>
            </a:prstGeom>
          </p:spPr>
          <p:txBody>
            <a:bodyPr wrap="square">
              <a:spAutoFit/>
            </a:bodyPr>
            <a:lstStyle/>
            <a:p>
              <a:r>
                <a:rPr lang="en-US" b="1" dirty="0" smtClean="0">
                  <a:solidFill>
                    <a:srgbClr val="000066"/>
                  </a:solidFill>
                  <a:latin typeface="Open Sans Semibold" panose="020B0706030804020204" pitchFamily="34" charset="0"/>
                  <a:ea typeface="Open Sans Semibold" panose="020B0706030804020204" pitchFamily="34" charset="0"/>
                  <a:cs typeface="Open Sans Semibold" panose="020B0706030804020204" pitchFamily="34" charset="0"/>
                </a:rPr>
                <a:t>Issue Coupons/Discounts</a:t>
              </a:r>
              <a:endParaRPr lang="en-US" b="1" dirty="0">
                <a:solidFill>
                  <a:srgbClr val="000066"/>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2119" y="4732753"/>
            <a:ext cx="2128060" cy="2128060"/>
          </a:xfrm>
          <a:prstGeom prst="rect">
            <a:avLst/>
          </a:prstGeom>
        </p:spPr>
      </p:pic>
      <p:grpSp>
        <p:nvGrpSpPr>
          <p:cNvPr id="22" name="Group 21"/>
          <p:cNvGrpSpPr/>
          <p:nvPr/>
        </p:nvGrpSpPr>
        <p:grpSpPr>
          <a:xfrm>
            <a:off x="1585972" y="2303974"/>
            <a:ext cx="8025939" cy="4190178"/>
            <a:chOff x="1585972" y="2303974"/>
            <a:chExt cx="8025939" cy="4190178"/>
          </a:xfrm>
        </p:grpSpPr>
        <p:grpSp>
          <p:nvGrpSpPr>
            <p:cNvPr id="8" name="Group 7"/>
            <p:cNvGrpSpPr/>
            <p:nvPr/>
          </p:nvGrpSpPr>
          <p:grpSpPr>
            <a:xfrm>
              <a:off x="2173493" y="3845864"/>
              <a:ext cx="1051332" cy="1051332"/>
              <a:chOff x="2173493" y="3845864"/>
              <a:chExt cx="1051332" cy="1051332"/>
            </a:xfrm>
          </p:grpSpPr>
          <p:sp>
            <p:nvSpPr>
              <p:cNvPr id="11" name="Oval 10"/>
              <p:cNvSpPr/>
              <p:nvPr/>
            </p:nvSpPr>
            <p:spPr>
              <a:xfrm>
                <a:off x="2173493" y="3845864"/>
                <a:ext cx="1051332" cy="1051332"/>
              </a:xfrm>
              <a:prstGeom prst="ellipse">
                <a:avLst/>
              </a:prstGeom>
              <a:solidFill>
                <a:srgbClr val="96C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7877" y="4116886"/>
                <a:ext cx="519862" cy="519862"/>
              </a:xfrm>
              <a:prstGeom prst="rect">
                <a:avLst/>
              </a:prstGeom>
            </p:spPr>
          </p:pic>
        </p:grpSp>
        <p:grpSp>
          <p:nvGrpSpPr>
            <p:cNvPr id="7" name="Group 6"/>
            <p:cNvGrpSpPr/>
            <p:nvPr/>
          </p:nvGrpSpPr>
          <p:grpSpPr>
            <a:xfrm>
              <a:off x="1585972" y="5442820"/>
              <a:ext cx="1051332" cy="1051332"/>
              <a:chOff x="1585972" y="5442820"/>
              <a:chExt cx="1051332" cy="1051332"/>
            </a:xfrm>
          </p:grpSpPr>
          <p:sp>
            <p:nvSpPr>
              <p:cNvPr id="9" name="Oval 8"/>
              <p:cNvSpPr/>
              <p:nvPr/>
            </p:nvSpPr>
            <p:spPr>
              <a:xfrm>
                <a:off x="1585972" y="5442820"/>
                <a:ext cx="1051332" cy="1051332"/>
              </a:xfrm>
              <a:prstGeom prst="ellipse">
                <a:avLst/>
              </a:prstGeom>
              <a:solidFill>
                <a:srgbClr val="39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4466" y="5652114"/>
                <a:ext cx="587872" cy="587872"/>
              </a:xfrm>
              <a:prstGeom prst="rect">
                <a:avLst/>
              </a:prstGeom>
            </p:spPr>
          </p:pic>
        </p:grpSp>
        <p:grpSp>
          <p:nvGrpSpPr>
            <p:cNvPr id="10" name="Group 9"/>
            <p:cNvGrpSpPr/>
            <p:nvPr/>
          </p:nvGrpSpPr>
          <p:grpSpPr>
            <a:xfrm>
              <a:off x="3421083" y="2682471"/>
              <a:ext cx="1051332" cy="1051332"/>
              <a:chOff x="3421083" y="2682471"/>
              <a:chExt cx="1051332" cy="1051332"/>
            </a:xfrm>
          </p:grpSpPr>
          <p:sp>
            <p:nvSpPr>
              <p:cNvPr id="12" name="Oval 11"/>
              <p:cNvSpPr/>
              <p:nvPr/>
            </p:nvSpPr>
            <p:spPr>
              <a:xfrm>
                <a:off x="3421083" y="2682471"/>
                <a:ext cx="1051332" cy="1051332"/>
              </a:xfrm>
              <a:prstGeom prst="ellipse">
                <a:avLst/>
              </a:prstGeom>
              <a:solidFill>
                <a:srgbClr val="F3A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06375" y="2836547"/>
                <a:ext cx="672418" cy="672418"/>
              </a:xfrm>
              <a:prstGeom prst="rect">
                <a:avLst/>
              </a:prstGeom>
            </p:spPr>
          </p:pic>
        </p:grpSp>
        <p:grpSp>
          <p:nvGrpSpPr>
            <p:cNvPr id="21" name="Group 20"/>
            <p:cNvGrpSpPr/>
            <p:nvPr/>
          </p:nvGrpSpPr>
          <p:grpSpPr>
            <a:xfrm>
              <a:off x="8560579" y="5442820"/>
              <a:ext cx="1051332" cy="1051332"/>
              <a:chOff x="8560579" y="5442820"/>
              <a:chExt cx="1051332" cy="1051332"/>
            </a:xfrm>
          </p:grpSpPr>
          <p:sp>
            <p:nvSpPr>
              <p:cNvPr id="16" name="Oval 15"/>
              <p:cNvSpPr/>
              <p:nvPr/>
            </p:nvSpPr>
            <p:spPr>
              <a:xfrm>
                <a:off x="8560579" y="5442820"/>
                <a:ext cx="1051332" cy="1051332"/>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649" y="5625686"/>
                <a:ext cx="629327" cy="629327"/>
              </a:xfrm>
              <a:prstGeom prst="rect">
                <a:avLst/>
              </a:prstGeom>
            </p:spPr>
          </p:pic>
        </p:grpSp>
        <p:grpSp>
          <p:nvGrpSpPr>
            <p:cNvPr id="17" name="Group 16"/>
            <p:cNvGrpSpPr/>
            <p:nvPr/>
          </p:nvGrpSpPr>
          <p:grpSpPr>
            <a:xfrm>
              <a:off x="5217533" y="2303974"/>
              <a:ext cx="1051332" cy="1051332"/>
              <a:chOff x="5217533" y="2303974"/>
              <a:chExt cx="1051332" cy="1051332"/>
            </a:xfrm>
          </p:grpSpPr>
          <p:sp>
            <p:nvSpPr>
              <p:cNvPr id="13" name="Oval 12"/>
              <p:cNvSpPr/>
              <p:nvPr/>
            </p:nvSpPr>
            <p:spPr>
              <a:xfrm>
                <a:off x="5217533" y="2303974"/>
                <a:ext cx="1051332" cy="1051332"/>
              </a:xfrm>
              <a:prstGeom prst="ellipse">
                <a:avLst/>
              </a:prstGeom>
              <a:solidFill>
                <a:srgbClr val="EA4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rotWithShape="1">
              <a:blip r:embed="rId7" cstate="print">
                <a:extLst>
                  <a:ext uri="{28A0092B-C50C-407E-A947-70E740481C1C}">
                    <a14:useLocalDpi xmlns:a14="http://schemas.microsoft.com/office/drawing/2010/main" val="0"/>
                  </a:ext>
                </a:extLst>
              </a:blip>
              <a:srcRect t="11509" b="12663"/>
              <a:stretch/>
            </p:blipFill>
            <p:spPr>
              <a:xfrm>
                <a:off x="5381398" y="2562266"/>
                <a:ext cx="693117" cy="525575"/>
              </a:xfrm>
              <a:prstGeom prst="rect">
                <a:avLst/>
              </a:prstGeom>
            </p:spPr>
          </p:pic>
        </p:grpSp>
        <p:grpSp>
          <p:nvGrpSpPr>
            <p:cNvPr id="18" name="Group 17"/>
            <p:cNvGrpSpPr/>
            <p:nvPr/>
          </p:nvGrpSpPr>
          <p:grpSpPr>
            <a:xfrm>
              <a:off x="6859872" y="2770744"/>
              <a:ext cx="1051332" cy="1051332"/>
              <a:chOff x="6859872" y="2770744"/>
              <a:chExt cx="1051332" cy="1051332"/>
            </a:xfrm>
          </p:grpSpPr>
          <p:sp>
            <p:nvSpPr>
              <p:cNvPr id="15" name="Oval 14"/>
              <p:cNvSpPr/>
              <p:nvPr/>
            </p:nvSpPr>
            <p:spPr>
              <a:xfrm>
                <a:off x="6859872" y="2770744"/>
                <a:ext cx="1051332" cy="1051332"/>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16" descr="Image result for sell upsell ICON PNG"/>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7094768" y="2937402"/>
                <a:ext cx="563760" cy="68215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7942893" y="3893355"/>
              <a:ext cx="1051332" cy="1051332"/>
              <a:chOff x="7942893" y="3893355"/>
              <a:chExt cx="1051332" cy="1051332"/>
            </a:xfrm>
          </p:grpSpPr>
          <p:sp>
            <p:nvSpPr>
              <p:cNvPr id="14" name="Oval 13"/>
              <p:cNvSpPr/>
              <p:nvPr/>
            </p:nvSpPr>
            <p:spPr>
              <a:xfrm>
                <a:off x="7942893" y="3893355"/>
                <a:ext cx="1051332" cy="105133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84292" y="4149288"/>
                <a:ext cx="537223" cy="537223"/>
              </a:xfrm>
              <a:prstGeom prst="rect">
                <a:avLst/>
              </a:prstGeom>
            </p:spPr>
          </p:pic>
        </p:grpSp>
      </p:grpSp>
    </p:spTree>
    <p:extLst>
      <p:ext uri="{BB962C8B-B14F-4D97-AF65-F5344CB8AC3E}">
        <p14:creationId xmlns:p14="http://schemas.microsoft.com/office/powerpoint/2010/main" val="2859651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heel(1)">
                                      <p:cBhvr>
                                        <p:cTn id="13" dur="2000"/>
                                        <p:tgtEl>
                                          <p:spTgt spid="30"/>
                                        </p:tgtEl>
                                      </p:cBhvr>
                                    </p:animEffect>
                                  </p:childTnLst>
                                </p:cTn>
                              </p:par>
                            </p:childTnLst>
                          </p:cTn>
                        </p:par>
                        <p:par>
                          <p:cTn id="14" fill="hold">
                            <p:stCondLst>
                              <p:cond delay="2500"/>
                            </p:stCondLst>
                            <p:childTnLst>
                              <p:par>
                                <p:cTn id="15" presetID="31"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1000" fill="hold"/>
                                        <p:tgtEl>
                                          <p:spTgt spid="22"/>
                                        </p:tgtEl>
                                        <p:attrNameLst>
                                          <p:attrName>ppt_w</p:attrName>
                                        </p:attrNameLst>
                                      </p:cBhvr>
                                      <p:tavLst>
                                        <p:tav tm="0">
                                          <p:val>
                                            <p:fltVal val="0"/>
                                          </p:val>
                                        </p:tav>
                                        <p:tav tm="100000">
                                          <p:val>
                                            <p:strVal val="#ppt_w"/>
                                          </p:val>
                                        </p:tav>
                                      </p:tavLst>
                                    </p:anim>
                                    <p:anim calcmode="lin" valueType="num">
                                      <p:cBhvr>
                                        <p:cTn id="18" dur="1000" fill="hold"/>
                                        <p:tgtEl>
                                          <p:spTgt spid="22"/>
                                        </p:tgtEl>
                                        <p:attrNameLst>
                                          <p:attrName>ppt_h</p:attrName>
                                        </p:attrNameLst>
                                      </p:cBhvr>
                                      <p:tavLst>
                                        <p:tav tm="0">
                                          <p:val>
                                            <p:fltVal val="0"/>
                                          </p:val>
                                        </p:tav>
                                        <p:tav tm="100000">
                                          <p:val>
                                            <p:strVal val="#ppt_h"/>
                                          </p:val>
                                        </p:tav>
                                      </p:tavLst>
                                    </p:anim>
                                    <p:anim calcmode="lin" valueType="num">
                                      <p:cBhvr>
                                        <p:cTn id="19" dur="1000" fill="hold"/>
                                        <p:tgtEl>
                                          <p:spTgt spid="22"/>
                                        </p:tgtEl>
                                        <p:attrNameLst>
                                          <p:attrName>style.rotation</p:attrName>
                                        </p:attrNameLst>
                                      </p:cBhvr>
                                      <p:tavLst>
                                        <p:tav tm="0">
                                          <p:val>
                                            <p:fltVal val="90"/>
                                          </p:val>
                                        </p:tav>
                                        <p:tav tm="100000">
                                          <p:val>
                                            <p:fltVal val="0"/>
                                          </p:val>
                                        </p:tav>
                                      </p:tavLst>
                                    </p:anim>
                                    <p:animEffect transition="in" filter="fade">
                                      <p:cBhvr>
                                        <p:cTn id="20" dur="1000"/>
                                        <p:tgtEl>
                                          <p:spTgt spid="22"/>
                                        </p:tgtEl>
                                      </p:cBhvr>
                                    </p:animEffect>
                                  </p:childTnLst>
                                </p:cTn>
                              </p:par>
                            </p:childTnLst>
                          </p:cTn>
                        </p:par>
                        <p:par>
                          <p:cTn id="21" fill="hold">
                            <p:stCondLst>
                              <p:cond delay="3500"/>
                            </p:stCondLst>
                            <p:childTnLst>
                              <p:par>
                                <p:cTn id="22" presetID="55"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1000" fill="hold"/>
                                        <p:tgtEl>
                                          <p:spTgt spid="23"/>
                                        </p:tgtEl>
                                        <p:attrNameLst>
                                          <p:attrName>ppt_w</p:attrName>
                                        </p:attrNameLst>
                                      </p:cBhvr>
                                      <p:tavLst>
                                        <p:tav tm="0">
                                          <p:val>
                                            <p:strVal val="#ppt_w*0.70"/>
                                          </p:val>
                                        </p:tav>
                                        <p:tav tm="100000">
                                          <p:val>
                                            <p:strVal val="#ppt_w"/>
                                          </p:val>
                                        </p:tav>
                                      </p:tavLst>
                                    </p:anim>
                                    <p:anim calcmode="lin" valueType="num">
                                      <p:cBhvr>
                                        <p:cTn id="25" dur="1000" fill="hold"/>
                                        <p:tgtEl>
                                          <p:spTgt spid="23"/>
                                        </p:tgtEl>
                                        <p:attrNameLst>
                                          <p:attrName>ppt_h</p:attrName>
                                        </p:attrNameLst>
                                      </p:cBhvr>
                                      <p:tavLst>
                                        <p:tav tm="0">
                                          <p:val>
                                            <p:strVal val="#ppt_h"/>
                                          </p:val>
                                        </p:tav>
                                        <p:tav tm="100000">
                                          <p:val>
                                            <p:strVal val="#ppt_h"/>
                                          </p:val>
                                        </p:tav>
                                      </p:tavLst>
                                    </p:anim>
                                    <p:animEffect transition="in" filter="fade">
                                      <p:cBhvr>
                                        <p:cTn id="2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11F3A"/>
        </a:solidFill>
        <a:effectLst/>
      </p:bgPr>
    </p:bg>
    <p:spTree>
      <p:nvGrpSpPr>
        <p:cNvPr id="1" name=""/>
        <p:cNvGrpSpPr/>
        <p:nvPr/>
      </p:nvGrpSpPr>
      <p:grpSpPr>
        <a:xfrm>
          <a:off x="0" y="0"/>
          <a:ext cx="0" cy="0"/>
          <a:chOff x="0" y="0"/>
          <a:chExt cx="0" cy="0"/>
        </a:xfrm>
      </p:grpSpPr>
      <p:sp>
        <p:nvSpPr>
          <p:cNvPr id="6" name="Rectangle 5"/>
          <p:cNvSpPr/>
          <p:nvPr/>
        </p:nvSpPr>
        <p:spPr>
          <a:xfrm rot="16200000">
            <a:off x="-1974628" y="3105835"/>
            <a:ext cx="5669082" cy="646331"/>
          </a:xfrm>
          <a:prstGeom prst="rect">
            <a:avLst/>
          </a:prstGeom>
        </p:spPr>
        <p:txBody>
          <a:bodyPr wrap="square">
            <a:spAutoFit/>
          </a:bodyPr>
          <a:lstStyle/>
          <a:p>
            <a:pPr algn="ctr"/>
            <a:r>
              <a:rPr lang="en-US" sz="3600" b="1" dirty="0" smtClean="0">
                <a:solidFill>
                  <a:schemeClr val="bg1">
                    <a:lumMod val="8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Concerns Addressed</a:t>
            </a:r>
            <a:endParaRPr lang="en-US" sz="36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6" name="Group 15"/>
          <p:cNvGrpSpPr/>
          <p:nvPr/>
        </p:nvGrpSpPr>
        <p:grpSpPr>
          <a:xfrm>
            <a:off x="2794183" y="807070"/>
            <a:ext cx="7207947" cy="588129"/>
            <a:chOff x="2794183" y="807070"/>
            <a:chExt cx="7207947" cy="588129"/>
          </a:xfrm>
        </p:grpSpPr>
        <p:sp>
          <p:nvSpPr>
            <p:cNvPr id="7" name="Rectangle 6"/>
            <p:cNvSpPr/>
            <p:nvPr/>
          </p:nvSpPr>
          <p:spPr>
            <a:xfrm>
              <a:off x="2794183" y="807070"/>
              <a:ext cx="2324675" cy="584775"/>
            </a:xfrm>
            <a:prstGeom prst="rect">
              <a:avLst/>
            </a:prstGeom>
          </p:spPr>
          <p:txBody>
            <a:bodyPr wrap="none">
              <a:spAutoFit/>
            </a:bodyPr>
            <a:lstStyle/>
            <a:p>
              <a:r>
                <a:rPr lang="en-US" sz="3200" dirty="0">
                  <a:solidFill>
                    <a:srgbClr val="0ACC80"/>
                  </a:solidFill>
                  <a:latin typeface="Open Sans" panose="020B0606030504020204" pitchFamily="34" charset="0"/>
                  <a:ea typeface="Open Sans" panose="020B0606030504020204" pitchFamily="34" charset="0"/>
                  <a:cs typeface="Open Sans" panose="020B0606030504020204" pitchFamily="34" charset="0"/>
                </a:rPr>
                <a:t>Back Office</a:t>
              </a:r>
            </a:p>
          </p:txBody>
        </p:sp>
        <p:sp>
          <p:nvSpPr>
            <p:cNvPr id="10" name="Rectangle 9"/>
            <p:cNvSpPr/>
            <p:nvPr/>
          </p:nvSpPr>
          <p:spPr>
            <a:xfrm>
              <a:off x="7143802" y="810424"/>
              <a:ext cx="2858328" cy="584775"/>
            </a:xfrm>
            <a:prstGeom prst="rect">
              <a:avLst/>
            </a:prstGeom>
          </p:spPr>
          <p:txBody>
            <a:bodyPr wrap="square">
              <a:spAutoFit/>
            </a:bodyPr>
            <a:lstStyle/>
            <a:p>
              <a:r>
                <a:rPr lang="en-US" sz="3200" dirty="0" smtClean="0">
                  <a:solidFill>
                    <a:srgbClr val="0ACC80"/>
                  </a:solidFill>
                  <a:latin typeface="Open Sans" panose="020B0606030504020204" pitchFamily="34" charset="0"/>
                  <a:ea typeface="Open Sans" panose="020B0606030504020204" pitchFamily="34" charset="0"/>
                  <a:cs typeface="Open Sans" panose="020B0606030504020204" pitchFamily="34" charset="0"/>
                </a:rPr>
                <a:t>Management</a:t>
              </a:r>
              <a:endParaRPr lang="en-US" sz="3200" dirty="0">
                <a:solidFill>
                  <a:srgbClr val="0ACC80"/>
                </a:solidFill>
              </a:endParaRPr>
            </a:p>
          </p:txBody>
        </p:sp>
      </p:grpSp>
      <p:grpSp>
        <p:nvGrpSpPr>
          <p:cNvPr id="17" name="Group 16"/>
          <p:cNvGrpSpPr/>
          <p:nvPr/>
        </p:nvGrpSpPr>
        <p:grpSpPr>
          <a:xfrm>
            <a:off x="2228542" y="2196532"/>
            <a:ext cx="9714928" cy="3549690"/>
            <a:chOff x="2228542" y="2196532"/>
            <a:chExt cx="9714928" cy="3549690"/>
          </a:xfrm>
        </p:grpSpPr>
        <p:sp>
          <p:nvSpPr>
            <p:cNvPr id="5" name="Rectangle 4"/>
            <p:cNvSpPr/>
            <p:nvPr/>
          </p:nvSpPr>
          <p:spPr>
            <a:xfrm>
              <a:off x="2228542" y="2196532"/>
              <a:ext cx="2890316" cy="461665"/>
            </a:xfrm>
            <a:prstGeom prst="rect">
              <a:avLst/>
            </a:prstGeom>
          </p:spPr>
          <p:txBody>
            <a:bodyPr wrap="square">
              <a:spAutoFit/>
            </a:bodyPr>
            <a:lstStyle/>
            <a:p>
              <a:pPr algn="r"/>
              <a:r>
                <a:rPr lang="en-US" sz="2400" dirty="0" smtClean="0">
                  <a:solidFill>
                    <a:srgbClr val="E76B9C"/>
                  </a:solidFill>
                  <a:latin typeface="Open Sans" panose="020B0606030504020204" pitchFamily="34" charset="0"/>
                  <a:ea typeface="Open Sans" panose="020B0606030504020204" pitchFamily="34" charset="0"/>
                  <a:cs typeface="Open Sans" panose="020B0606030504020204" pitchFamily="34" charset="0"/>
                </a:rPr>
                <a:t>Create/Manage</a:t>
              </a:r>
            </a:p>
          </p:txBody>
        </p:sp>
        <p:sp>
          <p:nvSpPr>
            <p:cNvPr id="11" name="Rectangle 10"/>
            <p:cNvSpPr/>
            <p:nvPr/>
          </p:nvSpPr>
          <p:spPr>
            <a:xfrm>
              <a:off x="6954735" y="2196532"/>
              <a:ext cx="4988735" cy="3549690"/>
            </a:xfrm>
            <a:prstGeom prst="rect">
              <a:avLst/>
            </a:prstGeom>
          </p:spPr>
          <p:txBody>
            <a:bodyPr wrap="square">
              <a:spAutoFit/>
            </a:bodyPr>
            <a:lstStyle/>
            <a:p>
              <a:r>
                <a:rPr lang="en-US" sz="2400" dirty="0">
                  <a:solidFill>
                    <a:srgbClr val="68A3E7"/>
                  </a:solidFill>
                  <a:latin typeface="Open Sans" panose="020B0606030504020204" pitchFamily="34" charset="0"/>
                  <a:ea typeface="Open Sans" panose="020B0606030504020204" pitchFamily="34" charset="0"/>
                  <a:cs typeface="Open Sans" panose="020B0606030504020204" pitchFamily="34" charset="0"/>
                </a:rPr>
                <a:t>Parameterized Dashboard view (mobile and Desktop) </a:t>
              </a:r>
              <a:r>
                <a:rPr lang="en-US" sz="2400" dirty="0" smtClean="0">
                  <a:solidFill>
                    <a:srgbClr val="68A3E7"/>
                  </a:solidFill>
                  <a:latin typeface="Open Sans" panose="020B0606030504020204" pitchFamily="34" charset="0"/>
                  <a:ea typeface="Open Sans" panose="020B0606030504020204" pitchFamily="34" charset="0"/>
                  <a:cs typeface="Open Sans" panose="020B0606030504020204" pitchFamily="34" charset="0"/>
                </a:rPr>
                <a:t>to</a:t>
              </a:r>
            </a:p>
            <a:p>
              <a:endParaRPr lang="en-US" sz="2400" dirty="0">
                <a:solidFill>
                  <a:srgbClr val="68A3E7"/>
                </a:solidFill>
                <a:latin typeface="Open Sans" panose="020B0606030504020204" pitchFamily="34" charset="0"/>
                <a:ea typeface="Open Sans" panose="020B0606030504020204" pitchFamily="34" charset="0"/>
                <a:cs typeface="Open Sans" panose="020B0606030504020204" pitchFamily="34" charset="0"/>
              </a:endParaRPr>
            </a:p>
            <a:p>
              <a:endParaRPr lang="en-US" sz="1100" dirty="0">
                <a:solidFill>
                  <a:srgbClr val="E76B9C"/>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ts val="3400"/>
                </a:lnSpc>
                <a:buFont typeface="Arial" panose="020B0604020202020204" pitchFamily="34" charset="0"/>
                <a:buChar char="•"/>
              </a:pPr>
              <a:r>
                <a:rPr lang="en-US" sz="2000" dirty="0">
                  <a:solidFill>
                    <a:srgbClr val="68A3E7"/>
                  </a:solidFill>
                  <a:latin typeface="Open Sans" panose="020B0606030504020204" pitchFamily="34" charset="0"/>
                  <a:ea typeface="Open Sans" panose="020B0606030504020204" pitchFamily="34" charset="0"/>
                  <a:cs typeface="Open Sans" panose="020B0606030504020204" pitchFamily="34" charset="0"/>
                </a:rPr>
                <a:t>Track purchases (Products or Services), Rewards redemptions,  Coupons</a:t>
              </a:r>
            </a:p>
            <a:p>
              <a:pPr marL="285750" indent="-285750">
                <a:lnSpc>
                  <a:spcPts val="3400"/>
                </a:lnSpc>
                <a:buFont typeface="Arial" panose="020B0604020202020204" pitchFamily="34" charset="0"/>
                <a:buChar char="•"/>
              </a:pPr>
              <a:r>
                <a:rPr lang="en-US" sz="2000" dirty="0">
                  <a:solidFill>
                    <a:srgbClr val="68A3E7"/>
                  </a:solidFill>
                  <a:latin typeface="Open Sans" panose="020B0606030504020204" pitchFamily="34" charset="0"/>
                  <a:ea typeface="Open Sans" panose="020B0606030504020204" pitchFamily="34" charset="0"/>
                  <a:cs typeface="Open Sans" panose="020B0606030504020204" pitchFamily="34" charset="0"/>
                </a:rPr>
                <a:t>Determine Customer profiles</a:t>
              </a:r>
            </a:p>
            <a:p>
              <a:pPr marL="285750" indent="-285750">
                <a:lnSpc>
                  <a:spcPts val="3400"/>
                </a:lnSpc>
                <a:buFont typeface="Arial" panose="020B0604020202020204" pitchFamily="34" charset="0"/>
                <a:buChar char="•"/>
              </a:pPr>
              <a:r>
                <a:rPr lang="en-US" sz="2000" dirty="0">
                  <a:solidFill>
                    <a:srgbClr val="68A3E7"/>
                  </a:solidFill>
                  <a:latin typeface="Open Sans" panose="020B0606030504020204" pitchFamily="34" charset="0"/>
                  <a:ea typeface="Open Sans" panose="020B0606030504020204" pitchFamily="34" charset="0"/>
                  <a:cs typeface="Open Sans" panose="020B0606030504020204" pitchFamily="34" charset="0"/>
                </a:rPr>
                <a:t>Define </a:t>
              </a:r>
              <a:r>
                <a:rPr lang="en-US" sz="2000" dirty="0" smtClean="0">
                  <a:solidFill>
                    <a:srgbClr val="68A3E7"/>
                  </a:solidFill>
                  <a:latin typeface="Open Sans" panose="020B0606030504020204" pitchFamily="34" charset="0"/>
                  <a:ea typeface="Open Sans" panose="020B0606030504020204" pitchFamily="34" charset="0"/>
                  <a:cs typeface="Open Sans" panose="020B0606030504020204" pitchFamily="34" charset="0"/>
                </a:rPr>
                <a:t>Point Value System</a:t>
              </a:r>
              <a:endParaRPr lang="en-US" sz="2000" dirty="0">
                <a:solidFill>
                  <a:srgbClr val="68A3E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p:nvSpPr>
          <p:spPr>
            <a:xfrm>
              <a:off x="2695708" y="3462884"/>
              <a:ext cx="3142383" cy="1836400"/>
            </a:xfrm>
            <a:prstGeom prst="rect">
              <a:avLst/>
            </a:prstGeom>
          </p:spPr>
          <p:txBody>
            <a:bodyPr wrap="square">
              <a:spAutoFit/>
            </a:bodyPr>
            <a:lstStyle/>
            <a:p>
              <a:pPr marL="285750" indent="-285750">
                <a:lnSpc>
                  <a:spcPts val="3400"/>
                </a:lnSpc>
                <a:buFont typeface="Arial" panose="020B0604020202020204" pitchFamily="34" charset="0"/>
                <a:buChar char="•"/>
              </a:pPr>
              <a:r>
                <a:rPr lang="en-US" sz="2000" dirty="0">
                  <a:solidFill>
                    <a:srgbClr val="E76B9C"/>
                  </a:solidFill>
                  <a:latin typeface="Open Sans" panose="020B0606030504020204" pitchFamily="34" charset="0"/>
                  <a:ea typeface="Open Sans" panose="020B0606030504020204" pitchFamily="34" charset="0"/>
                  <a:cs typeface="Open Sans" panose="020B0606030504020204" pitchFamily="34" charset="0"/>
                </a:rPr>
                <a:t>Coupons</a:t>
              </a:r>
            </a:p>
            <a:p>
              <a:pPr marL="285750" indent="-285750">
                <a:lnSpc>
                  <a:spcPts val="3400"/>
                </a:lnSpc>
                <a:buFont typeface="Arial" panose="020B0604020202020204" pitchFamily="34" charset="0"/>
                <a:buChar char="•"/>
              </a:pPr>
              <a:r>
                <a:rPr lang="en-US" sz="2000" dirty="0">
                  <a:solidFill>
                    <a:srgbClr val="E76B9C"/>
                  </a:solidFill>
                  <a:latin typeface="Open Sans" panose="020B0606030504020204" pitchFamily="34" charset="0"/>
                  <a:ea typeface="Open Sans" panose="020B0606030504020204" pitchFamily="34" charset="0"/>
                  <a:cs typeface="Open Sans" panose="020B0606030504020204" pitchFamily="34" charset="0"/>
                </a:rPr>
                <a:t>News </a:t>
              </a:r>
              <a:r>
                <a:rPr lang="en-US" sz="2000" dirty="0" smtClean="0">
                  <a:solidFill>
                    <a:srgbClr val="E76B9C"/>
                  </a:solidFill>
                  <a:latin typeface="Open Sans" panose="020B0606030504020204" pitchFamily="34" charset="0"/>
                  <a:ea typeface="Open Sans" panose="020B0606030504020204" pitchFamily="34" charset="0"/>
                  <a:cs typeface="Open Sans" panose="020B0606030504020204" pitchFamily="34" charset="0"/>
                </a:rPr>
                <a:t>Letters</a:t>
              </a:r>
            </a:p>
            <a:p>
              <a:pPr marL="285750" indent="-285750">
                <a:lnSpc>
                  <a:spcPts val="3400"/>
                </a:lnSpc>
                <a:buFont typeface="Arial" panose="020B0604020202020204" pitchFamily="34" charset="0"/>
                <a:buChar char="•"/>
              </a:pPr>
              <a:r>
                <a:rPr lang="en-US" sz="2000" dirty="0">
                  <a:solidFill>
                    <a:srgbClr val="E76B9C"/>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lnSpc>
                  <a:spcPts val="3400"/>
                </a:lnSpc>
                <a:buFont typeface="Arial" panose="020B0604020202020204" pitchFamily="34" charset="0"/>
                <a:buChar char="•"/>
              </a:pPr>
              <a:r>
                <a:rPr lang="en-US" sz="2000" dirty="0">
                  <a:solidFill>
                    <a:srgbClr val="E76B9C"/>
                  </a:solidFill>
                  <a:latin typeface="Open Sans" panose="020B0606030504020204" pitchFamily="34" charset="0"/>
                  <a:ea typeface="Open Sans" panose="020B0606030504020204" pitchFamily="34" charset="0"/>
                  <a:cs typeface="Open Sans" panose="020B0606030504020204" pitchFamily="34" charset="0"/>
                </a:rPr>
                <a:t>Manage </a:t>
              </a:r>
              <a:r>
                <a:rPr lang="en-US" sz="2000" dirty="0" smtClean="0">
                  <a:solidFill>
                    <a:srgbClr val="E76B9C"/>
                  </a:solidFill>
                  <a:latin typeface="Open Sans" panose="020B0606030504020204" pitchFamily="34" charset="0"/>
                  <a:ea typeface="Open Sans" panose="020B0606030504020204" pitchFamily="34" charset="0"/>
                  <a:cs typeface="Open Sans" panose="020B0606030504020204" pitchFamily="34" charset="0"/>
                </a:rPr>
                <a:t>Customers</a:t>
              </a:r>
              <a:endParaRPr lang="en-US" sz="2000" dirty="0">
                <a:solidFill>
                  <a:srgbClr val="E76B9C"/>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143" y="0"/>
            <a:ext cx="1287714" cy="6858000"/>
          </a:xfrm>
          <a:prstGeom prst="rect">
            <a:avLst/>
          </a:prstGeom>
        </p:spPr>
      </p:pic>
    </p:spTree>
    <p:extLst>
      <p:ext uri="{BB962C8B-B14F-4D97-AF65-F5344CB8AC3E}">
        <p14:creationId xmlns:p14="http://schemas.microsoft.com/office/powerpoint/2010/main" val="640642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0" name="Group 9"/>
          <p:cNvGrpSpPr/>
          <p:nvPr/>
        </p:nvGrpSpPr>
        <p:grpSpPr>
          <a:xfrm>
            <a:off x="2263166" y="751879"/>
            <a:ext cx="7507736" cy="5165353"/>
            <a:chOff x="1735132" y="223845"/>
            <a:chExt cx="7507736" cy="5165353"/>
          </a:xfrm>
        </p:grpSpPr>
        <p:sp>
          <p:nvSpPr>
            <p:cNvPr id="5" name="TextBox 4"/>
            <p:cNvSpPr txBox="1"/>
            <p:nvPr/>
          </p:nvSpPr>
          <p:spPr>
            <a:xfrm>
              <a:off x="1735132" y="223845"/>
              <a:ext cx="883756" cy="4708981"/>
            </a:xfrm>
            <a:prstGeom prst="rect">
              <a:avLst/>
            </a:prstGeom>
            <a:noFill/>
          </p:spPr>
          <p:txBody>
            <a:bodyPr wrap="square" rtlCol="0">
              <a:spAutoFit/>
            </a:bodyPr>
            <a:lstStyle/>
            <a:p>
              <a:r>
                <a:rPr lang="en-US" sz="30000" spc="-15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rPr>
                <a:t>[</a:t>
              </a:r>
              <a:endParaRPr lang="en-US" sz="30000" spc="85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TextBox 5"/>
            <p:cNvSpPr txBox="1"/>
            <p:nvPr/>
          </p:nvSpPr>
          <p:spPr>
            <a:xfrm rot="10800000">
              <a:off x="8359112" y="680217"/>
              <a:ext cx="883756" cy="4708981"/>
            </a:xfrm>
            <a:prstGeom prst="rect">
              <a:avLst/>
            </a:prstGeom>
            <a:noFill/>
          </p:spPr>
          <p:txBody>
            <a:bodyPr wrap="square" rtlCol="0">
              <a:spAutoFit/>
            </a:bodyPr>
            <a:lstStyle/>
            <a:p>
              <a:r>
                <a:rPr lang="en-US" sz="30000" spc="-15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rPr>
                <a:t>[</a:t>
              </a:r>
              <a:endParaRPr lang="en-US" sz="30000" spc="85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7" name="TextBox 6"/>
            <p:cNvSpPr txBox="1"/>
            <p:nvPr/>
          </p:nvSpPr>
          <p:spPr>
            <a:xfrm>
              <a:off x="2570559" y="982925"/>
              <a:ext cx="5778311" cy="3770263"/>
            </a:xfrm>
            <a:prstGeom prst="rect">
              <a:avLst/>
            </a:prstGeom>
            <a:noFill/>
          </p:spPr>
          <p:txBody>
            <a:bodyPr wrap="square" rtlCol="0">
              <a:spAutoFit/>
            </a:bodyPr>
            <a:lstStyle/>
            <a:p>
              <a:r>
                <a:rPr lang="en-US" sz="23900" spc="-300" dirty="0" smtClean="0">
                  <a:solidFill>
                    <a:srgbClr val="C6CE2C"/>
                  </a:solidFill>
                  <a:latin typeface="Open Sans Extrabold" panose="020B0906030804020204" pitchFamily="34" charset="0"/>
                  <a:ea typeface="Open Sans Extrabold" panose="020B0906030804020204" pitchFamily="34" charset="0"/>
                  <a:cs typeface="Open Sans Extrabold" panose="020B0906030804020204" pitchFamily="34" charset="0"/>
                </a:rPr>
                <a:t>Q</a:t>
              </a:r>
              <a:r>
                <a:rPr lang="en-US" sz="23900" spc="-300" dirty="0" smtClean="0">
                  <a:solidFill>
                    <a:srgbClr val="FFC000"/>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23900" spc="-300" dirty="0" smtClean="0">
                  <a:solidFill>
                    <a:srgbClr val="C6CE2C"/>
                  </a:solidFill>
                  <a:latin typeface="Open Sans Extrabold" panose="020B0906030804020204" pitchFamily="34" charset="0"/>
                  <a:ea typeface="Open Sans Extrabold" panose="020B0906030804020204" pitchFamily="34" charset="0"/>
                  <a:cs typeface="Open Sans Extrabold" panose="020B0906030804020204" pitchFamily="34" charset="0"/>
                </a:rPr>
                <a:t>A</a:t>
              </a:r>
              <a:endParaRPr lang="en-US" sz="9600" spc="-300" dirty="0">
                <a:solidFill>
                  <a:srgbClr val="C6CE2C"/>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 name="TextBox 7"/>
            <p:cNvSpPr txBox="1"/>
            <p:nvPr/>
          </p:nvSpPr>
          <p:spPr>
            <a:xfrm>
              <a:off x="4951584" y="2180696"/>
              <a:ext cx="1104660" cy="1015663"/>
            </a:xfrm>
            <a:prstGeom prst="rect">
              <a:avLst/>
            </a:prstGeom>
            <a:noFill/>
          </p:spPr>
          <p:txBody>
            <a:bodyPr wrap="square" rtlCol="0">
              <a:spAutoFit/>
            </a:bodyPr>
            <a:lstStyle/>
            <a:p>
              <a:r>
                <a:rPr lang="en-US" sz="6000" b="1" spc="-300" dirty="0" smtClean="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rPr>
                <a:t>nd</a:t>
              </a:r>
              <a:endParaRPr lang="en-US" sz="3600" b="1" spc="-300" dirty="0">
                <a:solidFill>
                  <a:prstClr val="white"/>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sp>
        <p:nvSpPr>
          <p:cNvPr id="13" name="Rectangle 12"/>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5856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0" r="-40000"/>
          </a:stretch>
        </a:blipFill>
        <a:effectLst/>
      </p:bgPr>
    </p:bg>
    <p:spTree>
      <p:nvGrpSpPr>
        <p:cNvPr id="1" name=""/>
        <p:cNvGrpSpPr/>
        <p:nvPr/>
      </p:nvGrpSpPr>
      <p:grpSpPr>
        <a:xfrm>
          <a:off x="0" y="0"/>
          <a:ext cx="0" cy="0"/>
          <a:chOff x="0" y="0"/>
          <a:chExt cx="0" cy="0"/>
        </a:xfrm>
      </p:grpSpPr>
      <p:sp>
        <p:nvSpPr>
          <p:cNvPr id="6" name="Rectangle 5"/>
          <p:cNvSpPr/>
          <p:nvPr/>
        </p:nvSpPr>
        <p:spPr>
          <a:xfrm>
            <a:off x="3148372" y="6247814"/>
            <a:ext cx="6150174" cy="276999"/>
          </a:xfrm>
          <a:prstGeom prst="rect">
            <a:avLst/>
          </a:prstGeom>
        </p:spPr>
        <p:txBody>
          <a:bodyPr wrap="square">
            <a:spAutoFit/>
          </a:bodyPr>
          <a:lstStyle/>
          <a:p>
            <a:pPr algn="ctr"/>
            <a:r>
              <a:rPr lang="en-IN" sz="1200" dirty="0">
                <a:solidFill>
                  <a:prstClr val="white"/>
                </a:solidFill>
              </a:rPr>
              <a:t>© </a:t>
            </a:r>
            <a:r>
              <a:rPr lang="en-IN" sz="1200" dirty="0" smtClean="0">
                <a:solidFill>
                  <a:prstClr val="white"/>
                </a:solidFill>
              </a:rPr>
              <a:t> 2017. </a:t>
            </a:r>
            <a:r>
              <a:rPr lang="en-IN" sz="1200" dirty="0">
                <a:solidFill>
                  <a:prstClr val="white"/>
                </a:solidFill>
              </a:rPr>
              <a:t>All Rights  </a:t>
            </a:r>
            <a:r>
              <a:rPr lang="en-IN" sz="1200" dirty="0" smtClean="0">
                <a:solidFill>
                  <a:prstClr val="white"/>
                </a:solidFill>
              </a:rPr>
              <a:t>Reserved |</a:t>
            </a:r>
            <a:r>
              <a:rPr lang="en-IN" sz="1200" dirty="0" err="1" smtClean="0">
                <a:solidFill>
                  <a:prstClr val="white"/>
                </a:solidFill>
              </a:rPr>
              <a:t>Tollant</a:t>
            </a:r>
            <a:r>
              <a:rPr lang="en-IN" sz="1200" dirty="0" smtClean="0">
                <a:solidFill>
                  <a:prstClr val="white"/>
                </a:solidFill>
              </a:rPr>
              <a:t> Systems International </a:t>
            </a:r>
            <a:r>
              <a:rPr lang="en-IN" sz="1200" dirty="0" err="1" smtClean="0">
                <a:solidFill>
                  <a:prstClr val="white"/>
                </a:solidFill>
              </a:rPr>
              <a:t>Pvt.</a:t>
            </a:r>
            <a:r>
              <a:rPr lang="en-IN" sz="1200" dirty="0" smtClean="0">
                <a:solidFill>
                  <a:prstClr val="white"/>
                </a:solidFill>
              </a:rPr>
              <a:t> Ltd.</a:t>
            </a:r>
            <a:endParaRPr lang="en-US" sz="1200" dirty="0">
              <a:solidFill>
                <a:prstClr val="white"/>
              </a:solidFill>
            </a:endParaRPr>
          </a:p>
        </p:txBody>
      </p:sp>
      <p:sp>
        <p:nvSpPr>
          <p:cNvPr id="10" name="Rectangle 9"/>
          <p:cNvSpPr/>
          <p:nvPr/>
        </p:nvSpPr>
        <p:spPr>
          <a:xfrm>
            <a:off x="4132129" y="2954959"/>
            <a:ext cx="3343159" cy="1200329"/>
          </a:xfrm>
          <a:prstGeom prst="rect">
            <a:avLst/>
          </a:prstGeom>
        </p:spPr>
        <p:txBody>
          <a:bodyPr wrap="none">
            <a:spAutoFit/>
          </a:bodyPr>
          <a:lstStyle/>
          <a:p>
            <a:pPr algn="ctr"/>
            <a:r>
              <a:rPr lang="en-US" sz="7200" b="1" spc="-150" dirty="0">
                <a:solidFill>
                  <a:schemeClr val="bg1">
                    <a:lumMod val="95000"/>
                  </a:schemeClr>
                </a:solidFill>
                <a:latin typeface="Bebas Neue" panose="020B0606020202050201" pitchFamily="34" charset="0"/>
                <a:ea typeface="Gungsuh" panose="02030600000101010101" pitchFamily="18" charset="-127"/>
                <a:cs typeface="Open Sans Semibold" panose="020B0706030804020204" pitchFamily="34" charset="0"/>
              </a:rPr>
              <a:t>Thank You</a:t>
            </a:r>
          </a:p>
        </p:txBody>
      </p:sp>
      <p:sp>
        <p:nvSpPr>
          <p:cNvPr id="12" name="Rectangle 11"/>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4549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4852902" y="0"/>
            <a:ext cx="7339098" cy="6858000"/>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4740276" y="0"/>
            <a:ext cx="155037"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5144183" y="459102"/>
            <a:ext cx="6441310" cy="5324535"/>
          </a:xfrm>
          <a:prstGeom prst="rect">
            <a:avLst/>
          </a:prstGeom>
          <a:noFill/>
        </p:spPr>
        <p:txBody>
          <a:bodyPr wrap="square" rtlCol="0">
            <a:spAutoFit/>
          </a:bodyPr>
          <a:lstStyle/>
          <a:p>
            <a:pPr>
              <a:lnSpc>
                <a:spcPts val="2400"/>
              </a:lnSpc>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The core objective is to develop a web and mobile application software to frontend the </a:t>
            </a:r>
            <a:r>
              <a:rPr lang="en-US" dirty="0" err="1">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RavizPriviliz</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 line of rewards card. The application shall provide the following key functionalities on a turn key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basis</a:t>
            </a:r>
          </a:p>
          <a:p>
            <a:pPr>
              <a:lnSpc>
                <a:spcPts val="2400"/>
              </a:lnSpc>
            </a:pPr>
            <a:endPar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nSpc>
                <a:spcPts val="2400"/>
              </a:lnSpc>
              <a:buFont typeface="Arial" panose="020B0604020202020204" pitchFamily="34" charset="0"/>
              <a:buChar char="•"/>
            </a:pP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A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more personalized experience for Reward card owners</a:t>
            </a:r>
          </a:p>
          <a:p>
            <a:pPr marL="285750" indent="-285750">
              <a:lnSpc>
                <a:spcPts val="2400"/>
              </a:lnSpc>
              <a:buFont typeface="Arial" panose="020B0604020202020204" pitchFamily="34" charset="0"/>
              <a:buChar char="•"/>
            </a:pP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Interactive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card based options for front desk operations</a:t>
            </a:r>
          </a:p>
          <a:p>
            <a:pPr marL="285750" indent="-285750">
              <a:lnSpc>
                <a:spcPts val="2400"/>
              </a:lnSpc>
              <a:buFont typeface="Arial" panose="020B0604020202020204" pitchFamily="34" charset="0"/>
              <a:buChar char="•"/>
            </a:pP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Analytics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for Management on card use and characteristics</a:t>
            </a:r>
          </a:p>
          <a:p>
            <a:pPr marL="285750" indent="-285750">
              <a:lnSpc>
                <a:spcPts val="2400"/>
              </a:lnSpc>
              <a:buFont typeface="Arial" panose="020B0604020202020204" pitchFamily="34" charset="0"/>
              <a:buChar char="•"/>
            </a:pP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Back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office functions for card management &amp;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promotions</a:t>
            </a:r>
          </a:p>
          <a:p>
            <a:pPr marL="285750" indent="-285750">
              <a:lnSpc>
                <a:spcPts val="2400"/>
              </a:lnSpc>
              <a:buFont typeface="Arial" panose="020B0604020202020204" pitchFamily="34" charset="0"/>
              <a:buChar char="•"/>
            </a:pPr>
            <a:endPar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2400"/>
              </a:lnSpc>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Our solution incorporates future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proofing </a:t>
            </a: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the application to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support</a:t>
            </a:r>
          </a:p>
          <a:p>
            <a:pPr>
              <a:lnSpc>
                <a:spcPts val="2400"/>
              </a:lnSpc>
            </a:pPr>
            <a:endPar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nSpc>
                <a:spcPts val="2400"/>
              </a:lnSpc>
              <a:buFont typeface="Arial" panose="020B0604020202020204" pitchFamily="34" charset="0"/>
              <a:buChar char="•"/>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Integration with CRM &amp; ERP applications</a:t>
            </a:r>
          </a:p>
          <a:p>
            <a:pPr marL="342900" indent="-342900">
              <a:lnSpc>
                <a:spcPts val="2400"/>
              </a:lnSpc>
              <a:buFont typeface="Arial" panose="020B0604020202020204" pitchFamily="34" charset="0"/>
              <a:buChar char="•"/>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Integration with in App map and navigation</a:t>
            </a:r>
          </a:p>
          <a:p>
            <a:pPr marL="342900" indent="-342900">
              <a:lnSpc>
                <a:spcPts val="2400"/>
              </a:lnSpc>
              <a:buFont typeface="Arial" panose="020B0604020202020204" pitchFamily="34" charset="0"/>
              <a:buChar char="•"/>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Integration for Digital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check-ins</a:t>
            </a:r>
            <a:endPar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nSpc>
                <a:spcPts val="2400"/>
              </a:lnSpc>
              <a:buFont typeface="Arial" panose="020B0604020202020204" pitchFamily="34" charset="0"/>
              <a:buChar char="•"/>
            </a:pPr>
            <a:r>
              <a:rPr 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Product promotions, campaigns &amp; cross </a:t>
            </a:r>
            <a:r>
              <a:rPr 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selling</a:t>
            </a:r>
          </a:p>
        </p:txBody>
      </p:sp>
      <p:sp>
        <p:nvSpPr>
          <p:cNvPr id="19" name="Rectangle 18"/>
          <p:cNvSpPr/>
          <p:nvPr/>
        </p:nvSpPr>
        <p:spPr>
          <a:xfrm>
            <a:off x="7865520" y="6076410"/>
            <a:ext cx="3852401" cy="400110"/>
          </a:xfrm>
          <a:prstGeom prst="rect">
            <a:avLst/>
          </a:prstGeom>
        </p:spPr>
        <p:txBody>
          <a:bodyPr wrap="none">
            <a:spAutoFit/>
          </a:bodyPr>
          <a:lstStyle/>
          <a:p>
            <a:r>
              <a:rPr lang="en-US" sz="2000" dirty="0" smtClean="0">
                <a:solidFill>
                  <a:srgbClr val="FFC000"/>
                </a:solidFill>
                <a:latin typeface="Open Sans Light" panose="020B0306030504020204" pitchFamily="34" charset="0"/>
                <a:ea typeface="Open Sans Light" panose="020B0306030504020204" pitchFamily="34" charset="0"/>
                <a:cs typeface="Open Sans Light" panose="020B0306030504020204" pitchFamily="34" charset="0"/>
              </a:rPr>
              <a:t>Let’s </a:t>
            </a:r>
            <a:r>
              <a:rPr lang="en-US" sz="2000" dirty="0">
                <a:solidFill>
                  <a:srgbClr val="FFC000"/>
                </a:solidFill>
                <a:latin typeface="Open Sans Light" panose="020B0306030504020204" pitchFamily="34" charset="0"/>
                <a:ea typeface="Open Sans Light" panose="020B0306030504020204" pitchFamily="34" charset="0"/>
                <a:cs typeface="Open Sans Light" panose="020B0306030504020204" pitchFamily="34" charset="0"/>
              </a:rPr>
              <a:t>walk through the process…</a:t>
            </a:r>
          </a:p>
        </p:txBody>
      </p:sp>
      <p:pic>
        <p:nvPicPr>
          <p:cNvPr id="9" name="Picture 8"/>
          <p:cNvPicPr>
            <a:picLocks noChangeAspect="1"/>
          </p:cNvPicPr>
          <p:nvPr/>
        </p:nvPicPr>
        <p:blipFill rotWithShape="1">
          <a:blip r:embed="rId4">
            <a:duotone>
              <a:prstClr val="black"/>
              <a:schemeClr val="accent2">
                <a:tint val="45000"/>
                <a:satMod val="400000"/>
              </a:schemeClr>
            </a:duotone>
            <a:extLst>
              <a:ext uri="{BEBA8EAE-BF5A-486C-A8C5-ECC9F3942E4B}">
                <a14:imgProps xmlns:a14="http://schemas.microsoft.com/office/drawing/2010/main">
                  <a14:imgLayer r:embed="rId5">
                    <a14:imgEffect>
                      <a14:artisticCutout/>
                    </a14:imgEffect>
                    <a14:imgEffect>
                      <a14:colorTemperature colorTemp="7200"/>
                    </a14:imgEffect>
                  </a14:imgLayer>
                </a14:imgProps>
              </a:ext>
              <a:ext uri="{28A0092B-C50C-407E-A947-70E740481C1C}">
                <a14:useLocalDpi xmlns:a14="http://schemas.microsoft.com/office/drawing/2010/main" val="0"/>
              </a:ext>
            </a:extLst>
          </a:blip>
          <a:srcRect l="53026"/>
          <a:stretch/>
        </p:blipFill>
        <p:spPr>
          <a:xfrm>
            <a:off x="-1245" y="-10236"/>
            <a:ext cx="4753528" cy="6858000"/>
          </a:xfrm>
          <a:prstGeom prst="rect">
            <a:avLst/>
          </a:prstGeom>
        </p:spPr>
      </p:pic>
      <p:sp>
        <p:nvSpPr>
          <p:cNvPr id="21" name="Rectangle 20"/>
          <p:cNvSpPr/>
          <p:nvPr/>
        </p:nvSpPr>
        <p:spPr>
          <a:xfrm>
            <a:off x="10438" y="-3412"/>
            <a:ext cx="4730161" cy="685800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8907" y="2910932"/>
            <a:ext cx="3851197" cy="1015663"/>
          </a:xfrm>
          <a:prstGeom prst="rect">
            <a:avLst/>
          </a:prstGeom>
        </p:spPr>
        <p:txBody>
          <a:bodyPr wrap="square">
            <a:spAutoFit/>
          </a:bodyPr>
          <a:lstStyle/>
          <a:p>
            <a:pPr algn="ctr"/>
            <a:r>
              <a:rPr lang="en-US" sz="6000" b="1" dirty="0" smtClean="0">
                <a:solidFill>
                  <a:schemeClr val="accent2">
                    <a:lumMod val="40000"/>
                    <a:lumOff val="60000"/>
                  </a:schemeClr>
                </a:solidFill>
                <a:latin typeface="Bebas Neue" panose="020B0606020202050201" pitchFamily="34" charset="0"/>
                <a:ea typeface="Gungsuh" panose="02030600000101010101" pitchFamily="18" charset="-127"/>
                <a:cs typeface="Open Sans Semibold" panose="020B0706030804020204" pitchFamily="34" charset="0"/>
              </a:rPr>
              <a:t>OBJECTIVE</a:t>
            </a:r>
            <a:endParaRPr lang="en-US" sz="6700" b="1" dirty="0">
              <a:solidFill>
                <a:schemeClr val="accent2">
                  <a:lumMod val="40000"/>
                  <a:lumOff val="60000"/>
                </a:schemeClr>
              </a:solidFill>
              <a:latin typeface="Bebas Neue" panose="020B0606020202050201" pitchFamily="34" charset="0"/>
              <a:ea typeface="Gungsuh" panose="02030600000101010101" pitchFamily="18" charset="-127"/>
              <a:cs typeface="Open Sans Semibold" panose="020B0706030804020204" pitchFamily="34" charset="0"/>
            </a:endParaRPr>
          </a:p>
        </p:txBody>
      </p:sp>
      <p:sp>
        <p:nvSpPr>
          <p:cNvPr id="14" name="Rectangle 13"/>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7242017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7" name="Rectangle 6"/>
          <p:cNvSpPr/>
          <p:nvPr/>
        </p:nvSpPr>
        <p:spPr>
          <a:xfrm>
            <a:off x="0" y="-1"/>
            <a:ext cx="12192000" cy="5596759"/>
          </a:xfrm>
          <a:prstGeom prst="rect">
            <a:avLst/>
          </a:prstGeom>
          <a:solidFill>
            <a:srgbClr val="4ABBB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17621" y="1719693"/>
            <a:ext cx="4642654" cy="2400657"/>
          </a:xfrm>
          <a:prstGeom prst="rect">
            <a:avLst/>
          </a:prstGeom>
        </p:spPr>
        <p:txBody>
          <a:bodyPr wrap="square">
            <a:spAutoFit/>
          </a:bodyPr>
          <a:lstStyle/>
          <a:p>
            <a:r>
              <a:rPr lang="en-US" sz="5000" b="1" spc="-150" dirty="0" smtClean="0">
                <a:latin typeface="Bebas Neue" panose="020B0606020202050201" pitchFamily="34" charset="0"/>
                <a:ea typeface="Gungsuh" panose="02030600000101010101" pitchFamily="18" charset="-127"/>
                <a:cs typeface="Open Sans Semibold" panose="020B0706030804020204" pitchFamily="34" charset="0"/>
              </a:rPr>
              <a:t>FEATURES OF RAVIZ Current </a:t>
            </a:r>
            <a:r>
              <a:rPr lang="en-US" sz="5000" spc="-150" dirty="0" smtClean="0">
                <a:solidFill>
                  <a:schemeClr val="bg1"/>
                </a:solidFill>
                <a:latin typeface="Bebas Neue" panose="020B0606020202050201" pitchFamily="34" charset="0"/>
                <a:ea typeface="Gungsuh" panose="02030600000101010101" pitchFamily="18" charset="-127"/>
                <a:cs typeface="Open Sans Semibold" panose="020B0706030804020204" pitchFamily="34" charset="0"/>
              </a:rPr>
              <a:t>LOYALTY CARD MANAGEMENT System</a:t>
            </a:r>
            <a:endParaRPr lang="en-US" sz="5000" spc="-150" dirty="0">
              <a:solidFill>
                <a:schemeClr val="bg1"/>
              </a:solidFill>
              <a:latin typeface="Bebas Neue" panose="020B0606020202050201" pitchFamily="34" charset="0"/>
              <a:ea typeface="Gungsuh" panose="02030600000101010101" pitchFamily="18" charset="-127"/>
              <a:cs typeface="Open Sans Semibold" panose="020B0706030804020204" pitchFamily="34" charset="0"/>
            </a:endParaRPr>
          </a:p>
        </p:txBody>
      </p:sp>
      <p:grpSp>
        <p:nvGrpSpPr>
          <p:cNvPr id="2" name="Group 1"/>
          <p:cNvGrpSpPr/>
          <p:nvPr/>
        </p:nvGrpSpPr>
        <p:grpSpPr>
          <a:xfrm>
            <a:off x="6482645" y="394774"/>
            <a:ext cx="1530533" cy="5016903"/>
            <a:chOff x="6482645" y="394774"/>
            <a:chExt cx="1530533" cy="5016903"/>
          </a:xfrm>
        </p:grpSpPr>
        <p:grpSp>
          <p:nvGrpSpPr>
            <p:cNvPr id="16" name="Group 15"/>
            <p:cNvGrpSpPr/>
            <p:nvPr/>
          </p:nvGrpSpPr>
          <p:grpSpPr>
            <a:xfrm>
              <a:off x="6482646" y="394774"/>
              <a:ext cx="1490735" cy="1490735"/>
              <a:chOff x="6482646" y="203702"/>
              <a:chExt cx="1490735" cy="1490735"/>
            </a:xfrm>
          </p:grpSpPr>
          <p:sp>
            <p:nvSpPr>
              <p:cNvPr id="10" name="Oval 9"/>
              <p:cNvSpPr/>
              <p:nvPr/>
            </p:nvSpPr>
            <p:spPr>
              <a:xfrm>
                <a:off x="6482646" y="203702"/>
                <a:ext cx="1490735" cy="1490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icons.iconarchive.com/icons/icons8/ios7/256/Finance-Card-In-Use-icon.png"/>
              <p:cNvPicPr>
                <a:picLocks noChangeAspect="1" noChangeArrowheads="1"/>
              </p:cNvPicPr>
              <p:nvPr/>
            </p:nvPicPr>
            <p:blipFill rotWithShape="1">
              <a:blip r:embed="rId5">
                <a:extLst>
                  <a:ext uri="{28A0092B-C50C-407E-A947-70E740481C1C}">
                    <a14:useLocalDpi xmlns:a14="http://schemas.microsoft.com/office/drawing/2010/main" val="0"/>
                  </a:ext>
                </a:extLst>
              </a:blip>
              <a:srcRect t="13482" b="16691"/>
              <a:stretch/>
            </p:blipFill>
            <p:spPr bwMode="auto">
              <a:xfrm>
                <a:off x="6563830" y="540331"/>
                <a:ext cx="1170705" cy="817475"/>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6482645" y="2076377"/>
              <a:ext cx="1490735" cy="1490735"/>
              <a:chOff x="6482645" y="1885305"/>
              <a:chExt cx="1490735" cy="1490735"/>
            </a:xfrm>
          </p:grpSpPr>
          <p:sp>
            <p:nvSpPr>
              <p:cNvPr id="13" name="Oval 12"/>
              <p:cNvSpPr/>
              <p:nvPr/>
            </p:nvSpPr>
            <p:spPr>
              <a:xfrm>
                <a:off x="6482645" y="1885305"/>
                <a:ext cx="1490735" cy="1490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maxcdn.icons8.com/Share/icon/Security/id_verified1600.png"/>
              <p:cNvPicPr>
                <a:picLocks noChangeAspect="1" noChangeArrowheads="1"/>
              </p:cNvPicPr>
              <p:nvPr/>
            </p:nvPicPr>
            <p:blipFill rotWithShape="1">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rcRect l="8597" r="10475"/>
              <a:stretch/>
            </p:blipFill>
            <p:spPr bwMode="auto">
              <a:xfrm>
                <a:off x="6804961" y="2073932"/>
                <a:ext cx="929574" cy="1148635"/>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6522443" y="3920942"/>
              <a:ext cx="1490735" cy="1490735"/>
              <a:chOff x="6522443" y="3729870"/>
              <a:chExt cx="1490735" cy="1490735"/>
            </a:xfrm>
          </p:grpSpPr>
          <p:sp>
            <p:nvSpPr>
              <p:cNvPr id="14" name="Oval 13"/>
              <p:cNvSpPr/>
              <p:nvPr/>
            </p:nvSpPr>
            <p:spPr>
              <a:xfrm>
                <a:off x="6522443" y="3729870"/>
                <a:ext cx="1490735" cy="1490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www.free-icons-download.net/images/tracking-icon-17874.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285" t="6519" r="8039" b="6728"/>
              <a:stretch/>
            </p:blipFill>
            <p:spPr bwMode="auto">
              <a:xfrm>
                <a:off x="6884584" y="4084717"/>
                <a:ext cx="908903" cy="942340"/>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3" name="Group 2"/>
          <p:cNvGrpSpPr/>
          <p:nvPr/>
        </p:nvGrpSpPr>
        <p:grpSpPr>
          <a:xfrm>
            <a:off x="8335849" y="625890"/>
            <a:ext cx="3479832" cy="4423987"/>
            <a:chOff x="8335849" y="625890"/>
            <a:chExt cx="3479832" cy="4423987"/>
          </a:xfrm>
        </p:grpSpPr>
        <p:sp>
          <p:nvSpPr>
            <p:cNvPr id="11" name="Rectangle 10"/>
            <p:cNvSpPr/>
            <p:nvPr/>
          </p:nvSpPr>
          <p:spPr>
            <a:xfrm>
              <a:off x="8335849" y="625890"/>
              <a:ext cx="2880583" cy="892552"/>
            </a:xfrm>
            <a:prstGeom prst="rect">
              <a:avLst/>
            </a:prstGeom>
          </p:spPr>
          <p:txBody>
            <a:bodyPr wrap="square">
              <a:spAutoFit/>
            </a:bodyPr>
            <a:lstStyle/>
            <a:p>
              <a:r>
                <a:rPr lang="en-US" sz="2600" dirty="0">
                  <a:latin typeface="Open Sans Light" panose="020B0306030504020204" pitchFamily="34" charset="0"/>
                  <a:ea typeface="Open Sans Light" panose="020B0306030504020204" pitchFamily="34" charset="0"/>
                  <a:cs typeface="Open Sans Light" panose="020B0306030504020204" pitchFamily="34" charset="0"/>
                </a:rPr>
                <a:t>Carry Card on </a:t>
              </a:r>
              <a:r>
                <a:rPr lang="en-US" sz="2600" dirty="0" smtClean="0">
                  <a:latin typeface="Open Sans Light" panose="020B0306030504020204" pitchFamily="34" charset="0"/>
                  <a:ea typeface="Open Sans Light" panose="020B0306030504020204" pitchFamily="34" charset="0"/>
                  <a:cs typeface="Open Sans Light" panose="020B0306030504020204" pitchFamily="34" charset="0"/>
                </a:rPr>
                <a:t>Person</a:t>
              </a:r>
              <a:endParaRPr lang="en-US" sz="2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Rectangle 11"/>
            <p:cNvSpPr/>
            <p:nvPr/>
          </p:nvSpPr>
          <p:spPr>
            <a:xfrm>
              <a:off x="8335849" y="2380363"/>
              <a:ext cx="3141918" cy="892552"/>
            </a:xfrm>
            <a:prstGeom prst="rect">
              <a:avLst/>
            </a:prstGeom>
          </p:spPr>
          <p:txBody>
            <a:bodyPr wrap="square">
              <a:spAutoFit/>
            </a:bodyPr>
            <a:lstStyle/>
            <a:p>
              <a:r>
                <a:rPr lang="en-US" sz="2600" dirty="0">
                  <a:latin typeface="Open Sans Light" panose="020B0306030504020204" pitchFamily="34" charset="0"/>
                  <a:ea typeface="Open Sans Light" panose="020B0306030504020204" pitchFamily="34" charset="0"/>
                  <a:cs typeface="Open Sans Light" panose="020B0306030504020204" pitchFamily="34" charset="0"/>
                </a:rPr>
                <a:t>Verification is manual</a:t>
              </a:r>
            </a:p>
          </p:txBody>
        </p:sp>
        <p:sp>
          <p:nvSpPr>
            <p:cNvPr id="15" name="Rectangle 14"/>
            <p:cNvSpPr/>
            <p:nvPr/>
          </p:nvSpPr>
          <p:spPr>
            <a:xfrm>
              <a:off x="8482698" y="4157325"/>
              <a:ext cx="3332983" cy="892552"/>
            </a:xfrm>
            <a:prstGeom prst="rect">
              <a:avLst/>
            </a:prstGeom>
          </p:spPr>
          <p:txBody>
            <a:bodyPr wrap="square">
              <a:spAutoFit/>
            </a:bodyPr>
            <a:lstStyle/>
            <a:p>
              <a:r>
                <a:rPr lang="en-US" sz="2600" dirty="0">
                  <a:latin typeface="Open Sans Light" panose="020B0306030504020204" pitchFamily="34" charset="0"/>
                  <a:ea typeface="Open Sans Light" panose="020B0306030504020204" pitchFamily="34" charset="0"/>
                  <a:cs typeface="Open Sans Light" panose="020B0306030504020204" pitchFamily="34" charset="0"/>
                </a:rPr>
                <a:t>Cannot </a:t>
              </a:r>
              <a:r>
                <a:rPr lang="en-US" sz="2600" dirty="0" smtClean="0">
                  <a:latin typeface="Open Sans Light" panose="020B0306030504020204" pitchFamily="34" charset="0"/>
                  <a:ea typeface="Open Sans Light" panose="020B0306030504020204" pitchFamily="34" charset="0"/>
                  <a:cs typeface="Open Sans Light" panose="020B0306030504020204" pitchFamily="34" charset="0"/>
                </a:rPr>
                <a:t>track </a:t>
              </a:r>
              <a:r>
                <a:rPr lang="en-US" sz="2600" dirty="0">
                  <a:latin typeface="Open Sans Light" panose="020B0306030504020204" pitchFamily="34" charset="0"/>
                  <a:ea typeface="Open Sans Light" panose="020B0306030504020204" pitchFamily="34" charset="0"/>
                  <a:cs typeface="Open Sans Light" panose="020B0306030504020204" pitchFamily="34" charset="0"/>
                </a:rPr>
                <a:t>card use in </a:t>
              </a:r>
              <a:r>
                <a:rPr lang="en-US" sz="2600" dirty="0" smtClean="0">
                  <a:latin typeface="Open Sans Light" panose="020B0306030504020204" pitchFamily="34" charset="0"/>
                  <a:ea typeface="Open Sans Light" panose="020B0306030504020204" pitchFamily="34" charset="0"/>
                  <a:cs typeface="Open Sans Light" panose="020B0306030504020204" pitchFamily="34" charset="0"/>
                </a:rPr>
                <a:t>Real </a:t>
              </a:r>
              <a:r>
                <a:rPr lang="en-US" sz="2600" dirty="0">
                  <a:latin typeface="Open Sans Light" panose="020B0306030504020204" pitchFamily="34" charset="0"/>
                  <a:ea typeface="Open Sans Light" panose="020B0306030504020204" pitchFamily="34" charset="0"/>
                  <a:cs typeface="Open Sans Light" panose="020B0306030504020204" pitchFamily="34" charset="0"/>
                </a:rPr>
                <a:t>T</a:t>
              </a:r>
              <a:r>
                <a:rPr lang="en-US" sz="2600" dirty="0" smtClean="0">
                  <a:latin typeface="Open Sans Light" panose="020B0306030504020204" pitchFamily="34" charset="0"/>
                  <a:ea typeface="Open Sans Light" panose="020B0306030504020204" pitchFamily="34" charset="0"/>
                  <a:cs typeface="Open Sans Light" panose="020B0306030504020204" pitchFamily="34" charset="0"/>
                </a:rPr>
                <a:t>ime</a:t>
              </a:r>
              <a:endParaRPr lang="en-US" sz="2600"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9" name="Rectangle 18"/>
          <p:cNvSpPr/>
          <p:nvPr/>
        </p:nvSpPr>
        <p:spPr>
          <a:xfrm>
            <a:off x="0" y="5596758"/>
            <a:ext cx="12192000" cy="129362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5881994" y="643376"/>
            <a:ext cx="0" cy="4447881"/>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755395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par>
                          <p:cTn id="18" fill="hold">
                            <p:stCondLst>
                              <p:cond delay="1500"/>
                            </p:stCondLst>
                            <p:childTnLst>
                              <p:par>
                                <p:cTn id="19" presetID="6" presetClass="entr" presetSubtype="1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19" name="Rectangle 18"/>
          <p:cNvSpPr/>
          <p:nvPr/>
        </p:nvSpPr>
        <p:spPr>
          <a:xfrm>
            <a:off x="2147" y="0"/>
            <a:ext cx="12192000" cy="5500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47" y="5468753"/>
            <a:ext cx="12192000" cy="1420543"/>
          </a:xfrm>
          <a:prstGeom prst="rect">
            <a:avLst/>
          </a:prstGeom>
          <a:solidFill>
            <a:srgbClr val="4ABBB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06102" y="477748"/>
            <a:ext cx="7375501" cy="646331"/>
          </a:xfrm>
          <a:prstGeom prst="rect">
            <a:avLst/>
          </a:prstGeom>
        </p:spPr>
        <p:txBody>
          <a:bodyPr wrap="square">
            <a:spAutoFit/>
          </a:bodyPr>
          <a:lstStyle/>
          <a:p>
            <a:pPr algn="ctr"/>
            <a:r>
              <a:rPr lang="en-US" sz="3600" b="1" dirty="0" smtClean="0">
                <a:solidFill>
                  <a:schemeClr val="bg1">
                    <a:lumMod val="9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Current System’s </a:t>
            </a:r>
            <a:r>
              <a:rPr lang="en-US" sz="3600" dirty="0" smtClean="0">
                <a:solidFill>
                  <a:srgbClr val="12ADAF"/>
                </a:solidFill>
                <a:latin typeface="Open Sans" panose="020B0606030504020204" pitchFamily="34" charset="0"/>
                <a:ea typeface="Open Sans" panose="020B0606030504020204" pitchFamily="34" charset="0"/>
                <a:cs typeface="Open Sans" panose="020B0606030504020204" pitchFamily="34" charset="0"/>
              </a:rPr>
              <a:t>Pain Points</a:t>
            </a:r>
            <a:endParaRPr lang="en-US" sz="3600" dirty="0">
              <a:solidFill>
                <a:srgbClr val="12ADAF"/>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Group 1"/>
          <p:cNvGrpSpPr/>
          <p:nvPr/>
        </p:nvGrpSpPr>
        <p:grpSpPr>
          <a:xfrm>
            <a:off x="993479" y="2112319"/>
            <a:ext cx="10278859" cy="1499333"/>
            <a:chOff x="993479" y="2112319"/>
            <a:chExt cx="10278859" cy="1499333"/>
          </a:xfrm>
        </p:grpSpPr>
        <p:grpSp>
          <p:nvGrpSpPr>
            <p:cNvPr id="5" name="Group 4"/>
            <p:cNvGrpSpPr/>
            <p:nvPr/>
          </p:nvGrpSpPr>
          <p:grpSpPr>
            <a:xfrm>
              <a:off x="993479" y="2120917"/>
              <a:ext cx="1490735" cy="1490735"/>
              <a:chOff x="695995" y="2475985"/>
              <a:chExt cx="1490735" cy="1490735"/>
            </a:xfrm>
          </p:grpSpPr>
          <p:sp>
            <p:nvSpPr>
              <p:cNvPr id="18" name="Oval 17"/>
              <p:cNvSpPr/>
              <p:nvPr/>
            </p:nvSpPr>
            <p:spPr>
              <a:xfrm>
                <a:off x="695995" y="2475985"/>
                <a:ext cx="1490735" cy="1490735"/>
              </a:xfrm>
              <a:prstGeom prst="ellipse">
                <a:avLst/>
              </a:prstGeom>
              <a:solidFill>
                <a:srgbClr val="649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customer ICON 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942944" y="2853285"/>
                <a:ext cx="1024131" cy="7254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826275" y="2120917"/>
              <a:ext cx="1490735" cy="1490735"/>
              <a:chOff x="9331150" y="2424805"/>
              <a:chExt cx="1490735" cy="1490735"/>
            </a:xfrm>
          </p:grpSpPr>
          <p:sp>
            <p:nvSpPr>
              <p:cNvPr id="23" name="Oval 22"/>
              <p:cNvSpPr/>
              <p:nvPr/>
            </p:nvSpPr>
            <p:spPr>
              <a:xfrm>
                <a:off x="9331150" y="2424805"/>
                <a:ext cx="1490735" cy="14907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rewards ICON PNG"/>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16850" r="15077"/>
              <a:stretch/>
            </p:blipFill>
            <p:spPr bwMode="auto">
              <a:xfrm>
                <a:off x="9600304" y="2698440"/>
                <a:ext cx="952425" cy="943464"/>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6693694" y="2112319"/>
              <a:ext cx="1490735" cy="1490735"/>
              <a:chOff x="6686507" y="2456044"/>
              <a:chExt cx="1490735" cy="1490735"/>
            </a:xfrm>
          </p:grpSpPr>
          <p:sp>
            <p:nvSpPr>
              <p:cNvPr id="22" name="Oval 21"/>
              <p:cNvSpPr/>
              <p:nvPr/>
            </p:nvSpPr>
            <p:spPr>
              <a:xfrm>
                <a:off x="6686507" y="2456044"/>
                <a:ext cx="1490735" cy="1490735"/>
              </a:xfrm>
              <a:prstGeom prst="ellipse">
                <a:avLst/>
              </a:prstGeom>
              <a:solidFill>
                <a:srgbClr val="96C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Image result for points ICON PNG"/>
              <p:cNvPicPr>
                <a:picLocks noChangeAspect="1" noChangeArrowheads="1"/>
              </p:cNvPicPr>
              <p:nvPr/>
            </p:nvPicPr>
            <p:blipFill rotWithShape="1">
              <a:blip r:embed="rId7" cstate="print">
                <a:biLevel thresh="25000"/>
                <a:extLst>
                  <a:ext uri="{28A0092B-C50C-407E-A947-70E740481C1C}">
                    <a14:useLocalDpi xmlns:a14="http://schemas.microsoft.com/office/drawing/2010/main" val="0"/>
                  </a:ext>
                </a:extLst>
              </a:blip>
              <a:srcRect l="7304" t="2423" r="6725" b="3358"/>
              <a:stretch/>
            </p:blipFill>
            <p:spPr bwMode="auto">
              <a:xfrm>
                <a:off x="7020364" y="2750024"/>
                <a:ext cx="860119" cy="94265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9781603" y="2112319"/>
              <a:ext cx="1490735" cy="1490735"/>
              <a:chOff x="9204947" y="2453413"/>
              <a:chExt cx="1490735" cy="1490735"/>
            </a:xfrm>
          </p:grpSpPr>
          <p:sp>
            <p:nvSpPr>
              <p:cNvPr id="21" name="Oval 20"/>
              <p:cNvSpPr/>
              <p:nvPr/>
            </p:nvSpPr>
            <p:spPr>
              <a:xfrm>
                <a:off x="9204947" y="2453413"/>
                <a:ext cx="1490735" cy="1490735"/>
              </a:xfrm>
              <a:prstGeom prst="ellipse">
                <a:avLst/>
              </a:prstGeom>
              <a:solidFill>
                <a:srgbClr val="3C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4" name="Picture 16" descr="Image result for sell upsell ICON PNG"/>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9593691" y="2750752"/>
                <a:ext cx="740542" cy="896056"/>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7" name="Group 6"/>
          <p:cNvGrpSpPr/>
          <p:nvPr/>
        </p:nvGrpSpPr>
        <p:grpSpPr>
          <a:xfrm>
            <a:off x="376701" y="3965462"/>
            <a:ext cx="11613297" cy="843543"/>
            <a:chOff x="376701" y="3965462"/>
            <a:chExt cx="11613297" cy="843543"/>
          </a:xfrm>
        </p:grpSpPr>
        <p:sp>
          <p:nvSpPr>
            <p:cNvPr id="3" name="Rectangle 2"/>
            <p:cNvSpPr/>
            <p:nvPr/>
          </p:nvSpPr>
          <p:spPr>
            <a:xfrm>
              <a:off x="376701" y="3965462"/>
              <a:ext cx="2789577" cy="830997"/>
            </a:xfrm>
            <a:prstGeom prst="rect">
              <a:avLst/>
            </a:prstGeom>
          </p:spPr>
          <p:txBody>
            <a:bodyPr wrap="square">
              <a:spAutoFit/>
            </a:bodyPr>
            <a:lstStyle/>
            <a:p>
              <a:pPr algn="ctr"/>
              <a:r>
                <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No Insight into the customer profile</a:t>
              </a:r>
            </a:p>
          </p:txBody>
        </p:sp>
        <p:sp>
          <p:nvSpPr>
            <p:cNvPr id="38" name="Rectangle 37"/>
            <p:cNvSpPr/>
            <p:nvPr/>
          </p:nvSpPr>
          <p:spPr>
            <a:xfrm>
              <a:off x="3245007" y="3965462"/>
              <a:ext cx="2789577" cy="830997"/>
            </a:xfrm>
            <a:prstGeom prst="rect">
              <a:avLst/>
            </a:prstGeom>
          </p:spPr>
          <p:txBody>
            <a:bodyPr wrap="square">
              <a:spAutoFit/>
            </a:bodyPr>
            <a:lstStyle/>
            <a:p>
              <a:pPr algn="ctr"/>
              <a:r>
                <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Cannot track rewards</a:t>
              </a:r>
            </a:p>
          </p:txBody>
        </p:sp>
        <p:sp>
          <p:nvSpPr>
            <p:cNvPr id="39" name="Rectangle 38"/>
            <p:cNvSpPr/>
            <p:nvPr/>
          </p:nvSpPr>
          <p:spPr>
            <a:xfrm>
              <a:off x="6075525" y="3965462"/>
              <a:ext cx="2789577" cy="830997"/>
            </a:xfrm>
            <a:prstGeom prst="rect">
              <a:avLst/>
            </a:prstGeom>
          </p:spPr>
          <p:txBody>
            <a:bodyPr wrap="square">
              <a:spAutoFit/>
            </a:bodyPr>
            <a:lstStyle/>
            <a:p>
              <a:pPr algn="ctr"/>
              <a:r>
                <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Cannot track point redemptions</a:t>
              </a:r>
            </a:p>
          </p:txBody>
        </p:sp>
        <p:sp>
          <p:nvSpPr>
            <p:cNvPr id="40" name="Rectangle 39"/>
            <p:cNvSpPr/>
            <p:nvPr/>
          </p:nvSpPr>
          <p:spPr>
            <a:xfrm>
              <a:off x="9200421" y="3978008"/>
              <a:ext cx="2789577" cy="830997"/>
            </a:xfrm>
            <a:prstGeom prst="rect">
              <a:avLst/>
            </a:prstGeom>
          </p:spPr>
          <p:txBody>
            <a:bodyPr wrap="square">
              <a:spAutoFit/>
            </a:bodyPr>
            <a:lstStyle/>
            <a:p>
              <a:pPr algn="ctr"/>
              <a:r>
                <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Cannot Cross sell or upsell</a:t>
              </a:r>
            </a:p>
          </p:txBody>
        </p:sp>
      </p:grpSp>
      <p:sp>
        <p:nvSpPr>
          <p:cNvPr id="41" name="Rectangle 4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704601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16" name="Rectangle 15"/>
          <p:cNvSpPr/>
          <p:nvPr/>
        </p:nvSpPr>
        <p:spPr>
          <a:xfrm>
            <a:off x="2147" y="1"/>
            <a:ext cx="12192000" cy="6889296"/>
          </a:xfrm>
          <a:prstGeom prst="rect">
            <a:avLst/>
          </a:prstGeom>
          <a:solidFill>
            <a:srgbClr val="00206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2109428" y="1843737"/>
            <a:ext cx="6327290" cy="4135928"/>
            <a:chOff x="2109428" y="1843737"/>
            <a:chExt cx="6327290" cy="4135928"/>
          </a:xfrm>
        </p:grpSpPr>
        <p:grpSp>
          <p:nvGrpSpPr>
            <p:cNvPr id="4" name="Group 3"/>
            <p:cNvGrpSpPr/>
            <p:nvPr/>
          </p:nvGrpSpPr>
          <p:grpSpPr>
            <a:xfrm>
              <a:off x="2131107" y="1879352"/>
              <a:ext cx="6305611" cy="4100313"/>
              <a:chOff x="2131107" y="1879352"/>
              <a:chExt cx="6305611" cy="4100313"/>
            </a:xfrm>
          </p:grpSpPr>
          <p:cxnSp>
            <p:nvCxnSpPr>
              <p:cNvPr id="89" name="Straight Connector 88"/>
              <p:cNvCxnSpPr/>
              <p:nvPr/>
            </p:nvCxnSpPr>
            <p:spPr>
              <a:xfrm>
                <a:off x="7479589" y="2504947"/>
                <a:ext cx="0" cy="30951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2517772" y="3460761"/>
                <a:ext cx="46198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131107" y="3827542"/>
                <a:ext cx="133492" cy="592242"/>
                <a:chOff x="2131107" y="3827542"/>
                <a:chExt cx="133492" cy="592242"/>
              </a:xfrm>
            </p:grpSpPr>
            <p:cxnSp>
              <p:nvCxnSpPr>
                <p:cNvPr id="15" name="Straight Connector 14"/>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777433" y="3834134"/>
                <a:ext cx="133492" cy="592242"/>
                <a:chOff x="2131107" y="3827542"/>
                <a:chExt cx="133492" cy="592242"/>
              </a:xfrm>
            </p:grpSpPr>
            <p:cxnSp>
              <p:nvCxnSpPr>
                <p:cNvPr id="58" name="Straight Connector 57"/>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6200000">
                <a:off x="8066374" y="1865879"/>
                <a:ext cx="133492" cy="592242"/>
                <a:chOff x="2131107" y="3827542"/>
                <a:chExt cx="133492" cy="592242"/>
              </a:xfrm>
            </p:grpSpPr>
            <p:cxnSp>
              <p:nvCxnSpPr>
                <p:cNvPr id="67" name="Straight Connector 66"/>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rot="16200000">
                <a:off x="8066374" y="3192363"/>
                <a:ext cx="133492" cy="592242"/>
                <a:chOff x="2131107" y="3827542"/>
                <a:chExt cx="133492" cy="592242"/>
              </a:xfrm>
            </p:grpSpPr>
            <p:cxnSp>
              <p:nvCxnSpPr>
                <p:cNvPr id="70" name="Straight Connector 69"/>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rot="16200000">
                <a:off x="8073851" y="4371208"/>
                <a:ext cx="133492" cy="592242"/>
                <a:chOff x="2131107" y="3827542"/>
                <a:chExt cx="133492" cy="592242"/>
              </a:xfrm>
            </p:grpSpPr>
            <p:cxnSp>
              <p:nvCxnSpPr>
                <p:cNvPr id="73" name="Straight Connector 72"/>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rot="16200000">
                <a:off x="8062568" y="5616798"/>
                <a:ext cx="133492" cy="592242"/>
                <a:chOff x="2131107" y="3827542"/>
                <a:chExt cx="133492" cy="592242"/>
              </a:xfrm>
            </p:grpSpPr>
            <p:cxnSp>
              <p:nvCxnSpPr>
                <p:cNvPr id="76" name="Straight Connector 75"/>
                <p:cNvCxnSpPr/>
                <p:nvPr/>
              </p:nvCxnSpPr>
              <p:spPr>
                <a:xfrm>
                  <a:off x="2186140" y="3827542"/>
                  <a:ext cx="0" cy="53274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131107" y="4286292"/>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9" name="Straight Connector 78"/>
              <p:cNvCxnSpPr/>
              <p:nvPr/>
            </p:nvCxnSpPr>
            <p:spPr>
              <a:xfrm>
                <a:off x="2172051" y="1879352"/>
                <a:ext cx="0" cy="12849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Oval 90"/>
            <p:cNvSpPr/>
            <p:nvPr/>
          </p:nvSpPr>
          <p:spPr>
            <a:xfrm>
              <a:off x="2109428" y="1843737"/>
              <a:ext cx="133492" cy="133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434582" y="764352"/>
            <a:ext cx="2813585" cy="996940"/>
          </a:xfrm>
          <a:prstGeom prst="rect">
            <a:avLst/>
          </a:prstGeom>
        </p:spPr>
        <p:txBody>
          <a:bodyPr wrap="square">
            <a:spAutoFit/>
          </a:bodyPr>
          <a:lstStyle/>
          <a:p>
            <a:pPr algn="ctr">
              <a:lnSpc>
                <a:spcPts val="3500"/>
              </a:lnSpc>
            </a:pP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SOLUTION </a:t>
            </a:r>
            <a:r>
              <a:rPr lang="en-US" sz="3600" b="1" dirty="0" smtClean="0">
                <a:solidFill>
                  <a:srgbClr val="FFCC07"/>
                </a:solidFill>
                <a:latin typeface="Open Sans Extrabold" panose="020B0906030804020204" pitchFamily="34" charset="0"/>
                <a:ea typeface="Open Sans Extrabold" panose="020B0906030804020204" pitchFamily="34" charset="0"/>
                <a:cs typeface="Open Sans Extrabold" panose="020B0906030804020204" pitchFamily="34" charset="0"/>
              </a:rPr>
              <a:t>OVERVIEW</a:t>
            </a:r>
            <a:endParaRPr lang="en-US" sz="3600" dirty="0">
              <a:solidFill>
                <a:srgbClr val="FFCC0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076" name="Picture 4" descr="Image result for solution light bulb pn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rcRect l="16895" r="15661"/>
          <a:stretch/>
        </p:blipFill>
        <p:spPr bwMode="auto">
          <a:xfrm>
            <a:off x="3355200" y="573285"/>
            <a:ext cx="757794" cy="112358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854508" y="1879352"/>
            <a:ext cx="5984008" cy="4384056"/>
            <a:chOff x="1854508" y="1879352"/>
            <a:chExt cx="5984008" cy="4384056"/>
          </a:xfrm>
        </p:grpSpPr>
        <p:grpSp>
          <p:nvGrpSpPr>
            <p:cNvPr id="10" name="Group 9"/>
            <p:cNvGrpSpPr/>
            <p:nvPr/>
          </p:nvGrpSpPr>
          <p:grpSpPr>
            <a:xfrm>
              <a:off x="1854508" y="3164278"/>
              <a:ext cx="663264" cy="663264"/>
              <a:chOff x="3662285" y="3015599"/>
              <a:chExt cx="663264" cy="663264"/>
            </a:xfrm>
          </p:grpSpPr>
          <p:sp>
            <p:nvSpPr>
              <p:cNvPr id="7" name="Oval 6"/>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4500730" y="3164278"/>
              <a:ext cx="663264" cy="663264"/>
              <a:chOff x="3662285" y="3015599"/>
              <a:chExt cx="663264" cy="663264"/>
            </a:xfrm>
          </p:grpSpPr>
          <p:sp>
            <p:nvSpPr>
              <p:cNvPr id="30" name="Oval 29"/>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7160087" y="3164278"/>
              <a:ext cx="663264" cy="663264"/>
              <a:chOff x="3662285" y="3015599"/>
              <a:chExt cx="663264" cy="663264"/>
            </a:xfrm>
          </p:grpSpPr>
          <p:sp>
            <p:nvSpPr>
              <p:cNvPr id="34" name="Oval 33"/>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175252" y="4360289"/>
              <a:ext cx="663264" cy="663264"/>
              <a:chOff x="3662285" y="3015599"/>
              <a:chExt cx="663264" cy="663264"/>
            </a:xfrm>
          </p:grpSpPr>
          <p:sp>
            <p:nvSpPr>
              <p:cNvPr id="42" name="Oval 41"/>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17110" y="3184500"/>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7173735" y="5600144"/>
              <a:ext cx="663264" cy="663264"/>
              <a:chOff x="3662285" y="3015599"/>
              <a:chExt cx="663264" cy="663264"/>
            </a:xfrm>
          </p:grpSpPr>
          <p:sp>
            <p:nvSpPr>
              <p:cNvPr id="46" name="Oval 45"/>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7155294" y="1879352"/>
              <a:ext cx="663264" cy="663264"/>
              <a:chOff x="3662285" y="3015599"/>
              <a:chExt cx="663264" cy="663264"/>
            </a:xfrm>
          </p:grpSpPr>
          <p:sp>
            <p:nvSpPr>
              <p:cNvPr id="50" name="Oval 49"/>
              <p:cNvSpPr/>
              <p:nvPr/>
            </p:nvSpPr>
            <p:spPr>
              <a:xfrm>
                <a:off x="3734097" y="3098044"/>
                <a:ext cx="504966" cy="504966"/>
              </a:xfrm>
              <a:prstGeom prst="ellipse">
                <a:avLst/>
              </a:prstGeom>
              <a:solidFill>
                <a:srgbClr val="36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22807" y="3186754"/>
                <a:ext cx="327546" cy="327546"/>
              </a:xfrm>
              <a:prstGeom prst="ellipse">
                <a:avLst/>
              </a:prstGeom>
              <a:solidFill>
                <a:srgbClr val="12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62285" y="3015599"/>
                <a:ext cx="663264" cy="663264"/>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1115588" y="1971964"/>
            <a:ext cx="10772967" cy="4298456"/>
            <a:chOff x="1115588" y="1971964"/>
            <a:chExt cx="10772967" cy="4298456"/>
          </a:xfrm>
        </p:grpSpPr>
        <p:sp>
          <p:nvSpPr>
            <p:cNvPr id="13" name="Rectangle 12"/>
            <p:cNvSpPr/>
            <p:nvPr/>
          </p:nvSpPr>
          <p:spPr>
            <a:xfrm>
              <a:off x="1115588" y="4495483"/>
              <a:ext cx="2161368" cy="677108"/>
            </a:xfrm>
            <a:prstGeom prst="rect">
              <a:avLst/>
            </a:prstGeom>
          </p:spPr>
          <p:txBody>
            <a:bodyPr wrap="square">
              <a:spAutoFit/>
            </a:bodyPr>
            <a:lstStyle/>
            <a:p>
              <a:pPr algn="ct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Mobile &amp;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 </a:t>
              </a: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App</a:t>
              </a:r>
            </a:p>
          </p:txBody>
        </p:sp>
        <p:sp>
          <p:nvSpPr>
            <p:cNvPr id="53" name="Rectangle 52"/>
            <p:cNvSpPr/>
            <p:nvPr/>
          </p:nvSpPr>
          <p:spPr>
            <a:xfrm>
              <a:off x="3500152" y="4488024"/>
              <a:ext cx="2664419" cy="384721"/>
            </a:xfrm>
            <a:prstGeom prst="rect">
              <a:avLst/>
            </a:prstGeom>
          </p:spPr>
          <p:txBody>
            <a:bodyPr wrap="square">
              <a:spAutoFit/>
            </a:bodyPr>
            <a:lstStyle/>
            <a:p>
              <a:pPr algn="ct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Soft Copy of the card</a:t>
              </a:r>
              <a:endPar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Rectangle 26"/>
            <p:cNvSpPr/>
            <p:nvPr/>
          </p:nvSpPr>
          <p:spPr>
            <a:xfrm>
              <a:off x="8639039" y="1971964"/>
              <a:ext cx="3020314" cy="384721"/>
            </a:xfrm>
            <a:prstGeom prst="rect">
              <a:avLst/>
            </a:prstGeom>
          </p:spPr>
          <p:txBody>
            <a:bodyPr wrap="none">
              <a:spAutoFit/>
            </a:bodyPr>
            <a:lstStyle/>
            <a:p>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Dashboard for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Customers</a:t>
              </a:r>
              <a:endPar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4" name="Rectangle 53"/>
            <p:cNvSpPr/>
            <p:nvPr/>
          </p:nvSpPr>
          <p:spPr>
            <a:xfrm>
              <a:off x="8625391" y="3030332"/>
              <a:ext cx="2931926" cy="969496"/>
            </a:xfrm>
            <a:prstGeom prst="rect">
              <a:avLst/>
            </a:prstGeom>
          </p:spPr>
          <p:txBody>
            <a:bodyPr wrap="square">
              <a:spAutoFit/>
            </a:bodyPr>
            <a:lstStyle/>
            <a:p>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Dashboard for FD (Intuitive Front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Desk </a:t>
              </a: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perations</a:t>
              </a: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55" name="Rectangle 54"/>
            <p:cNvSpPr/>
            <p:nvPr/>
          </p:nvSpPr>
          <p:spPr>
            <a:xfrm>
              <a:off x="8635885" y="4359630"/>
              <a:ext cx="3100928" cy="969496"/>
            </a:xfrm>
            <a:prstGeom prst="rect">
              <a:avLst/>
            </a:prstGeom>
          </p:spPr>
          <p:txBody>
            <a:bodyPr wrap="square">
              <a:spAutoFit/>
            </a:bodyPr>
            <a:lstStyle/>
            <a:p>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Dashboard for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Management </a:t>
              </a:r>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(Reports &amp; Analytics)</a:t>
              </a:r>
            </a:p>
          </p:txBody>
        </p:sp>
        <p:sp>
          <p:nvSpPr>
            <p:cNvPr id="56" name="Rectangle 55"/>
            <p:cNvSpPr/>
            <p:nvPr/>
          </p:nvSpPr>
          <p:spPr>
            <a:xfrm>
              <a:off x="8641425" y="5593312"/>
              <a:ext cx="3247130" cy="677108"/>
            </a:xfrm>
            <a:prstGeom prst="rect">
              <a:avLst/>
            </a:prstGeom>
          </p:spPr>
          <p:txBody>
            <a:bodyPr wrap="square">
              <a:spAutoFit/>
            </a:bodyPr>
            <a:lstStyle/>
            <a:p>
              <a:r>
                <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Dashboard for </a:t>
              </a:r>
              <a:r>
                <a:rPr lang="en-US" sz="19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Back Office Operations </a:t>
              </a:r>
              <a:endParaRPr lang="en-US" sz="1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Tree>
    <p:extLst>
      <p:ext uri="{BB962C8B-B14F-4D97-AF65-F5344CB8AC3E}">
        <p14:creationId xmlns:p14="http://schemas.microsoft.com/office/powerpoint/2010/main" val="222578808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8" presetClass="entr" presetSubtype="12"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strips(downLeft)">
                                      <p:cBhvr>
                                        <p:cTn id="14" dur="500"/>
                                        <p:tgtEl>
                                          <p:spTgt spid="8"/>
                                        </p:tgtEl>
                                      </p:cBhvr>
                                    </p:animEffect>
                                  </p:childTnLst>
                                </p:cTn>
                              </p:par>
                            </p:childTnLst>
                          </p:cTn>
                        </p:par>
                        <p:par>
                          <p:cTn id="15" fill="hold">
                            <p:stCondLst>
                              <p:cond delay="1500"/>
                            </p:stCondLst>
                            <p:childTnLst>
                              <p:par>
                                <p:cTn id="16" presetID="1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plus(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1890" y="172296"/>
            <a:ext cx="3544322" cy="646331"/>
          </a:xfrm>
          <a:prstGeom prst="rect">
            <a:avLst/>
          </a:prstGeom>
        </p:spPr>
        <p:txBody>
          <a:bodyPr wrap="square">
            <a:spAutoFit/>
          </a:bodyPr>
          <a:lstStyle/>
          <a:p>
            <a:pPr algn="ctr"/>
            <a:r>
              <a:rPr lang="en-US" sz="3600" b="1" dirty="0" smtClean="0">
                <a:latin typeface="Open Sans Extrabold" panose="020B0906030804020204" pitchFamily="34" charset="0"/>
                <a:ea typeface="Open Sans Extrabold" panose="020B0906030804020204" pitchFamily="34" charset="0"/>
                <a:cs typeface="Open Sans Extrabold" panose="020B0906030804020204" pitchFamily="34" charset="0"/>
              </a:rPr>
              <a:t>Value </a:t>
            </a:r>
            <a:r>
              <a:rPr lang="en-US" sz="3600" dirty="0" smtClean="0">
                <a:solidFill>
                  <a:srgbClr val="12ADAF"/>
                </a:solidFill>
                <a:latin typeface="Open Sans" panose="020B0606030504020204" pitchFamily="34" charset="0"/>
                <a:ea typeface="Open Sans" panose="020B0606030504020204" pitchFamily="34" charset="0"/>
                <a:cs typeface="Open Sans" panose="020B0606030504020204" pitchFamily="34" charset="0"/>
              </a:rPr>
              <a:t>Adds</a:t>
            </a:r>
            <a:endParaRPr lang="en-US" sz="3600" dirty="0">
              <a:solidFill>
                <a:srgbClr val="12ADAF"/>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07619995"/>
              </p:ext>
            </p:extLst>
          </p:nvPr>
        </p:nvGraphicFramePr>
        <p:xfrm>
          <a:off x="785882" y="1904464"/>
          <a:ext cx="10590664" cy="4676604"/>
        </p:xfrm>
        <a:graphic>
          <a:graphicData uri="http://schemas.openxmlformats.org/drawingml/2006/table">
            <a:tbl>
              <a:tblPr firstRow="1" bandRow="1">
                <a:tableStyleId>{5C22544A-7EE6-4342-B048-85BDC9FD1C3A}</a:tableStyleId>
              </a:tblPr>
              <a:tblGrid>
                <a:gridCol w="1801505"/>
                <a:gridCol w="3493827"/>
                <a:gridCol w="1965277"/>
                <a:gridCol w="3330055"/>
              </a:tblGrid>
              <a:tr h="2433833">
                <a:tc>
                  <a:txBody>
                    <a:bodyPr/>
                    <a:lstStyle/>
                    <a:p>
                      <a:endParaRPr lang="en-US" dirty="0"/>
                    </a:p>
                  </a:txBody>
                  <a:tcPr anchor="ctr">
                    <a:solidFill>
                      <a:srgbClr val="FEE600"/>
                    </a:solidFill>
                  </a:tcPr>
                </a:tc>
                <a:tc>
                  <a:txBody>
                    <a:bodyPr/>
                    <a:lstStyle/>
                    <a:p>
                      <a:pPr algn="ctr"/>
                      <a:r>
                        <a:rPr lang="en-US" sz="2200"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Integration with CRM or HMS</a:t>
                      </a:r>
                      <a:endParaRPr lang="en-US" sz="2200"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txBody>
                  <a:tcPr anchor="ctr">
                    <a:solidFill>
                      <a:srgbClr val="0070C0"/>
                    </a:solidFill>
                  </a:tcPr>
                </a:tc>
                <a:tc>
                  <a:txBody>
                    <a:bodyPr/>
                    <a:lstStyle/>
                    <a:p>
                      <a:endParaRPr lang="en-US" sz="2200" dirty="0"/>
                    </a:p>
                  </a:txBody>
                  <a:tcPr anchor="ctr">
                    <a:solidFill>
                      <a:srgbClr val="AF291E"/>
                    </a:solidFill>
                  </a:tcPr>
                </a:tc>
                <a:tc>
                  <a:txBody>
                    <a:bodyPr/>
                    <a:lstStyle/>
                    <a:p>
                      <a:pPr algn="ctr"/>
                      <a:r>
                        <a:rPr lang="en-US" sz="2200" b="1"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Integration with third party apps like maps</a:t>
                      </a:r>
                      <a:endParaRPr lang="en-US" sz="2200" b="1"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txBody>
                  <a:tcPr anchor="ctr">
                    <a:solidFill>
                      <a:srgbClr val="00B0F0"/>
                    </a:solidFill>
                  </a:tcPr>
                </a:tc>
              </a:tr>
              <a:tr h="2242771">
                <a:tc>
                  <a:txBody>
                    <a:bodyPr/>
                    <a:lstStyle/>
                    <a:p>
                      <a:endParaRPr lang="en-US" dirty="0"/>
                    </a:p>
                  </a:txBody>
                  <a:tcPr anchor="ctr">
                    <a:solidFill>
                      <a:srgbClr val="F2692E"/>
                    </a:solidFill>
                  </a:tcPr>
                </a:tc>
                <a:tc>
                  <a:txBody>
                    <a:bodyPr/>
                    <a:lstStyle/>
                    <a:p>
                      <a:pPr marL="0" algn="ctr" defTabSz="914400" rtl="0" eaLnBrk="1" latinLnBrk="0" hangingPunct="1"/>
                      <a:r>
                        <a:rPr lang="en-US" sz="2200" b="1"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Integration for product promotions, campaigns</a:t>
                      </a:r>
                      <a:endParaRPr lang="en-US" sz="2200" b="1"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txBody>
                  <a:tcPr anchor="ctr">
                    <a:solidFill>
                      <a:srgbClr val="FFC000"/>
                    </a:solidFill>
                  </a:tcPr>
                </a:tc>
                <a:tc>
                  <a:txBody>
                    <a:bodyPr/>
                    <a:lstStyle/>
                    <a:p>
                      <a:endParaRPr lang="en-US" sz="2200" dirty="0"/>
                    </a:p>
                  </a:txBody>
                  <a:tcPr anchor="ctr">
                    <a:solidFill>
                      <a:srgbClr val="CC336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kern="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Integration for digital check ins</a:t>
                      </a:r>
                    </a:p>
                  </a:txBody>
                  <a:tcPr anchor="ctr">
                    <a:solidFill>
                      <a:srgbClr val="92D050"/>
                    </a:solidFill>
                  </a:tcPr>
                </a:tc>
              </a:tr>
            </a:tbl>
          </a:graphicData>
        </a:graphic>
      </p:graphicFrame>
      <p:pic>
        <p:nvPicPr>
          <p:cNvPr id="4098" name="Picture 2" descr="Image result for crm ic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62" r="5127"/>
          <a:stretch/>
        </p:blipFill>
        <p:spPr bwMode="auto">
          <a:xfrm>
            <a:off x="858035" y="2176579"/>
            <a:ext cx="1686297" cy="18208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aps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693" t="10106" r="12962" b="15081"/>
          <a:stretch/>
        </p:blipFill>
        <p:spPr bwMode="auto">
          <a:xfrm>
            <a:off x="6320684" y="2259704"/>
            <a:ext cx="1496292" cy="159129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lated image"/>
          <p:cNvPicPr>
            <a:picLocks noChangeAspect="1" noChangeArrowheads="1"/>
          </p:cNvPicPr>
          <p:nvPr/>
        </p:nvPicPr>
        <p:blipFill rotWithShape="1">
          <a:blip r:embed="rId5">
            <a:extLst>
              <a:ext uri="{28A0092B-C50C-407E-A947-70E740481C1C}">
                <a14:useLocalDpi xmlns:a14="http://schemas.microsoft.com/office/drawing/2010/main" val="0"/>
              </a:ext>
            </a:extLst>
          </a:blip>
          <a:srcRect l="13853" t="22960" r="11342" b="18304"/>
          <a:stretch/>
        </p:blipFill>
        <p:spPr bwMode="auto">
          <a:xfrm>
            <a:off x="929285" y="4814119"/>
            <a:ext cx="1512423" cy="118753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digital icon"/>
          <p:cNvPicPr>
            <a:picLocks noChangeAspect="1" noChangeArrowheads="1"/>
          </p:cNvPicPr>
          <p:nvPr/>
        </p:nvPicPr>
        <p:blipFill rotWithShape="1">
          <a:blip r:embed="rId6">
            <a:extLst>
              <a:ext uri="{28A0092B-C50C-407E-A947-70E740481C1C}">
                <a14:useLocalDpi xmlns:a14="http://schemas.microsoft.com/office/drawing/2010/main" val="0"/>
              </a:ext>
            </a:extLst>
          </a:blip>
          <a:srcRect l="22900" t="9957" r="25152" b="10822"/>
          <a:stretch/>
        </p:blipFill>
        <p:spPr bwMode="auto">
          <a:xfrm>
            <a:off x="6510690" y="4695365"/>
            <a:ext cx="977282" cy="14903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58035" y="951667"/>
            <a:ext cx="10496901" cy="369332"/>
          </a:xfrm>
          <a:prstGeom prst="rect">
            <a:avLst/>
          </a:prstGeom>
        </p:spPr>
        <p:txBody>
          <a:bodyPr wrap="square">
            <a:spAutoFit/>
          </a:bodyPr>
          <a:lstStyle/>
          <a:p>
            <a:pPr algn="ctr"/>
            <a:r>
              <a:rPr lang="en-US" dirty="0">
                <a:latin typeface="Open Sans Light" panose="020B0306030504020204" pitchFamily="34" charset="0"/>
                <a:ea typeface="Open Sans Light" panose="020B0306030504020204" pitchFamily="34" charset="0"/>
                <a:cs typeface="Open Sans Light" panose="020B0306030504020204" pitchFamily="34" charset="0"/>
              </a:rPr>
              <a:t>We recommend the following integrations to further enhance your value proposition</a:t>
            </a:r>
          </a:p>
        </p:txBody>
      </p:sp>
    </p:spTree>
    <p:extLst>
      <p:ext uri="{BB962C8B-B14F-4D97-AF65-F5344CB8AC3E}">
        <p14:creationId xmlns:p14="http://schemas.microsoft.com/office/powerpoint/2010/main" val="3136563011"/>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9584"/>
          <a:stretch/>
        </p:blipFill>
        <p:spPr>
          <a:xfrm>
            <a:off x="0" y="0"/>
            <a:ext cx="12222505" cy="6858000"/>
          </a:xfrm>
          <a:prstGeom prst="rect">
            <a:avLst/>
          </a:prstGeom>
        </p:spPr>
      </p:pic>
      <p:sp>
        <p:nvSpPr>
          <p:cNvPr id="7" name="Rectangle 6"/>
          <p:cNvSpPr/>
          <p:nvPr/>
        </p:nvSpPr>
        <p:spPr>
          <a:xfrm>
            <a:off x="-1" y="-3587"/>
            <a:ext cx="12222505" cy="5596759"/>
          </a:xfrm>
          <a:prstGeom prst="rect">
            <a:avLst/>
          </a:prstGeom>
          <a:solidFill>
            <a:srgbClr val="E6435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46" y="5582903"/>
            <a:ext cx="12220357" cy="129253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31276" y="552078"/>
            <a:ext cx="6159950" cy="646331"/>
          </a:xfrm>
          <a:prstGeom prst="rect">
            <a:avLst/>
          </a:prstGeom>
        </p:spPr>
        <p:txBody>
          <a:bodyPr wrap="square">
            <a:spAutoFit/>
          </a:bodyPr>
          <a:lstStyle/>
          <a:p>
            <a:pPr algn="ct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Inception &amp; </a:t>
            </a:r>
            <a:r>
              <a:rPr lang="en-US" sz="3600" dirty="0" smtClean="0">
                <a:latin typeface="Open Sans" panose="020B0606030504020204" pitchFamily="34" charset="0"/>
                <a:ea typeface="Open Sans" panose="020B0606030504020204" pitchFamily="34" charset="0"/>
                <a:cs typeface="Open Sans" panose="020B0606030504020204" pitchFamily="34" charset="0"/>
              </a:rPr>
              <a:t>On Boarding</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p:nvGrpSpPr>
        <p:grpSpPr>
          <a:xfrm>
            <a:off x="407794" y="3866962"/>
            <a:ext cx="11276704" cy="1200330"/>
            <a:chOff x="407794" y="3866962"/>
            <a:chExt cx="11276704" cy="1200330"/>
          </a:xfrm>
        </p:grpSpPr>
        <p:sp>
          <p:nvSpPr>
            <p:cNvPr id="20" name="Rectangle 19"/>
            <p:cNvSpPr/>
            <p:nvPr/>
          </p:nvSpPr>
          <p:spPr>
            <a:xfrm>
              <a:off x="407794" y="3866963"/>
              <a:ext cx="1793747" cy="1200329"/>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New Customers or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Existing Customers</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Rectangle 20"/>
            <p:cNvSpPr/>
            <p:nvPr/>
          </p:nvSpPr>
          <p:spPr>
            <a:xfrm>
              <a:off x="2316639" y="3922266"/>
              <a:ext cx="1793747" cy="646331"/>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Create Soft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Cards</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Rectangle 21"/>
            <p:cNvSpPr/>
            <p:nvPr/>
          </p:nvSpPr>
          <p:spPr>
            <a:xfrm>
              <a:off x="4197019" y="3922266"/>
              <a:ext cx="1793747" cy="646331"/>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Card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Issuance </a:t>
              </a: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&amp;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Soft Links</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Rectangle 22"/>
            <p:cNvSpPr/>
            <p:nvPr/>
          </p:nvSpPr>
          <p:spPr>
            <a:xfrm>
              <a:off x="5990752" y="3922266"/>
              <a:ext cx="1793747" cy="646331"/>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Hard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Linking </a:t>
              </a: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on sign on</a:t>
              </a:r>
            </a:p>
          </p:txBody>
        </p:sp>
        <p:sp>
          <p:nvSpPr>
            <p:cNvPr id="24" name="Rectangle 23"/>
            <p:cNvSpPr/>
            <p:nvPr/>
          </p:nvSpPr>
          <p:spPr>
            <a:xfrm>
              <a:off x="7871132" y="3922266"/>
              <a:ext cx="1793747" cy="923330"/>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Prompt to install app if on mobile</a:t>
              </a:r>
            </a:p>
          </p:txBody>
        </p:sp>
        <p:sp>
          <p:nvSpPr>
            <p:cNvPr id="25" name="Rectangle 24"/>
            <p:cNvSpPr/>
            <p:nvPr/>
          </p:nvSpPr>
          <p:spPr>
            <a:xfrm>
              <a:off x="9890751" y="3866962"/>
              <a:ext cx="1793747" cy="646331"/>
            </a:xfrm>
            <a:prstGeom prst="rect">
              <a:avLst/>
            </a:prstGeom>
          </p:spPr>
          <p:txBody>
            <a:bodyPr wrap="square">
              <a:spAutoFit/>
            </a:bodyPr>
            <a:lstStyle/>
            <a:p>
              <a:pPr algn="ct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Customer Dashboard</a:t>
              </a:r>
            </a:p>
          </p:txBody>
        </p:sp>
      </p:grpSp>
      <p:grpSp>
        <p:nvGrpSpPr>
          <p:cNvPr id="3" name="Group 2"/>
          <p:cNvGrpSpPr/>
          <p:nvPr/>
        </p:nvGrpSpPr>
        <p:grpSpPr>
          <a:xfrm>
            <a:off x="599966" y="2030422"/>
            <a:ext cx="10891462" cy="1516694"/>
            <a:chOff x="599966" y="2030422"/>
            <a:chExt cx="10891462" cy="1516694"/>
          </a:xfrm>
        </p:grpSpPr>
        <p:grpSp>
          <p:nvGrpSpPr>
            <p:cNvPr id="37" name="Group 36"/>
            <p:cNvGrpSpPr/>
            <p:nvPr/>
          </p:nvGrpSpPr>
          <p:grpSpPr>
            <a:xfrm>
              <a:off x="599966" y="2044320"/>
              <a:ext cx="1490735" cy="1490735"/>
              <a:chOff x="599966" y="2293708"/>
              <a:chExt cx="1490735" cy="1490735"/>
            </a:xfrm>
          </p:grpSpPr>
          <p:sp>
            <p:nvSpPr>
              <p:cNvPr id="12" name="Oval 11"/>
              <p:cNvSpPr/>
              <p:nvPr/>
            </p:nvSpPr>
            <p:spPr>
              <a:xfrm>
                <a:off x="599966" y="2293708"/>
                <a:ext cx="1490735" cy="1490735"/>
              </a:xfrm>
              <a:prstGeom prst="ellipse">
                <a:avLst/>
              </a:prstGeom>
              <a:noFill/>
              <a:ln w="889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Image result for customer ICON 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818753" y="2662464"/>
                <a:ext cx="1024131" cy="7254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2495856" y="2043918"/>
              <a:ext cx="1490735" cy="1490735"/>
              <a:chOff x="2495856" y="2293306"/>
              <a:chExt cx="1490735" cy="1490735"/>
            </a:xfrm>
          </p:grpSpPr>
          <p:sp>
            <p:nvSpPr>
              <p:cNvPr id="14" name="Oval 13"/>
              <p:cNvSpPr/>
              <p:nvPr/>
            </p:nvSpPr>
            <p:spPr>
              <a:xfrm>
                <a:off x="2495856" y="2293306"/>
                <a:ext cx="1490735" cy="1490735"/>
              </a:xfrm>
              <a:prstGeom prst="ellipse">
                <a:avLst/>
              </a:prstGeom>
              <a:noFill/>
              <a:ln w="889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cards icon png"/>
              <p:cNvPicPr>
                <a:picLocks noChangeAspect="1" noChangeArrowheads="1"/>
              </p:cNvPicPr>
              <p:nvPr/>
            </p:nvPicPr>
            <p:blipFill rotWithShape="1">
              <a:blip r:embed="rId5" cstate="print">
                <a:biLevel thresh="25000"/>
                <a:extLst>
                  <a:ext uri="{28A0092B-C50C-407E-A947-70E740481C1C}">
                    <a14:useLocalDpi xmlns:a14="http://schemas.microsoft.com/office/drawing/2010/main" val="0"/>
                  </a:ext>
                </a:extLst>
              </a:blip>
              <a:srcRect t="15666" b="14448"/>
              <a:stretch/>
            </p:blipFill>
            <p:spPr bwMode="auto">
              <a:xfrm>
                <a:off x="2774553" y="2738431"/>
                <a:ext cx="919873" cy="6428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4351546" y="2056381"/>
              <a:ext cx="1490735" cy="1490735"/>
              <a:chOff x="4351546" y="2305769"/>
              <a:chExt cx="1490735" cy="1490735"/>
            </a:xfrm>
          </p:grpSpPr>
          <p:sp>
            <p:nvSpPr>
              <p:cNvPr id="16" name="Oval 15"/>
              <p:cNvSpPr/>
              <p:nvPr/>
            </p:nvSpPr>
            <p:spPr>
              <a:xfrm>
                <a:off x="4351546" y="2305769"/>
                <a:ext cx="1490735" cy="1490735"/>
              </a:xfrm>
              <a:prstGeom prst="ellipse">
                <a:avLst/>
              </a:prstGeom>
              <a:noFill/>
              <a:ln w="889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11509" b="12663"/>
              <a:stretch/>
            </p:blipFill>
            <p:spPr>
              <a:xfrm>
                <a:off x="4521249" y="2738431"/>
                <a:ext cx="940871" cy="713441"/>
              </a:xfrm>
              <a:prstGeom prst="rect">
                <a:avLst/>
              </a:prstGeom>
            </p:spPr>
          </p:pic>
        </p:grpSp>
        <p:grpSp>
          <p:nvGrpSpPr>
            <p:cNvPr id="40" name="Group 39"/>
            <p:cNvGrpSpPr/>
            <p:nvPr/>
          </p:nvGrpSpPr>
          <p:grpSpPr>
            <a:xfrm>
              <a:off x="6152173" y="2056380"/>
              <a:ext cx="1490735" cy="1490735"/>
              <a:chOff x="6152173" y="2305768"/>
              <a:chExt cx="1490735" cy="1490735"/>
            </a:xfrm>
          </p:grpSpPr>
          <p:sp>
            <p:nvSpPr>
              <p:cNvPr id="17" name="Oval 16"/>
              <p:cNvSpPr/>
              <p:nvPr/>
            </p:nvSpPr>
            <p:spPr>
              <a:xfrm>
                <a:off x="6152173" y="2305768"/>
                <a:ext cx="1490735" cy="1490735"/>
              </a:xfrm>
              <a:prstGeom prst="ellipse">
                <a:avLst/>
              </a:prstGeom>
              <a:noFill/>
              <a:ln w="889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rotWithShape="1">
              <a:blip r:embed="rId7">
                <a:extLst>
                  <a:ext uri="{28A0092B-C50C-407E-A947-70E740481C1C}">
                    <a14:useLocalDpi xmlns:a14="http://schemas.microsoft.com/office/drawing/2010/main" val="0"/>
                  </a:ext>
                </a:extLst>
              </a:blip>
              <a:srcRect l="11268" t="18087" r="11268" b="18633"/>
              <a:stretch/>
            </p:blipFill>
            <p:spPr>
              <a:xfrm>
                <a:off x="6492050" y="2660168"/>
                <a:ext cx="943715" cy="770922"/>
              </a:xfrm>
              <a:prstGeom prst="rect">
                <a:avLst/>
              </a:prstGeom>
            </p:spPr>
          </p:pic>
        </p:grpSp>
        <p:grpSp>
          <p:nvGrpSpPr>
            <p:cNvPr id="41" name="Group 40"/>
            <p:cNvGrpSpPr/>
            <p:nvPr/>
          </p:nvGrpSpPr>
          <p:grpSpPr>
            <a:xfrm>
              <a:off x="8037276" y="2056379"/>
              <a:ext cx="1490735" cy="1490735"/>
              <a:chOff x="8037276" y="2305767"/>
              <a:chExt cx="1490735" cy="1490735"/>
            </a:xfrm>
          </p:grpSpPr>
          <p:sp>
            <p:nvSpPr>
              <p:cNvPr id="18" name="Oval 17"/>
              <p:cNvSpPr/>
              <p:nvPr/>
            </p:nvSpPr>
            <p:spPr>
              <a:xfrm>
                <a:off x="8037276" y="2305767"/>
                <a:ext cx="1490735" cy="1490735"/>
              </a:xfrm>
              <a:prstGeom prst="ellipse">
                <a:avLst/>
              </a:pr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32296" y="2646700"/>
                <a:ext cx="805172" cy="805172"/>
              </a:xfrm>
              <a:prstGeom prst="rect">
                <a:avLst/>
              </a:prstGeom>
            </p:spPr>
          </p:pic>
        </p:grpSp>
        <p:grpSp>
          <p:nvGrpSpPr>
            <p:cNvPr id="42" name="Group 41"/>
            <p:cNvGrpSpPr/>
            <p:nvPr/>
          </p:nvGrpSpPr>
          <p:grpSpPr>
            <a:xfrm>
              <a:off x="10000693" y="2030422"/>
              <a:ext cx="1490735" cy="1490735"/>
              <a:chOff x="10000693" y="2279810"/>
              <a:chExt cx="1490735" cy="1490735"/>
            </a:xfrm>
          </p:grpSpPr>
          <p:sp>
            <p:nvSpPr>
              <p:cNvPr id="15" name="Oval 14"/>
              <p:cNvSpPr/>
              <p:nvPr/>
            </p:nvSpPr>
            <p:spPr>
              <a:xfrm>
                <a:off x="10000693" y="2279810"/>
                <a:ext cx="1490735" cy="1490735"/>
              </a:xfrm>
              <a:prstGeom prst="ellipse">
                <a:avLst/>
              </a:prstGeom>
              <a:noFill/>
              <a:ln w="889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rotWithShape="1">
              <a:blip r:embed="rId9" cstate="print">
                <a:extLst>
                  <a:ext uri="{28A0092B-C50C-407E-A947-70E740481C1C}">
                    <a14:useLocalDpi xmlns:a14="http://schemas.microsoft.com/office/drawing/2010/main" val="0"/>
                  </a:ext>
                </a:extLst>
              </a:blip>
              <a:srcRect t="6601" b="6116"/>
              <a:stretch/>
            </p:blipFill>
            <p:spPr>
              <a:xfrm>
                <a:off x="10293866" y="2649988"/>
                <a:ext cx="913342" cy="797198"/>
              </a:xfrm>
              <a:prstGeom prst="rect">
                <a:avLst/>
              </a:prstGeom>
            </p:spPr>
          </p:pic>
        </p:grpSp>
      </p:grpSp>
    </p:spTree>
    <p:extLst>
      <p:ext uri="{BB962C8B-B14F-4D97-AF65-F5344CB8AC3E}">
        <p14:creationId xmlns:p14="http://schemas.microsoft.com/office/powerpoint/2010/main" val="4207076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7" name="Rectangle 6"/>
          <p:cNvSpPr/>
          <p:nvPr/>
        </p:nvSpPr>
        <p:spPr>
          <a:xfrm>
            <a:off x="0" y="-1"/>
            <a:ext cx="12192000" cy="5596759"/>
          </a:xfrm>
          <a:prstGeom prst="rect">
            <a:avLst/>
          </a:prstGeom>
          <a:solidFill>
            <a:srgbClr val="4ABBB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5596758"/>
            <a:ext cx="12192000" cy="129362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 name="Group 21"/>
          <p:cNvGrpSpPr/>
          <p:nvPr/>
        </p:nvGrpSpPr>
        <p:grpSpPr>
          <a:xfrm>
            <a:off x="4035272" y="2594534"/>
            <a:ext cx="8416036" cy="265822"/>
            <a:chOff x="4107596" y="3280018"/>
            <a:chExt cx="8416036" cy="265822"/>
          </a:xfrm>
        </p:grpSpPr>
        <p:cxnSp>
          <p:nvCxnSpPr>
            <p:cNvPr id="23" name="Straight Connector 22"/>
            <p:cNvCxnSpPr/>
            <p:nvPr/>
          </p:nvCxnSpPr>
          <p:spPr>
            <a:xfrm>
              <a:off x="4107596" y="3280018"/>
              <a:ext cx="838487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38757" y="3545840"/>
              <a:ext cx="838487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3403169" y="2393654"/>
            <a:ext cx="7230318" cy="692989"/>
            <a:chOff x="3403169" y="2393654"/>
            <a:chExt cx="7230318" cy="692989"/>
          </a:xfrm>
        </p:grpSpPr>
        <p:grpSp>
          <p:nvGrpSpPr>
            <p:cNvPr id="25" name="Group 24"/>
            <p:cNvGrpSpPr/>
            <p:nvPr/>
          </p:nvGrpSpPr>
          <p:grpSpPr>
            <a:xfrm>
              <a:off x="3403169" y="2423379"/>
              <a:ext cx="663264" cy="663264"/>
              <a:chOff x="3662285" y="3015599"/>
              <a:chExt cx="663264" cy="663264"/>
            </a:xfrm>
          </p:grpSpPr>
          <p:sp>
            <p:nvSpPr>
              <p:cNvPr id="26" name="Oval 25"/>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22807" y="3186754"/>
                <a:ext cx="327546" cy="327546"/>
              </a:xfrm>
              <a:prstGeom prst="ellipse">
                <a:avLst/>
              </a:prstGeom>
              <a:solidFill>
                <a:srgbClr val="649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5571405" y="2393654"/>
              <a:ext cx="663264" cy="663264"/>
              <a:chOff x="3662285" y="3015599"/>
              <a:chExt cx="663264" cy="663264"/>
            </a:xfrm>
          </p:grpSpPr>
          <p:sp>
            <p:nvSpPr>
              <p:cNvPr id="30" name="Oval 29"/>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22807" y="3186754"/>
                <a:ext cx="327546" cy="327546"/>
              </a:xfrm>
              <a:prstGeom prst="ellipse">
                <a:avLst/>
              </a:prstGeom>
              <a:solidFill>
                <a:srgbClr val="119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7739642" y="2423379"/>
              <a:ext cx="663264" cy="663264"/>
              <a:chOff x="3662285" y="3015599"/>
              <a:chExt cx="663264" cy="663264"/>
            </a:xfrm>
          </p:grpSpPr>
          <p:sp>
            <p:nvSpPr>
              <p:cNvPr id="34" name="Oval 33"/>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22807" y="3186754"/>
                <a:ext cx="327546" cy="327546"/>
              </a:xfrm>
              <a:prstGeom prst="ellipse">
                <a:avLst/>
              </a:prstGeom>
              <a:solidFill>
                <a:srgbClr val="2C8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9970223" y="2423379"/>
              <a:ext cx="663264" cy="663264"/>
              <a:chOff x="3662285" y="3015599"/>
              <a:chExt cx="663264" cy="663264"/>
            </a:xfrm>
          </p:grpSpPr>
          <p:sp>
            <p:nvSpPr>
              <p:cNvPr id="38" name="Oval 37"/>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822807" y="3186754"/>
                <a:ext cx="327546" cy="327546"/>
              </a:xfrm>
              <a:prstGeom prst="ellipse">
                <a:avLst/>
              </a:prstGeom>
              <a:solidFill>
                <a:srgbClr val="CC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 name="Rectangle 40"/>
          <p:cNvSpPr/>
          <p:nvPr/>
        </p:nvSpPr>
        <p:spPr>
          <a:xfrm>
            <a:off x="3354310" y="391943"/>
            <a:ext cx="5120920" cy="646331"/>
          </a:xfrm>
          <a:prstGeom prst="rect">
            <a:avLst/>
          </a:prstGeom>
        </p:spPr>
        <p:txBody>
          <a:bodyPr wrap="square">
            <a:spAutoFit/>
          </a:bodyPr>
          <a:lstStyle/>
          <a:p>
            <a:pPr algn="ctr"/>
            <a:r>
              <a:rPr lang="en-US" sz="3600" b="1" dirty="0" smtClean="0">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rPr>
              <a:t>Customer</a:t>
            </a: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3600" dirty="0" smtClean="0">
                <a:latin typeface="Open Sans" panose="020B0606030504020204" pitchFamily="34" charset="0"/>
                <a:ea typeface="Open Sans" panose="020B0606030504020204" pitchFamily="34" charset="0"/>
                <a:cs typeface="Open Sans" panose="020B0606030504020204" pitchFamily="34" charset="0"/>
              </a:rPr>
              <a:t>Dashboard</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2482329" y="3706210"/>
            <a:ext cx="8408733" cy="1159100"/>
            <a:chOff x="2482329" y="3706210"/>
            <a:chExt cx="8408733" cy="1159100"/>
          </a:xfrm>
        </p:grpSpPr>
        <p:sp>
          <p:nvSpPr>
            <p:cNvPr id="42" name="Rectangular Callout 41"/>
            <p:cNvSpPr/>
            <p:nvPr/>
          </p:nvSpPr>
          <p:spPr>
            <a:xfrm rot="10800000">
              <a:off x="2482329" y="3706210"/>
              <a:ext cx="1841679" cy="1159099"/>
            </a:xfrm>
            <a:prstGeom prst="wedgeRectCallout">
              <a:avLst>
                <a:gd name="adj1" fmla="val -20833"/>
                <a:gd name="adj2" fmla="val 85833"/>
              </a:avLst>
            </a:prstGeom>
            <a:solidFill>
              <a:srgbClr val="6491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ular Callout 42"/>
            <p:cNvSpPr/>
            <p:nvPr/>
          </p:nvSpPr>
          <p:spPr>
            <a:xfrm rot="10800000">
              <a:off x="4588221" y="3706211"/>
              <a:ext cx="1841679" cy="1159099"/>
            </a:xfrm>
            <a:prstGeom prst="wedgeRectCallout">
              <a:avLst>
                <a:gd name="adj1" fmla="val -20833"/>
                <a:gd name="adj2" fmla="val 85833"/>
              </a:avLst>
            </a:prstGeom>
            <a:solidFill>
              <a:srgbClr val="119CC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ular Callout 43"/>
            <p:cNvSpPr/>
            <p:nvPr/>
          </p:nvSpPr>
          <p:spPr>
            <a:xfrm rot="10800000">
              <a:off x="6818802" y="3706211"/>
              <a:ext cx="1841679" cy="1159099"/>
            </a:xfrm>
            <a:prstGeom prst="wedgeRectCallout">
              <a:avLst>
                <a:gd name="adj1" fmla="val -20833"/>
                <a:gd name="adj2" fmla="val 85833"/>
              </a:avLst>
            </a:prstGeom>
            <a:solidFill>
              <a:srgbClr val="2C8E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ular Callout 44"/>
            <p:cNvSpPr/>
            <p:nvPr/>
          </p:nvSpPr>
          <p:spPr>
            <a:xfrm rot="10800000">
              <a:off x="9049383" y="3706211"/>
              <a:ext cx="1841679" cy="1159099"/>
            </a:xfrm>
            <a:prstGeom prst="wedgeRectCallout">
              <a:avLst>
                <a:gd name="adj1" fmla="val -20833"/>
                <a:gd name="adj2" fmla="val 85833"/>
              </a:avLst>
            </a:prstGeom>
            <a:solidFill>
              <a:srgbClr val="CC33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2482328" y="3989546"/>
            <a:ext cx="8386703" cy="584775"/>
            <a:chOff x="2482328" y="3989546"/>
            <a:chExt cx="8386703" cy="584775"/>
          </a:xfrm>
        </p:grpSpPr>
        <p:sp>
          <p:nvSpPr>
            <p:cNvPr id="46" name="TextBox 45"/>
            <p:cNvSpPr txBox="1"/>
            <p:nvPr/>
          </p:nvSpPr>
          <p:spPr>
            <a:xfrm>
              <a:off x="2482328" y="4066820"/>
              <a:ext cx="1841679" cy="338554"/>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Softcopy of </a:t>
              </a:r>
              <a:r>
                <a:rPr lang="en-US"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Card</a:t>
              </a:r>
              <a:endPar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TextBox 46"/>
            <p:cNvSpPr txBox="1"/>
            <p:nvPr/>
          </p:nvSpPr>
          <p:spPr>
            <a:xfrm>
              <a:off x="4583645" y="4079699"/>
              <a:ext cx="1841679" cy="338554"/>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In-App Adverts</a:t>
              </a:r>
            </a:p>
          </p:txBody>
        </p:sp>
        <p:sp>
          <p:nvSpPr>
            <p:cNvPr id="48" name="TextBox 47"/>
            <p:cNvSpPr txBox="1"/>
            <p:nvPr/>
          </p:nvSpPr>
          <p:spPr>
            <a:xfrm>
              <a:off x="6814226" y="4092578"/>
              <a:ext cx="1841679" cy="338554"/>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Out-App Adverts</a:t>
              </a:r>
            </a:p>
          </p:txBody>
        </p:sp>
        <p:sp>
          <p:nvSpPr>
            <p:cNvPr id="49" name="TextBox 48"/>
            <p:cNvSpPr txBox="1"/>
            <p:nvPr/>
          </p:nvSpPr>
          <p:spPr>
            <a:xfrm>
              <a:off x="9027352" y="3989546"/>
              <a:ext cx="1841679" cy="584775"/>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Points redeemed and availed offers</a:t>
              </a:r>
            </a:p>
          </p:txBody>
        </p:sp>
      </p:grpSp>
    </p:spTree>
    <p:extLst>
      <p:ext uri="{BB962C8B-B14F-4D97-AF65-F5344CB8AC3E}">
        <p14:creationId xmlns:p14="http://schemas.microsoft.com/office/powerpoint/2010/main" val="40244063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1000" fill="hold"/>
                                        <p:tgtEl>
                                          <p:spTgt spid="22"/>
                                        </p:tgtEl>
                                        <p:attrNameLst>
                                          <p:attrName>ppt_w</p:attrName>
                                        </p:attrNameLst>
                                      </p:cBhvr>
                                      <p:tavLst>
                                        <p:tav tm="0">
                                          <p:val>
                                            <p:fltVal val="0"/>
                                          </p:val>
                                        </p:tav>
                                        <p:tav tm="100000">
                                          <p:val>
                                            <p:strVal val="#ppt_w"/>
                                          </p:val>
                                        </p:tav>
                                      </p:tavLst>
                                    </p:anim>
                                    <p:anim calcmode="lin" valueType="num">
                                      <p:cBhvr>
                                        <p:cTn id="12" dur="1000" fill="hold"/>
                                        <p:tgtEl>
                                          <p:spTgt spid="22"/>
                                        </p:tgtEl>
                                        <p:attrNameLst>
                                          <p:attrName>ppt_h</p:attrName>
                                        </p:attrNameLst>
                                      </p:cBhvr>
                                      <p:tavLst>
                                        <p:tav tm="0">
                                          <p:val>
                                            <p:fltVal val="0"/>
                                          </p:val>
                                        </p:tav>
                                        <p:tav tm="100000">
                                          <p:val>
                                            <p:strVal val="#ppt_h"/>
                                          </p:val>
                                        </p:tav>
                                      </p:tavLst>
                                    </p:anim>
                                    <p:anim calcmode="lin" valueType="num">
                                      <p:cBhvr>
                                        <p:cTn id="13" dur="1000" fill="hold"/>
                                        <p:tgtEl>
                                          <p:spTgt spid="22"/>
                                        </p:tgtEl>
                                        <p:attrNameLst>
                                          <p:attrName>style.rotation</p:attrName>
                                        </p:attrNameLst>
                                      </p:cBhvr>
                                      <p:tavLst>
                                        <p:tav tm="0">
                                          <p:val>
                                            <p:fltVal val="90"/>
                                          </p:val>
                                        </p:tav>
                                        <p:tav tm="100000">
                                          <p:val>
                                            <p:fltVal val="0"/>
                                          </p:val>
                                        </p:tav>
                                      </p:tavLst>
                                    </p:anim>
                                    <p:animEffect transition="in" filter="fade">
                                      <p:cBhvr>
                                        <p:cTn id="14" dur="1000"/>
                                        <p:tgtEl>
                                          <p:spTgt spid="22"/>
                                        </p:tgtEl>
                                      </p:cBhvr>
                                    </p:animEffect>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6"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80">
                                          <p:stCondLst>
                                            <p:cond delay="0"/>
                                          </p:stCondLst>
                                        </p:cTn>
                                        <p:tgtEl>
                                          <p:spTgt spid="5"/>
                                        </p:tgtEl>
                                      </p:cBhvr>
                                    </p:animEffect>
                                    <p:anim calcmode="lin" valueType="num">
                                      <p:cBhvr>
                                        <p:cTn id="2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0" dur="26">
                                          <p:stCondLst>
                                            <p:cond delay="650"/>
                                          </p:stCondLst>
                                        </p:cTn>
                                        <p:tgtEl>
                                          <p:spTgt spid="5"/>
                                        </p:tgtEl>
                                      </p:cBhvr>
                                      <p:to x="100000" y="60000"/>
                                    </p:animScale>
                                    <p:animScale>
                                      <p:cBhvr>
                                        <p:cTn id="31" dur="166" decel="50000">
                                          <p:stCondLst>
                                            <p:cond delay="676"/>
                                          </p:stCondLst>
                                        </p:cTn>
                                        <p:tgtEl>
                                          <p:spTgt spid="5"/>
                                        </p:tgtEl>
                                      </p:cBhvr>
                                      <p:to x="100000" y="100000"/>
                                    </p:animScale>
                                    <p:animScale>
                                      <p:cBhvr>
                                        <p:cTn id="32" dur="26">
                                          <p:stCondLst>
                                            <p:cond delay="1312"/>
                                          </p:stCondLst>
                                        </p:cTn>
                                        <p:tgtEl>
                                          <p:spTgt spid="5"/>
                                        </p:tgtEl>
                                      </p:cBhvr>
                                      <p:to x="100000" y="80000"/>
                                    </p:animScale>
                                    <p:animScale>
                                      <p:cBhvr>
                                        <p:cTn id="33" dur="166" decel="50000">
                                          <p:stCondLst>
                                            <p:cond delay="1338"/>
                                          </p:stCondLst>
                                        </p:cTn>
                                        <p:tgtEl>
                                          <p:spTgt spid="5"/>
                                        </p:tgtEl>
                                      </p:cBhvr>
                                      <p:to x="100000" y="100000"/>
                                    </p:animScale>
                                    <p:animScale>
                                      <p:cBhvr>
                                        <p:cTn id="34" dur="26">
                                          <p:stCondLst>
                                            <p:cond delay="1642"/>
                                          </p:stCondLst>
                                        </p:cTn>
                                        <p:tgtEl>
                                          <p:spTgt spid="5"/>
                                        </p:tgtEl>
                                      </p:cBhvr>
                                      <p:to x="100000" y="90000"/>
                                    </p:animScale>
                                    <p:animScale>
                                      <p:cBhvr>
                                        <p:cTn id="35" dur="166" decel="50000">
                                          <p:stCondLst>
                                            <p:cond delay="1668"/>
                                          </p:stCondLst>
                                        </p:cTn>
                                        <p:tgtEl>
                                          <p:spTgt spid="5"/>
                                        </p:tgtEl>
                                      </p:cBhvr>
                                      <p:to x="100000" y="100000"/>
                                    </p:animScale>
                                    <p:animScale>
                                      <p:cBhvr>
                                        <p:cTn id="36" dur="26">
                                          <p:stCondLst>
                                            <p:cond delay="1808"/>
                                          </p:stCondLst>
                                        </p:cTn>
                                        <p:tgtEl>
                                          <p:spTgt spid="5"/>
                                        </p:tgtEl>
                                      </p:cBhvr>
                                      <p:to x="100000" y="95000"/>
                                    </p:animScale>
                                    <p:animScale>
                                      <p:cBhvr>
                                        <p:cTn id="3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6917"/>
          <a:stretch/>
        </p:blipFill>
        <p:spPr>
          <a:xfrm>
            <a:off x="-4293" y="0"/>
            <a:ext cx="12196293" cy="6858000"/>
          </a:xfrm>
          <a:prstGeom prst="rect">
            <a:avLst/>
          </a:prstGeom>
        </p:spPr>
      </p:pic>
      <p:sp>
        <p:nvSpPr>
          <p:cNvPr id="7" name="Rectangle 6"/>
          <p:cNvSpPr/>
          <p:nvPr/>
        </p:nvSpPr>
        <p:spPr>
          <a:xfrm>
            <a:off x="0" y="-1"/>
            <a:ext cx="12192000" cy="5596759"/>
          </a:xfrm>
          <a:prstGeom prst="rect">
            <a:avLst/>
          </a:prstGeom>
          <a:solidFill>
            <a:srgbClr val="96C83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5596758"/>
            <a:ext cx="12192000" cy="129362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59308" y="232012"/>
            <a:ext cx="11613148" cy="6373505"/>
          </a:xfrm>
          <a:prstGeom prst="rect">
            <a:avLst/>
          </a:prstGeom>
          <a:noFill/>
          <a:ln w="1270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5" name="Group 4"/>
          <p:cNvGrpSpPr/>
          <p:nvPr/>
        </p:nvGrpSpPr>
        <p:grpSpPr>
          <a:xfrm>
            <a:off x="-47337" y="2594533"/>
            <a:ext cx="10178082" cy="269543"/>
            <a:chOff x="-47337" y="2594533"/>
            <a:chExt cx="10178082" cy="269543"/>
          </a:xfrm>
        </p:grpSpPr>
        <p:cxnSp>
          <p:nvCxnSpPr>
            <p:cNvPr id="23" name="Straight Connector 22"/>
            <p:cNvCxnSpPr/>
            <p:nvPr/>
          </p:nvCxnSpPr>
          <p:spPr>
            <a:xfrm>
              <a:off x="-47337" y="2594533"/>
              <a:ext cx="1014039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652" y="2864076"/>
              <a:ext cx="1014039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403169" y="2393654"/>
            <a:ext cx="7230318" cy="692989"/>
            <a:chOff x="3403169" y="2393654"/>
            <a:chExt cx="7230318" cy="692989"/>
          </a:xfrm>
        </p:grpSpPr>
        <p:grpSp>
          <p:nvGrpSpPr>
            <p:cNvPr id="25" name="Group 24"/>
            <p:cNvGrpSpPr/>
            <p:nvPr/>
          </p:nvGrpSpPr>
          <p:grpSpPr>
            <a:xfrm>
              <a:off x="3403169" y="2423379"/>
              <a:ext cx="663264" cy="663264"/>
              <a:chOff x="3662285" y="3015599"/>
              <a:chExt cx="663264" cy="663264"/>
            </a:xfrm>
          </p:grpSpPr>
          <p:sp>
            <p:nvSpPr>
              <p:cNvPr id="26" name="Oval 25"/>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22807" y="3186754"/>
                <a:ext cx="327546" cy="327546"/>
              </a:xfrm>
              <a:prstGeom prst="ellipse">
                <a:avLst/>
              </a:prstGeom>
              <a:solidFill>
                <a:srgbClr val="649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5571405" y="2393654"/>
              <a:ext cx="663264" cy="663264"/>
              <a:chOff x="3662285" y="3015599"/>
              <a:chExt cx="663264" cy="663264"/>
            </a:xfrm>
          </p:grpSpPr>
          <p:sp>
            <p:nvSpPr>
              <p:cNvPr id="30" name="Oval 29"/>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22807" y="3186754"/>
                <a:ext cx="327546" cy="327546"/>
              </a:xfrm>
              <a:prstGeom prst="ellipse">
                <a:avLst/>
              </a:prstGeom>
              <a:solidFill>
                <a:srgbClr val="119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7739642" y="2423379"/>
              <a:ext cx="663264" cy="663264"/>
              <a:chOff x="3662285" y="3015599"/>
              <a:chExt cx="663264" cy="663264"/>
            </a:xfrm>
          </p:grpSpPr>
          <p:sp>
            <p:nvSpPr>
              <p:cNvPr id="34" name="Oval 33"/>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22807" y="3186754"/>
                <a:ext cx="327546" cy="327546"/>
              </a:xfrm>
              <a:prstGeom prst="ellipse">
                <a:avLst/>
              </a:prstGeom>
              <a:solidFill>
                <a:srgbClr val="2C8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9970223" y="2423379"/>
              <a:ext cx="663264" cy="663264"/>
              <a:chOff x="3662285" y="3015599"/>
              <a:chExt cx="663264" cy="663264"/>
            </a:xfrm>
          </p:grpSpPr>
          <p:sp>
            <p:nvSpPr>
              <p:cNvPr id="38" name="Oval 37"/>
              <p:cNvSpPr/>
              <p:nvPr/>
            </p:nvSpPr>
            <p:spPr>
              <a:xfrm>
                <a:off x="3734097" y="3098044"/>
                <a:ext cx="504966" cy="5049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822807" y="3186754"/>
                <a:ext cx="327546" cy="327546"/>
              </a:xfrm>
              <a:prstGeom prst="ellipse">
                <a:avLst/>
              </a:prstGeom>
              <a:solidFill>
                <a:srgbClr val="CC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62285" y="3015599"/>
                <a:ext cx="663264" cy="663264"/>
              </a:xfrm>
              <a:prstGeom prst="ellipse">
                <a:avLst/>
              </a:prstGeom>
              <a:noFill/>
              <a:ln w="2540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 name="Rectangle 40"/>
          <p:cNvSpPr/>
          <p:nvPr/>
        </p:nvSpPr>
        <p:spPr>
          <a:xfrm>
            <a:off x="3354310" y="391943"/>
            <a:ext cx="5120920" cy="646331"/>
          </a:xfrm>
          <a:prstGeom prst="rect">
            <a:avLst/>
          </a:prstGeom>
        </p:spPr>
        <p:txBody>
          <a:bodyPr wrap="square">
            <a:spAutoFit/>
          </a:bodyPr>
          <a:lstStyle/>
          <a:p>
            <a:pPr algn="ctr"/>
            <a:r>
              <a:rPr lang="en-US" sz="3600" b="1"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Customer </a:t>
            </a:r>
            <a:r>
              <a:rPr lang="en-US" sz="3600" dirty="0" smtClean="0">
                <a:latin typeface="Open Sans" panose="020B0606030504020204" pitchFamily="34" charset="0"/>
                <a:ea typeface="Open Sans" panose="020B0606030504020204" pitchFamily="34" charset="0"/>
                <a:cs typeface="Open Sans" panose="020B0606030504020204" pitchFamily="34" charset="0"/>
              </a:rPr>
              <a:t>Dashboard</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 name="Group 2"/>
          <p:cNvGrpSpPr/>
          <p:nvPr/>
        </p:nvGrpSpPr>
        <p:grpSpPr>
          <a:xfrm>
            <a:off x="2482329" y="3706210"/>
            <a:ext cx="8408733" cy="1159100"/>
            <a:chOff x="2482329" y="3706210"/>
            <a:chExt cx="8408733" cy="1159100"/>
          </a:xfrm>
        </p:grpSpPr>
        <p:sp>
          <p:nvSpPr>
            <p:cNvPr id="42" name="Rectangular Callout 41"/>
            <p:cNvSpPr/>
            <p:nvPr/>
          </p:nvSpPr>
          <p:spPr>
            <a:xfrm rot="10800000">
              <a:off x="2482329" y="3706210"/>
              <a:ext cx="1841679" cy="1159099"/>
            </a:xfrm>
            <a:prstGeom prst="wedgeRectCallout">
              <a:avLst>
                <a:gd name="adj1" fmla="val -20833"/>
                <a:gd name="adj2" fmla="val 85833"/>
              </a:avLst>
            </a:prstGeom>
            <a:solidFill>
              <a:srgbClr val="6491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ular Callout 42"/>
            <p:cNvSpPr/>
            <p:nvPr/>
          </p:nvSpPr>
          <p:spPr>
            <a:xfrm rot="10800000">
              <a:off x="4588221" y="3706211"/>
              <a:ext cx="1841679" cy="1159099"/>
            </a:xfrm>
            <a:prstGeom prst="wedgeRectCallout">
              <a:avLst>
                <a:gd name="adj1" fmla="val -20833"/>
                <a:gd name="adj2" fmla="val 85833"/>
              </a:avLst>
            </a:prstGeom>
            <a:solidFill>
              <a:srgbClr val="119CC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ular Callout 43"/>
            <p:cNvSpPr/>
            <p:nvPr/>
          </p:nvSpPr>
          <p:spPr>
            <a:xfrm rot="10800000">
              <a:off x="6818802" y="3706211"/>
              <a:ext cx="1841679" cy="1159099"/>
            </a:xfrm>
            <a:prstGeom prst="wedgeRectCallout">
              <a:avLst>
                <a:gd name="adj1" fmla="val -20833"/>
                <a:gd name="adj2" fmla="val 85833"/>
              </a:avLst>
            </a:prstGeom>
            <a:solidFill>
              <a:srgbClr val="2C8E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ular Callout 44"/>
            <p:cNvSpPr/>
            <p:nvPr/>
          </p:nvSpPr>
          <p:spPr>
            <a:xfrm rot="10800000">
              <a:off x="9049383" y="3706211"/>
              <a:ext cx="1841679" cy="1159099"/>
            </a:xfrm>
            <a:prstGeom prst="wedgeRectCallout">
              <a:avLst>
                <a:gd name="adj1" fmla="val -20833"/>
                <a:gd name="adj2" fmla="val 85833"/>
              </a:avLst>
            </a:prstGeom>
            <a:solidFill>
              <a:srgbClr val="CC33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2482328" y="3989546"/>
            <a:ext cx="8399582" cy="597654"/>
            <a:chOff x="2482328" y="3989546"/>
            <a:chExt cx="8399582" cy="597654"/>
          </a:xfrm>
        </p:grpSpPr>
        <p:sp>
          <p:nvSpPr>
            <p:cNvPr id="46" name="TextBox 45"/>
            <p:cNvSpPr txBox="1"/>
            <p:nvPr/>
          </p:nvSpPr>
          <p:spPr>
            <a:xfrm>
              <a:off x="2482328" y="3989546"/>
              <a:ext cx="1841679" cy="584775"/>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Points available for redemption</a:t>
              </a:r>
            </a:p>
          </p:txBody>
        </p:sp>
        <p:sp>
          <p:nvSpPr>
            <p:cNvPr id="47" name="TextBox 46"/>
            <p:cNvSpPr txBox="1"/>
            <p:nvPr/>
          </p:nvSpPr>
          <p:spPr>
            <a:xfrm>
              <a:off x="4570766" y="4092578"/>
              <a:ext cx="1841679" cy="338554"/>
            </a:xfrm>
            <a:prstGeom prst="rect">
              <a:avLst/>
            </a:prstGeom>
            <a:noFill/>
          </p:spPr>
          <p:txBody>
            <a:bodyPr wrap="square" rtlCol="0">
              <a:spAutoFit/>
            </a:bodyPr>
            <a:lstStyle/>
            <a:p>
              <a:pPr algn="ctr"/>
              <a:r>
                <a:rPr lang="en-US"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Rewards / Offers</a:t>
              </a:r>
              <a:endPar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TextBox 47"/>
            <p:cNvSpPr txBox="1"/>
            <p:nvPr/>
          </p:nvSpPr>
          <p:spPr>
            <a:xfrm>
              <a:off x="6814226" y="4092578"/>
              <a:ext cx="1841679" cy="338554"/>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Static </a:t>
              </a:r>
              <a:r>
                <a:rPr lang="en-US"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Info</a:t>
              </a:r>
              <a:endPar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TextBox 48"/>
            <p:cNvSpPr txBox="1"/>
            <p:nvPr/>
          </p:nvSpPr>
          <p:spPr>
            <a:xfrm>
              <a:off x="9040231" y="4002425"/>
              <a:ext cx="1841679" cy="584775"/>
            </a:xfrm>
            <a:prstGeom prst="rect">
              <a:avLst/>
            </a:prstGeom>
            <a:noFill/>
          </p:spPr>
          <p:txBody>
            <a:bodyPr wrap="square" rtlCol="0">
              <a:spAutoFit/>
            </a:bodyPr>
            <a:lstStyle/>
            <a:p>
              <a:pPr algn="ctr"/>
              <a:r>
                <a:rPr lang="en-US"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Complaints / Feed back</a:t>
              </a:r>
            </a:p>
          </p:txBody>
        </p:sp>
      </p:grpSp>
    </p:spTree>
    <p:extLst>
      <p:ext uri="{BB962C8B-B14F-4D97-AF65-F5344CB8AC3E}">
        <p14:creationId xmlns:p14="http://schemas.microsoft.com/office/powerpoint/2010/main" val="34611661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23" presetClass="entr" presetSubtype="28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strVal val="4/3*#ppt_w"/>
                                          </p:val>
                                        </p:tav>
                                        <p:tav tm="100000">
                                          <p:val>
                                            <p:strVal val="#ppt_w"/>
                                          </p:val>
                                        </p:tav>
                                      </p:tavLst>
                                    </p:anim>
                                    <p:anim calcmode="lin" valueType="num">
                                      <p:cBhvr>
                                        <p:cTn id="14" dur="500" fill="hold"/>
                                        <p:tgtEl>
                                          <p:spTgt spid="5"/>
                                        </p:tgtEl>
                                        <p:attrNameLst>
                                          <p:attrName>ppt_h</p:attrName>
                                        </p:attrNameLst>
                                      </p:cBhvr>
                                      <p:tavLst>
                                        <p:tav tm="0">
                                          <p:val>
                                            <p:strVal val="4/3*#ppt_h"/>
                                          </p:val>
                                        </p:tav>
                                        <p:tav tm="100000">
                                          <p:val>
                                            <p:strVal val="#ppt_h"/>
                                          </p:val>
                                        </p:tav>
                                      </p:tavLst>
                                    </p:anim>
                                  </p:childTnLst>
                                </p:cTn>
                              </p:par>
                            </p:childTnLst>
                          </p:cTn>
                        </p:par>
                        <p:par>
                          <p:cTn id="15" fill="hold">
                            <p:stCondLst>
                              <p:cond delay="1500"/>
                            </p:stCondLst>
                            <p:childTnLst>
                              <p:par>
                                <p:cTn id="16" presetID="50" presetClass="entr" presetSubtype="0" decel="10000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strVal val="#ppt_w+.3"/>
                                          </p:val>
                                        </p:tav>
                                        <p:tav tm="100000">
                                          <p:val>
                                            <p:strVal val="#ppt_w"/>
                                          </p:val>
                                        </p:tav>
                                      </p:tavLst>
                                    </p:anim>
                                    <p:anim calcmode="lin" valueType="num">
                                      <p:cBhvr>
                                        <p:cTn id="19" dur="1000" fill="hold"/>
                                        <p:tgtEl>
                                          <p:spTgt spid="3"/>
                                        </p:tgtEl>
                                        <p:attrNameLst>
                                          <p:attrName>ppt_h</p:attrName>
                                        </p:attrNameLst>
                                      </p:cBhvr>
                                      <p:tavLst>
                                        <p:tav tm="0">
                                          <p:val>
                                            <p:strVal val="#ppt_h"/>
                                          </p:val>
                                        </p:tav>
                                        <p:tav tm="100000">
                                          <p:val>
                                            <p:strVal val="#ppt_h"/>
                                          </p:val>
                                        </p:tav>
                                      </p:tavLst>
                                    </p:anim>
                                    <p:animEffect transition="in" filter="fade">
                                      <p:cBhvr>
                                        <p:cTn id="20" dur="1000"/>
                                        <p:tgtEl>
                                          <p:spTgt spid="3"/>
                                        </p:tgtEl>
                                      </p:cBhvr>
                                    </p:animEffect>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5411</TotalTime>
  <Words>1759</Words>
  <Application>Microsoft Office PowerPoint</Application>
  <PresentationFormat>Widescreen</PresentationFormat>
  <Paragraphs>189</Paragraphs>
  <Slides>17</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Gungsuh</vt:lpstr>
      <vt:lpstr>Arial</vt:lpstr>
      <vt:lpstr>Bebas Neue</vt:lpstr>
      <vt:lpstr>Calibri</vt:lpstr>
      <vt:lpstr>Calibri Light</vt:lpstr>
      <vt:lpstr>Open Sans</vt:lpstr>
      <vt:lpstr>Open Sans Extrabold</vt:lpstr>
      <vt:lpstr>Open Sans Light</vt:lpstr>
      <vt:lpstr>Open Sans Semibold</vt:lpstr>
      <vt:lpstr>Tw Cen MT Condensed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Shibu-Verbat</dc:creator>
  <cp:lastModifiedBy>Prashant Thomas</cp:lastModifiedBy>
  <cp:revision>323</cp:revision>
  <dcterms:created xsi:type="dcterms:W3CDTF">2017-07-03T05:28:39Z</dcterms:created>
  <dcterms:modified xsi:type="dcterms:W3CDTF">2017-07-24T08:57:06Z</dcterms:modified>
</cp:coreProperties>
</file>