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81" r:id="rId6"/>
    <p:sldId id="261" r:id="rId7"/>
    <p:sldId id="280" r:id="rId8"/>
    <p:sldId id="287" r:id="rId9"/>
    <p:sldId id="288" r:id="rId10"/>
    <p:sldId id="273" r:id="rId11"/>
    <p:sldId id="263" r:id="rId12"/>
    <p:sldId id="259" r:id="rId13"/>
    <p:sldId id="274" r:id="rId14"/>
    <p:sldId id="262" r:id="rId15"/>
    <p:sldId id="276" r:id="rId16"/>
    <p:sldId id="283" r:id="rId17"/>
    <p:sldId id="284" r:id="rId18"/>
    <p:sldId id="282" r:id="rId19"/>
    <p:sldId id="264" r:id="rId20"/>
    <p:sldId id="277" r:id="rId21"/>
    <p:sldId id="285" r:id="rId22"/>
    <p:sldId id="271" r:id="rId23"/>
    <p:sldId id="278" r:id="rId24"/>
    <p:sldId id="270" r:id="rId25"/>
    <p:sldId id="279" r:id="rId26"/>
    <p:sldId id="275" r:id="rId27"/>
    <p:sldId id="268"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26"/>
    <a:srgbClr val="F9B29E"/>
    <a:srgbClr val="1C1C1C"/>
    <a:srgbClr val="5DE1AF"/>
    <a:srgbClr val="39ACB6"/>
    <a:srgbClr val="C5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80" d="100"/>
          <a:sy n="80" d="100"/>
        </p:scale>
        <p:origin x="2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988393-8557-4753-8536-CC2F1DC748AD}" type="slidenum">
              <a:rPr lang="en-US" smtClean="0"/>
              <a:t>7</a:t>
            </a:fld>
            <a:endParaRPr lang="en-US"/>
          </a:p>
        </p:txBody>
      </p:sp>
    </p:spTree>
    <p:extLst>
      <p:ext uri="{BB962C8B-B14F-4D97-AF65-F5344CB8AC3E}">
        <p14:creationId xmlns:p14="http://schemas.microsoft.com/office/powerpoint/2010/main" val="103348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29-08-2016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29-08-2016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29-08-2016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29-08-2016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29-08-2016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29-08-2016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29-08-2016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29-08-2016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29-08-2016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29-08-2016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29-08-2016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29-08-2016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800" b="1" dirty="0">
                <a:solidFill>
                  <a:srgbClr val="1C1C1C"/>
                </a:solidFill>
              </a:rPr>
              <a:t>Proposal for Development of an e-Commerce Portal </a:t>
            </a:r>
            <a:br>
              <a:rPr lang="en-IN" sz="2800" b="1" dirty="0">
                <a:solidFill>
                  <a:srgbClr val="1C1C1C"/>
                </a:solidFill>
              </a:rPr>
            </a:br>
            <a:r>
              <a:rPr lang="en-IN" sz="2800" b="1" dirty="0">
                <a:solidFill>
                  <a:srgbClr val="1C1C1C"/>
                </a:solidFill>
              </a:rPr>
              <a:t>for Reda Hazard Control, Saudi Arabia </a:t>
            </a:r>
            <a:endParaRPr lang="en-US" sz="2800" b="1" dirty="0">
              <a:solidFill>
                <a:srgbClr val="1C1C1C"/>
              </a:solidFill>
            </a:endParaRPr>
          </a:p>
          <a:p>
            <a:pPr algn="r"/>
            <a:endParaRPr lang="en-US" sz="1800" b="1" dirty="0">
              <a:solidFill>
                <a:srgbClr val="1C1C1C"/>
              </a:solidFill>
            </a:endParaRPr>
          </a:p>
          <a:p>
            <a:pPr algn="r"/>
            <a:r>
              <a:rPr lang="en-US" sz="1600" b="1" dirty="0">
                <a:solidFill>
                  <a:srgbClr val="1C1C1C"/>
                </a:solidFill>
              </a:rPr>
              <a:t>Aug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Tree>
    <p:extLst>
      <p:ext uri="{BB962C8B-B14F-4D97-AF65-F5344CB8AC3E}">
        <p14:creationId xmlns:p14="http://schemas.microsoft.com/office/powerpoint/2010/main" val="48519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General Application Functionality </a:t>
            </a:r>
          </a:p>
        </p:txBody>
      </p:sp>
      <p:sp>
        <p:nvSpPr>
          <p:cNvPr id="3" name="Rectangle 2"/>
          <p:cNvSpPr/>
          <p:nvPr/>
        </p:nvSpPr>
        <p:spPr>
          <a:xfrm>
            <a:off x="6754248" y="2873972"/>
            <a:ext cx="5079943" cy="1938992"/>
          </a:xfrm>
          <a:prstGeom prst="rect">
            <a:avLst/>
          </a:prstGeom>
        </p:spPr>
        <p:txBody>
          <a:bodyPr wrap="square">
            <a:spAutoFit/>
          </a:bodyPr>
          <a:lstStyle/>
          <a:p>
            <a:pPr marL="342900" indent="-342900">
              <a:lnSpc>
                <a:spcPts val="2400"/>
              </a:lnSpc>
              <a:buFont typeface="Wingdings" panose="05000000000000000000" pitchFamily="2" charset="2"/>
              <a:buChar char="§"/>
            </a:pPr>
            <a:r>
              <a:rPr lang="en-US" dirty="0"/>
              <a:t>Product, Order, Inventory &amp; User Management</a:t>
            </a:r>
          </a:p>
          <a:p>
            <a:pPr marL="342900" indent="-342900">
              <a:lnSpc>
                <a:spcPts val="2400"/>
              </a:lnSpc>
              <a:buFont typeface="Wingdings" panose="05000000000000000000" pitchFamily="2" charset="2"/>
              <a:buChar char="§"/>
            </a:pPr>
            <a:r>
              <a:rPr lang="en-US" dirty="0"/>
              <a:t>MIS Reports &amp; Analytics</a:t>
            </a:r>
          </a:p>
          <a:p>
            <a:pPr marL="342900" indent="-342900">
              <a:lnSpc>
                <a:spcPts val="2400"/>
              </a:lnSpc>
              <a:buFont typeface="Wingdings" panose="05000000000000000000" pitchFamily="2" charset="2"/>
              <a:buChar char="§"/>
            </a:pPr>
            <a:r>
              <a:rPr lang="en-US" dirty="0"/>
              <a:t>Loyalty, Campaign  management</a:t>
            </a:r>
          </a:p>
          <a:p>
            <a:pPr marL="342900" indent="-342900">
              <a:lnSpc>
                <a:spcPts val="2400"/>
              </a:lnSpc>
              <a:buFont typeface="Wingdings" panose="05000000000000000000" pitchFamily="2" charset="2"/>
              <a:buChar char="§"/>
            </a:pPr>
            <a:r>
              <a:rPr lang="en-US" dirty="0"/>
              <a:t>Upselling &amp; cross selling Services</a:t>
            </a:r>
          </a:p>
          <a:p>
            <a:pPr marL="342900" indent="-342900">
              <a:lnSpc>
                <a:spcPts val="2400"/>
              </a:lnSpc>
              <a:buFont typeface="Wingdings" panose="05000000000000000000" pitchFamily="2" charset="2"/>
              <a:buChar char="§"/>
            </a:pPr>
            <a:r>
              <a:rPr lang="en-US" dirty="0"/>
              <a:t>Payment services</a:t>
            </a:r>
          </a:p>
          <a:p>
            <a:pPr marL="342900" indent="-342900">
              <a:lnSpc>
                <a:spcPts val="2400"/>
              </a:lnSpc>
              <a:buFont typeface="Wingdings" panose="05000000000000000000" pitchFamily="2" charset="2"/>
              <a:buChar char="§"/>
            </a:pPr>
            <a:r>
              <a:rPr lang="en-US" dirty="0"/>
              <a:t>Personalization  &amp; Custom Search services</a:t>
            </a:r>
          </a:p>
        </p:txBody>
      </p:sp>
      <p:sp>
        <p:nvSpPr>
          <p:cNvPr id="5"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70" y="1052858"/>
            <a:ext cx="5615609" cy="5615609"/>
          </a:xfrm>
          <a:prstGeom prst="rect">
            <a:avLst/>
          </a:prstGeom>
        </p:spPr>
      </p:pic>
    </p:spTree>
    <p:extLst>
      <p:ext uri="{BB962C8B-B14F-4D97-AF65-F5344CB8AC3E}">
        <p14:creationId xmlns:p14="http://schemas.microsoft.com/office/powerpoint/2010/main" val="114994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06331" y="1320930"/>
            <a:ext cx="5783538" cy="5109091"/>
          </a:xfrm>
          <a:prstGeom prst="rect">
            <a:avLst/>
          </a:prstGeom>
          <a:noFill/>
        </p:spPr>
        <p:txBody>
          <a:bodyPr wrap="square" rtlCol="0">
            <a:spAutoFit/>
          </a:bodyPr>
          <a:lstStyle/>
          <a:p>
            <a:pPr lvl="0" algn="just"/>
            <a:r>
              <a:rPr lang="en-US" sz="2100" b="1" dirty="0">
                <a:solidFill>
                  <a:srgbClr val="800000"/>
                </a:solidFill>
              </a:rPr>
              <a:t>Reports</a:t>
            </a:r>
          </a:p>
          <a:p>
            <a:pPr marL="342900" indent="-342900">
              <a:buFont typeface="Wingdings" panose="05000000000000000000" pitchFamily="2" charset="2"/>
              <a:buChar char="§"/>
            </a:pPr>
            <a:r>
              <a:rPr lang="en-US" dirty="0"/>
              <a:t>Marketing Report (marketing, Affiliates)</a:t>
            </a:r>
          </a:p>
          <a:p>
            <a:pPr marL="342900" indent="-342900">
              <a:buFont typeface="Wingdings" panose="05000000000000000000" pitchFamily="2" charset="2"/>
              <a:buChar char="§"/>
            </a:pPr>
            <a:r>
              <a:rPr lang="en-US" dirty="0"/>
              <a:t>Sales Report (orders, Tax, Shipping, Returns, Coupons)</a:t>
            </a:r>
          </a:p>
          <a:p>
            <a:pPr marL="342900" indent="-342900">
              <a:buFont typeface="Wingdings" panose="05000000000000000000" pitchFamily="2" charset="2"/>
              <a:buChar char="§"/>
            </a:pPr>
            <a:r>
              <a:rPr lang="en-US" dirty="0"/>
              <a:t>Customer Report (Customers online, activity, rewards)</a:t>
            </a:r>
          </a:p>
          <a:p>
            <a:pPr marL="342900" indent="-342900">
              <a:buFont typeface="Wingdings" panose="05000000000000000000" pitchFamily="2" charset="2"/>
              <a:buChar char="§"/>
            </a:pPr>
            <a:r>
              <a:rPr lang="en-US" dirty="0"/>
              <a:t>Product Reports</a:t>
            </a:r>
          </a:p>
          <a:p>
            <a:pPr algn="just"/>
            <a:endParaRPr lang="en-US" sz="1600" u="sng" dirty="0">
              <a:solidFill>
                <a:srgbClr val="77062D"/>
              </a:solidFill>
            </a:endParaRPr>
          </a:p>
          <a:p>
            <a:pPr algn="just"/>
            <a:r>
              <a:rPr lang="en-US" sz="2100" b="1" dirty="0">
                <a:solidFill>
                  <a:srgbClr val="800000"/>
                </a:solidFill>
              </a:rPr>
              <a:t>Admin Dashboard</a:t>
            </a:r>
          </a:p>
          <a:p>
            <a:pPr marL="342900" indent="-342900">
              <a:buFont typeface="Wingdings" panose="05000000000000000000" pitchFamily="2" charset="2"/>
              <a:buChar char="§"/>
            </a:pPr>
            <a:r>
              <a:rPr lang="en-US" dirty="0"/>
              <a:t>Uploads, Backups &amp; restores, Error Logs</a:t>
            </a:r>
          </a:p>
          <a:p>
            <a:pPr marL="342900" indent="-342900">
              <a:buFont typeface="Wingdings" panose="05000000000000000000" pitchFamily="2" charset="2"/>
              <a:buChar char="§"/>
            </a:pPr>
            <a:r>
              <a:rPr lang="en-US" dirty="0"/>
              <a:t>Create &amp; manage Users, User Groups</a:t>
            </a:r>
          </a:p>
          <a:p>
            <a:pPr marL="342900" indent="-342900">
              <a:buFont typeface="Wingdings" panose="05000000000000000000" pitchFamily="2" charset="2"/>
              <a:buChar char="§"/>
            </a:pPr>
            <a:r>
              <a:rPr lang="en-US" dirty="0"/>
              <a:t>Localization (currency, time zones, Taxes)</a:t>
            </a:r>
          </a:p>
          <a:p>
            <a:pPr marL="342900" indent="-342900">
              <a:buFont typeface="Wingdings" panose="05000000000000000000" pitchFamily="2" charset="2"/>
              <a:buChar char="§"/>
            </a:pPr>
            <a:r>
              <a:rPr lang="en-US" dirty="0"/>
              <a:t>Manage Stock status, order status returns, countries</a:t>
            </a:r>
          </a:p>
          <a:p>
            <a:pPr marL="342900" indent="-342900">
              <a:buFont typeface="Wingdings" panose="05000000000000000000" pitchFamily="2" charset="2"/>
              <a:buChar char="§"/>
            </a:pPr>
            <a:r>
              <a:rPr lang="en-US" dirty="0"/>
              <a:t>Configure Marketing(  affiliates, coupons, mails)</a:t>
            </a:r>
          </a:p>
          <a:p>
            <a:pPr marL="342900" indent="-342900">
              <a:buFont typeface="Wingdings" panose="05000000000000000000" pitchFamily="2" charset="2"/>
              <a:buChar char="§"/>
            </a:pPr>
            <a:r>
              <a:rPr lang="en-US" dirty="0"/>
              <a:t>Configure Sales (orders, recurring orders, Returns, Customers, Gift vouchers)</a:t>
            </a:r>
          </a:p>
          <a:p>
            <a:pPr marL="342900" indent="-342900">
              <a:buFont typeface="Wingdings" panose="05000000000000000000" pitchFamily="2" charset="2"/>
              <a:buChar char="§"/>
            </a:pPr>
            <a:r>
              <a:rPr lang="en-US" dirty="0"/>
              <a:t>Configure Manufacturers, Categories, Products with attributes)</a:t>
            </a:r>
          </a:p>
          <a:p>
            <a:pPr marL="342900" indent="-342900">
              <a:buFont typeface="Wingdings" panose="05000000000000000000" pitchFamily="2" charset="2"/>
              <a:buChar char="§"/>
            </a:pPr>
            <a:r>
              <a:rPr lang="en-US" dirty="0"/>
              <a:t>Configure information (about us, privacy etc.)</a:t>
            </a:r>
          </a:p>
          <a:p>
            <a:pPr algn="just"/>
            <a:endParaRPr lang="en-US" sz="1600" u="sng" dirty="0">
              <a:solidFill>
                <a:srgbClr val="77062D"/>
              </a:solidFill>
            </a:endParaRPr>
          </a:p>
        </p:txBody>
      </p:sp>
      <p:sp>
        <p:nvSpPr>
          <p:cNvPr id="3" name="Rectangle 2"/>
          <p:cNvSpPr/>
          <p:nvPr/>
        </p:nvSpPr>
        <p:spPr>
          <a:xfrm>
            <a:off x="6460390" y="1656471"/>
            <a:ext cx="5380382" cy="4583306"/>
          </a:xfrm>
          <a:prstGeom prst="rect">
            <a:avLst/>
          </a:prstGeom>
        </p:spPr>
        <p:txBody>
          <a:bodyPr wrap="square">
            <a:spAutoFit/>
          </a:bodyPr>
          <a:lstStyle/>
          <a:p>
            <a:pPr algn="just"/>
            <a:r>
              <a:rPr lang="en-US" sz="2100" b="1" dirty="0">
                <a:solidFill>
                  <a:srgbClr val="800000"/>
                </a:solidFill>
              </a:rPr>
              <a:t>Customer Web front</a:t>
            </a:r>
          </a:p>
          <a:p>
            <a:pPr marL="342900" indent="-342900">
              <a:lnSpc>
                <a:spcPts val="2500"/>
              </a:lnSpc>
              <a:buFont typeface="Wingdings" panose="05000000000000000000" pitchFamily="2" charset="2"/>
              <a:buChar char="§"/>
            </a:pPr>
            <a:r>
              <a:rPr lang="en-US" dirty="0"/>
              <a:t>Create Profile</a:t>
            </a:r>
          </a:p>
          <a:p>
            <a:pPr marL="342900" indent="-342900">
              <a:lnSpc>
                <a:spcPts val="2500"/>
              </a:lnSpc>
              <a:buFont typeface="Wingdings" panose="05000000000000000000" pitchFamily="2" charset="2"/>
              <a:buChar char="§"/>
            </a:pPr>
            <a:r>
              <a:rPr lang="en-US" dirty="0"/>
              <a:t>Search products using filters</a:t>
            </a:r>
          </a:p>
          <a:p>
            <a:pPr marL="342900" indent="-342900">
              <a:lnSpc>
                <a:spcPts val="2500"/>
              </a:lnSpc>
              <a:buFont typeface="Wingdings" panose="05000000000000000000" pitchFamily="2" charset="2"/>
              <a:buChar char="§"/>
            </a:pPr>
            <a:r>
              <a:rPr lang="en-US" dirty="0"/>
              <a:t>Multiple payment methods</a:t>
            </a:r>
          </a:p>
          <a:p>
            <a:pPr marL="342900" indent="-342900">
              <a:lnSpc>
                <a:spcPts val="2500"/>
              </a:lnSpc>
              <a:buFont typeface="Wingdings" panose="05000000000000000000" pitchFamily="2" charset="2"/>
              <a:buChar char="§"/>
            </a:pPr>
            <a:r>
              <a:rPr lang="en-IN" dirty="0"/>
              <a:t>Create reviews, Ratings for products</a:t>
            </a:r>
          </a:p>
          <a:p>
            <a:pPr marL="342900" indent="-342900">
              <a:lnSpc>
                <a:spcPts val="2500"/>
              </a:lnSpc>
              <a:buFont typeface="Wingdings" panose="05000000000000000000" pitchFamily="2" charset="2"/>
              <a:buChar char="§"/>
            </a:pPr>
            <a:r>
              <a:rPr lang="en-IN" dirty="0"/>
              <a:t>Related products, suggestions and featured products</a:t>
            </a:r>
          </a:p>
          <a:p>
            <a:pPr marL="342900" indent="-342900">
              <a:lnSpc>
                <a:spcPts val="2500"/>
              </a:lnSpc>
              <a:buFont typeface="Wingdings" panose="05000000000000000000" pitchFamily="2" charset="2"/>
              <a:buChar char="§"/>
            </a:pPr>
            <a:r>
              <a:rPr lang="en-IN" dirty="0"/>
              <a:t>Avail discounts, coupons  &amp; gift vouchers.</a:t>
            </a:r>
          </a:p>
          <a:p>
            <a:pPr>
              <a:lnSpc>
                <a:spcPts val="2500"/>
              </a:lnSpc>
            </a:pPr>
            <a:endParaRPr lang="en-IN" dirty="0"/>
          </a:p>
          <a:p>
            <a:pPr>
              <a:lnSpc>
                <a:spcPts val="2500"/>
              </a:lnSpc>
            </a:pPr>
            <a:r>
              <a:rPr lang="en-IN" sz="2100" b="1" dirty="0">
                <a:solidFill>
                  <a:srgbClr val="800000"/>
                </a:solidFill>
              </a:rPr>
              <a:t>Integration</a:t>
            </a:r>
          </a:p>
          <a:p>
            <a:pPr marL="285750" indent="-285750">
              <a:lnSpc>
                <a:spcPts val="2500"/>
              </a:lnSpc>
              <a:buFont typeface="Arial" panose="020B0604020202020204" pitchFamily="34" charset="0"/>
              <a:buChar char="•"/>
            </a:pPr>
            <a:r>
              <a:rPr lang="en-IN" dirty="0"/>
              <a:t>Major payment gateways</a:t>
            </a:r>
          </a:p>
          <a:p>
            <a:pPr marL="285750" indent="-285750">
              <a:lnSpc>
                <a:spcPts val="2500"/>
              </a:lnSpc>
              <a:buFont typeface="Arial" panose="020B0604020202020204" pitchFamily="34" charset="0"/>
              <a:buChar char="•"/>
            </a:pPr>
            <a:r>
              <a:rPr lang="en-IN" dirty="0"/>
              <a:t>External client applications</a:t>
            </a:r>
          </a:p>
          <a:p>
            <a:pPr marL="285750" indent="-285750">
              <a:lnSpc>
                <a:spcPts val="2500"/>
              </a:lnSpc>
              <a:buFont typeface="Arial" panose="020B0604020202020204" pitchFamily="34" charset="0"/>
              <a:buChar char="•"/>
            </a:pPr>
            <a:r>
              <a:rPr lang="en-IN" dirty="0"/>
              <a:t>Internal CRM applications</a:t>
            </a:r>
          </a:p>
          <a:p>
            <a:pPr marL="285750" indent="-285750">
              <a:lnSpc>
                <a:spcPts val="2500"/>
              </a:lnSpc>
              <a:buFont typeface="Arial" panose="020B0604020202020204" pitchFamily="34" charset="0"/>
              <a:buChar char="•"/>
            </a:pPr>
            <a:r>
              <a:rPr lang="en-IN" dirty="0"/>
              <a:t>HTTPS, Mail &amp; marketing campaigns</a:t>
            </a:r>
          </a:p>
        </p:txBody>
      </p:sp>
      <p:cxnSp>
        <p:nvCxnSpPr>
          <p:cNvPr id="5" name="Straight Connector 4"/>
          <p:cNvCxnSpPr/>
          <p:nvPr/>
        </p:nvCxnSpPr>
        <p:spPr>
          <a:xfrm>
            <a:off x="6089869" y="1656471"/>
            <a:ext cx="0" cy="478685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Feature Details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323680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285936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481146"/>
            <a:ext cx="11517279" cy="5298886"/>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a:t>High level technical design</a:t>
            </a:r>
          </a:p>
          <a:p>
            <a:pPr marL="742950" lvl="1" indent="-285750">
              <a:lnSpc>
                <a:spcPts val="2800"/>
              </a:lnSpc>
              <a:buFont typeface="Arial" panose="020B0604020202020204" pitchFamily="34" charset="0"/>
              <a:buChar char="•"/>
            </a:pPr>
            <a:r>
              <a:rPr lang="en-US" sz="2100" dirty="0"/>
              <a:t>Detailed requirement specification document</a:t>
            </a:r>
          </a:p>
          <a:p>
            <a:pPr marL="742950" lvl="1" indent="-285750">
              <a:lnSpc>
                <a:spcPts val="2800"/>
              </a:lnSpc>
              <a:buFont typeface="Arial" panose="020B0604020202020204" pitchFamily="34" charset="0"/>
              <a:buChar char="•"/>
            </a:pPr>
            <a:r>
              <a:rPr lang="en-US" sz="2100" dirty="0"/>
              <a:t>Wireframes for the key screens for the proposed web 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Point of contact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230968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337402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a:t>
            </a:r>
          </a:p>
        </p:txBody>
      </p:sp>
      <p:sp>
        <p:nvSpPr>
          <p:cNvPr id="4" name="TextBox 3"/>
          <p:cNvSpPr txBox="1"/>
          <p:nvPr/>
        </p:nvSpPr>
        <p:spPr>
          <a:xfrm>
            <a:off x="305928" y="1539077"/>
            <a:ext cx="11581272" cy="4916731"/>
          </a:xfrm>
          <a:prstGeom prst="rect">
            <a:avLst/>
          </a:prstGeom>
          <a:noFill/>
        </p:spPr>
        <p:txBody>
          <a:bodyPr wrap="square" rtlCol="0">
            <a:spAutoFit/>
          </a:bodyPr>
          <a:lstStyle/>
          <a:p>
            <a:pPr>
              <a:lnSpc>
                <a:spcPct val="150000"/>
              </a:lnSpc>
            </a:pPr>
            <a:r>
              <a:rPr lang="en-US" sz="1900" dirty="0"/>
              <a:t>Application will be delivered in three phases.  Development will start post approval and sign-off of the Software Requirements Specification (SRS) by the client. The deliverables for each phase is listed below.</a:t>
            </a:r>
          </a:p>
          <a:p>
            <a:pPr>
              <a:lnSpc>
                <a:spcPct val="150000"/>
              </a:lnSpc>
            </a:pPr>
            <a:endParaRPr lang="en-US" dirty="0"/>
          </a:p>
          <a:p>
            <a:pPr>
              <a:lnSpc>
                <a:spcPct val="150000"/>
              </a:lnSpc>
            </a:pPr>
            <a:r>
              <a:rPr lang="en-US" sz="2000" b="1" dirty="0"/>
              <a:t>Phase 1 </a:t>
            </a:r>
            <a:r>
              <a:rPr lang="en-US" sz="2000" b="1" dirty="0" smtClean="0"/>
              <a:t>Delivery</a:t>
            </a:r>
          </a:p>
          <a:p>
            <a:pPr marL="285750" indent="-285750">
              <a:lnSpc>
                <a:spcPct val="150000"/>
              </a:lnSpc>
              <a:buFont typeface="Wingdings" panose="05000000000000000000" pitchFamily="2" charset="2"/>
              <a:buChar char="§"/>
            </a:pPr>
            <a:r>
              <a:rPr lang="en-US" sz="1900" dirty="0" smtClean="0"/>
              <a:t>Project plan</a:t>
            </a:r>
          </a:p>
          <a:p>
            <a:pPr marL="285750" indent="-285750">
              <a:lnSpc>
                <a:spcPct val="150000"/>
              </a:lnSpc>
              <a:buFont typeface="Wingdings" panose="05000000000000000000" pitchFamily="2" charset="2"/>
              <a:buChar char="§"/>
            </a:pPr>
            <a:r>
              <a:rPr lang="en-US" sz="1900" dirty="0" smtClean="0"/>
              <a:t>Theme selection and customization (approve prototype)</a:t>
            </a:r>
          </a:p>
          <a:p>
            <a:pPr marL="285750" indent="-285750">
              <a:lnSpc>
                <a:spcPct val="150000"/>
              </a:lnSpc>
              <a:buFont typeface="Wingdings" panose="05000000000000000000" pitchFamily="2" charset="2"/>
              <a:buChar char="§"/>
            </a:pPr>
            <a:r>
              <a:rPr lang="en-US" sz="1900" dirty="0" smtClean="0"/>
              <a:t>SRS &amp; High level design</a:t>
            </a:r>
          </a:p>
          <a:p>
            <a:pPr marL="285750" indent="-285750">
              <a:lnSpc>
                <a:spcPct val="150000"/>
              </a:lnSpc>
              <a:buFont typeface="Wingdings" panose="05000000000000000000" pitchFamily="2" charset="2"/>
              <a:buChar char="§"/>
            </a:pPr>
            <a:r>
              <a:rPr lang="en-US" sz="1900" dirty="0" smtClean="0"/>
              <a:t>Wire frames for key screens</a:t>
            </a:r>
          </a:p>
          <a:p>
            <a:pPr marL="285750" indent="-285750">
              <a:lnSpc>
                <a:spcPct val="150000"/>
              </a:lnSpc>
              <a:buFont typeface="Wingdings" panose="05000000000000000000" pitchFamily="2" charset="2"/>
              <a:buChar char="§"/>
            </a:pPr>
            <a:endParaRPr lang="en-US" sz="1900" dirty="0" smtClean="0"/>
          </a:p>
          <a:p>
            <a:pPr marL="285750" indent="-285750">
              <a:lnSpc>
                <a:spcPct val="150000"/>
              </a:lnSpc>
              <a:buFont typeface="Wingdings" panose="05000000000000000000" pitchFamily="2" charset="2"/>
              <a:buChar char="§"/>
            </a:pPr>
            <a:endParaRPr lang="en-US" sz="1900" dirty="0" smtClean="0"/>
          </a:p>
          <a:p>
            <a:pPr marL="285750" indent="-285750">
              <a:lnSpc>
                <a:spcPct val="150000"/>
              </a:lnSpc>
              <a:buFont typeface="Wingdings" panose="05000000000000000000" pitchFamily="2" charset="2"/>
              <a:buChar char="§"/>
            </a:pPr>
            <a:endParaRPr lang="en-US" sz="1900" dirty="0"/>
          </a:p>
        </p:txBody>
      </p:sp>
      <p:sp>
        <p:nvSpPr>
          <p:cNvPr id="5"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291100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 (Contd.)</a:t>
            </a:r>
          </a:p>
        </p:txBody>
      </p:sp>
      <p:sp>
        <p:nvSpPr>
          <p:cNvPr id="5" name="TextBox 4"/>
          <p:cNvSpPr txBox="1"/>
          <p:nvPr/>
        </p:nvSpPr>
        <p:spPr>
          <a:xfrm>
            <a:off x="305928" y="1366801"/>
            <a:ext cx="11581272" cy="4339650"/>
          </a:xfrm>
          <a:prstGeom prst="rect">
            <a:avLst/>
          </a:prstGeom>
          <a:noFill/>
        </p:spPr>
        <p:txBody>
          <a:bodyPr wrap="square" rtlCol="0">
            <a:spAutoFit/>
          </a:bodyPr>
          <a:lstStyle/>
          <a:p>
            <a:pPr>
              <a:lnSpc>
                <a:spcPct val="150000"/>
              </a:lnSpc>
            </a:pPr>
            <a:r>
              <a:rPr lang="en-US" sz="2000" b="1" dirty="0"/>
              <a:t>Phase 2 Delivery</a:t>
            </a:r>
          </a:p>
          <a:p>
            <a:pPr marL="285750" indent="-285750">
              <a:lnSpc>
                <a:spcPct val="150000"/>
              </a:lnSpc>
              <a:buFont typeface="Wingdings" panose="05000000000000000000" pitchFamily="2" charset="2"/>
              <a:buChar char="§"/>
            </a:pPr>
            <a:r>
              <a:rPr lang="en-US" dirty="0" smtClean="0"/>
              <a:t>Theme Integration</a:t>
            </a:r>
            <a:endParaRPr lang="en-US" dirty="0"/>
          </a:p>
          <a:p>
            <a:pPr marL="285750" indent="-285750">
              <a:lnSpc>
                <a:spcPct val="150000"/>
              </a:lnSpc>
              <a:buFont typeface="Wingdings" panose="05000000000000000000" pitchFamily="2" charset="2"/>
              <a:buChar char="§"/>
            </a:pPr>
            <a:r>
              <a:rPr lang="en-US" dirty="0" smtClean="0"/>
              <a:t>Shopping cart, Open Cart </a:t>
            </a:r>
            <a:r>
              <a:rPr lang="en-US" dirty="0" smtClean="0"/>
              <a:t>E</a:t>
            </a:r>
            <a:r>
              <a:rPr lang="en-US" dirty="0" smtClean="0"/>
              <a:t>xtensions &amp; payment gateway  configuration and integration</a:t>
            </a:r>
            <a:endParaRPr lang="en-US" dirty="0"/>
          </a:p>
          <a:p>
            <a:pPr marL="285750" indent="-285750">
              <a:lnSpc>
                <a:spcPct val="150000"/>
              </a:lnSpc>
              <a:buFont typeface="Wingdings" panose="05000000000000000000" pitchFamily="2" charset="2"/>
              <a:buChar char="§"/>
            </a:pPr>
            <a:r>
              <a:rPr lang="en-US" dirty="0" smtClean="0"/>
              <a:t>Create Customer groups and  admin dashboard</a:t>
            </a:r>
            <a:endParaRPr lang="en-US" dirty="0"/>
          </a:p>
          <a:p>
            <a:pPr marL="285750" indent="-285750">
              <a:lnSpc>
                <a:spcPct val="150000"/>
              </a:lnSpc>
              <a:buFont typeface="Wingdings" panose="05000000000000000000" pitchFamily="2" charset="2"/>
              <a:buChar char="§"/>
            </a:pPr>
            <a:r>
              <a:rPr lang="en-US" dirty="0" smtClean="0"/>
              <a:t>Bulk upload of products from CSV formatted files as well as add individual products.</a:t>
            </a:r>
          </a:p>
          <a:p>
            <a:pPr marL="285750" indent="-285750">
              <a:lnSpc>
                <a:spcPct val="150000"/>
              </a:lnSpc>
              <a:buFont typeface="Wingdings" panose="05000000000000000000" pitchFamily="2" charset="2"/>
              <a:buChar char="§"/>
            </a:pPr>
            <a:r>
              <a:rPr lang="en-US" dirty="0" smtClean="0"/>
              <a:t>Push Purchase orders to client ERP</a:t>
            </a:r>
          </a:p>
          <a:p>
            <a:pPr>
              <a:lnSpc>
                <a:spcPct val="150000"/>
              </a:lnSpc>
            </a:pPr>
            <a:r>
              <a:rPr lang="en-US" sz="2000" b="1" dirty="0" smtClean="0"/>
              <a:t>Phase </a:t>
            </a:r>
            <a:r>
              <a:rPr lang="en-US" sz="2000" b="1" dirty="0"/>
              <a:t>3 Delivery</a:t>
            </a:r>
          </a:p>
          <a:p>
            <a:pPr marL="285750" indent="-285750">
              <a:lnSpc>
                <a:spcPct val="150000"/>
              </a:lnSpc>
              <a:buFont typeface="Wingdings" panose="05000000000000000000" pitchFamily="2" charset="2"/>
              <a:buChar char="§"/>
            </a:pPr>
            <a:r>
              <a:rPr lang="en-US" dirty="0" smtClean="0"/>
              <a:t>QA</a:t>
            </a:r>
            <a:endParaRPr lang="en-US" dirty="0"/>
          </a:p>
          <a:p>
            <a:pPr marL="285750" indent="-285750">
              <a:lnSpc>
                <a:spcPct val="150000"/>
              </a:lnSpc>
              <a:buFont typeface="Wingdings" panose="05000000000000000000" pitchFamily="2" charset="2"/>
              <a:buChar char="§"/>
            </a:pPr>
            <a:r>
              <a:rPr lang="en-US" dirty="0" smtClean="0"/>
              <a:t>User Acceptance Testing (UAT)</a:t>
            </a:r>
            <a:endParaRPr lang="en-US" dirty="0"/>
          </a:p>
          <a:p>
            <a:pPr marL="285750" indent="-285750">
              <a:lnSpc>
                <a:spcPct val="150000"/>
              </a:lnSpc>
              <a:buFont typeface="Wingdings" panose="05000000000000000000" pitchFamily="2" charset="2"/>
              <a:buChar char="§"/>
            </a:pPr>
            <a:r>
              <a:rPr lang="en-US" dirty="0" smtClean="0"/>
              <a:t>Final product delivery</a:t>
            </a:r>
            <a:endParaRPr lang="en-US"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174070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52089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sp>
        <p:nvSpPr>
          <p:cNvPr id="7" name="Content Placeholder 2"/>
          <p:cNvSpPr>
            <a:spLocks noGrp="1"/>
          </p:cNvSpPr>
          <p:nvPr>
            <p:ph idx="1"/>
          </p:nvPr>
        </p:nvSpPr>
        <p:spPr>
          <a:xfrm>
            <a:off x="7214413" y="1752718"/>
            <a:ext cx="4487257" cy="4117996"/>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sk-SK" sz="1700" dirty="0"/>
              <a:t>Language – </a:t>
            </a:r>
            <a:r>
              <a:rPr lang="en-US" sz="1700" dirty="0"/>
              <a:t>PHP</a:t>
            </a:r>
            <a:endParaRPr lang="sk-SK" sz="1700" dirty="0"/>
          </a:p>
          <a:p>
            <a:pPr lvl="1" defTabSz="914400">
              <a:lnSpc>
                <a:spcPct val="70000"/>
              </a:lnSpc>
              <a:buFont typeface="Arial" panose="020B0604020202020204" pitchFamily="34" charset="0"/>
              <a:buChar char="•"/>
            </a:pPr>
            <a:r>
              <a:rPr lang="sk-SK" sz="1700" dirty="0"/>
              <a:t>Database – </a:t>
            </a:r>
            <a:r>
              <a:rPr lang="en-IN" sz="1700" dirty="0"/>
              <a:t>My SQL </a:t>
            </a:r>
          </a:p>
          <a:p>
            <a:pPr lvl="1" defTabSz="914400">
              <a:lnSpc>
                <a:spcPct val="70000"/>
              </a:lnSpc>
              <a:buFont typeface="Arial" panose="020B0604020202020204" pitchFamily="34" charset="0"/>
              <a:buChar char="•"/>
            </a:pPr>
            <a:r>
              <a:rPr lang="sk-SK" sz="1700" dirty="0"/>
              <a:t>Server –</a:t>
            </a:r>
            <a:r>
              <a:rPr lang="en-IN" sz="1700" dirty="0"/>
              <a:t> Apache</a:t>
            </a:r>
            <a:endParaRPr lang="sk-SK" sz="1700" dirty="0"/>
          </a:p>
          <a:p>
            <a:pPr lvl="1" defTabSz="914400">
              <a:lnSpc>
                <a:spcPct val="70000"/>
              </a:lnSpc>
              <a:buFont typeface="Arial" panose="020B0604020202020204" pitchFamily="34" charset="0"/>
              <a:buChar char="•"/>
            </a:pPr>
            <a:r>
              <a:rPr lang="sk-SK" sz="1700" dirty="0"/>
              <a:t>Operating System –</a:t>
            </a:r>
            <a:r>
              <a:rPr lang="en-IN" sz="1700" dirty="0"/>
              <a:t> </a:t>
            </a:r>
            <a:r>
              <a:rPr lang="en-US" sz="1700" dirty="0"/>
              <a:t>Linux</a:t>
            </a:r>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a:solidFill>
                  <a:srgbClr val="1C1C1C"/>
                </a:solidFill>
              </a:rPr>
              <a:t>Server and Hosting</a:t>
            </a:r>
          </a:p>
          <a:p>
            <a:pPr lvl="1">
              <a:lnSpc>
                <a:spcPct val="70000"/>
              </a:lnSpc>
            </a:pPr>
            <a:endParaRPr lang="en-US" sz="1700" dirty="0"/>
          </a:p>
          <a:p>
            <a:pPr lvl="1">
              <a:lnSpc>
                <a:spcPct val="70000"/>
              </a:lnSpc>
            </a:pPr>
            <a:r>
              <a:rPr lang="en-US" sz="1700" dirty="0"/>
              <a:t>Linux Dedicated Server</a:t>
            </a:r>
          </a:p>
          <a:p>
            <a:pPr lvl="1">
              <a:lnSpc>
                <a:spcPct val="70000"/>
              </a:lnSpc>
            </a:pPr>
            <a:r>
              <a:rPr lang="en-US" sz="1700" dirty="0"/>
              <a:t>4 GB with 2 Core CPU</a:t>
            </a:r>
          </a:p>
          <a:p>
            <a:pPr lvl="1">
              <a:lnSpc>
                <a:spcPct val="70000"/>
              </a:lnSpc>
            </a:pPr>
            <a:r>
              <a:rPr lang="en-US" sz="1700" dirty="0"/>
              <a:t>HDD Quota – 500 GB Disk (Raid 1)</a:t>
            </a:r>
          </a:p>
          <a:p>
            <a:pPr lvl="1">
              <a:lnSpc>
                <a:spcPct val="70000"/>
              </a:lnSpc>
            </a:pPr>
            <a:r>
              <a:rPr lang="en-US" sz="1700" dirty="0"/>
              <a:t>10 TB Monthly Bandwidth</a:t>
            </a:r>
          </a:p>
          <a:p>
            <a:pPr lvl="1">
              <a:lnSpc>
                <a:spcPct val="70000"/>
              </a:lnSpc>
            </a:pPr>
            <a:r>
              <a:rPr lang="en-US" sz="1700" dirty="0"/>
              <a:t>128 Bit SSL</a:t>
            </a:r>
          </a:p>
          <a:p>
            <a:pPr marL="457200" lvl="1" indent="0" algn="just" defTabSz="914400">
              <a:buNone/>
            </a:pPr>
            <a:endParaRPr lang="en-US" sz="21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34" y="1199154"/>
            <a:ext cx="5857809" cy="5380271"/>
          </a:xfrm>
          <a:prstGeom prst="rect">
            <a:avLst/>
          </a:prstGeom>
        </p:spPr>
      </p:pic>
    </p:spTree>
    <p:extLst>
      <p:ext uri="{BB962C8B-B14F-4D97-AF65-F5344CB8AC3E}">
        <p14:creationId xmlns:p14="http://schemas.microsoft.com/office/powerpoint/2010/main" val="411204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349806"/>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2667083" y="1795137"/>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Overview</a:t>
            </a:r>
          </a:p>
        </p:txBody>
      </p:sp>
      <p:sp>
        <p:nvSpPr>
          <p:cNvPr id="7" name="AutoShape 6"/>
          <p:cNvSpPr>
            <a:spLocks noChangeArrowheads="1"/>
          </p:cNvSpPr>
          <p:nvPr/>
        </p:nvSpPr>
        <p:spPr bwMode="auto">
          <a:xfrm>
            <a:off x="2667083" y="226989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2667083" y="2742127"/>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2667083" y="321998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10" name="AutoShape 6"/>
          <p:cNvSpPr>
            <a:spLocks noChangeArrowheads="1"/>
          </p:cNvSpPr>
          <p:nvPr/>
        </p:nvSpPr>
        <p:spPr bwMode="auto">
          <a:xfrm>
            <a:off x="2667083" y="371143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12" name="AutoShape 6"/>
          <p:cNvSpPr>
            <a:spLocks noChangeArrowheads="1"/>
          </p:cNvSpPr>
          <p:nvPr/>
        </p:nvSpPr>
        <p:spPr bwMode="auto">
          <a:xfrm>
            <a:off x="2667083" y="4183230"/>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a:t>
            </a:r>
          </a:p>
        </p:txBody>
      </p:sp>
      <p:sp>
        <p:nvSpPr>
          <p:cNvPr id="13" name="Rectangle 12"/>
          <p:cNvSpPr>
            <a:spLocks noChangeArrowheads="1"/>
          </p:cNvSpPr>
          <p:nvPr/>
        </p:nvSpPr>
        <p:spPr bwMode="auto">
          <a:xfrm>
            <a:off x="1860652" y="135529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181431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1860652" y="229318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1860652" y="2757056"/>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1860652" y="323620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1877865" y="3727651"/>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1892308" y="419685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2667083" y="466742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Deliverables</a:t>
            </a:r>
          </a:p>
        </p:txBody>
      </p:sp>
      <p:sp>
        <p:nvSpPr>
          <p:cNvPr id="24" name="Rectangle 23"/>
          <p:cNvSpPr>
            <a:spLocks noChangeArrowheads="1"/>
          </p:cNvSpPr>
          <p:nvPr/>
        </p:nvSpPr>
        <p:spPr bwMode="auto">
          <a:xfrm>
            <a:off x="1877865" y="468431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sp>
        <p:nvSpPr>
          <p:cNvPr id="21" name="AutoShape 6"/>
          <p:cNvSpPr>
            <a:spLocks noChangeArrowheads="1"/>
          </p:cNvSpPr>
          <p:nvPr/>
        </p:nvSpPr>
        <p:spPr bwMode="auto">
          <a:xfrm>
            <a:off x="2660456" y="517723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22" name="AutoShape 6"/>
          <p:cNvSpPr>
            <a:spLocks noChangeArrowheads="1"/>
          </p:cNvSpPr>
          <p:nvPr/>
        </p:nvSpPr>
        <p:spPr bwMode="auto">
          <a:xfrm>
            <a:off x="2660456" y="565975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6" name="AutoShape 6"/>
          <p:cNvSpPr>
            <a:spLocks noChangeArrowheads="1"/>
          </p:cNvSpPr>
          <p:nvPr/>
        </p:nvSpPr>
        <p:spPr bwMode="auto">
          <a:xfrm>
            <a:off x="2660456" y="614480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83389" y="518125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9</a:t>
            </a:r>
          </a:p>
        </p:txBody>
      </p:sp>
      <p:sp>
        <p:nvSpPr>
          <p:cNvPr id="28" name="Rectangle 27"/>
          <p:cNvSpPr>
            <a:spLocks noChangeArrowheads="1"/>
          </p:cNvSpPr>
          <p:nvPr/>
        </p:nvSpPr>
        <p:spPr bwMode="auto">
          <a:xfrm>
            <a:off x="1905560" y="566510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10</a:t>
            </a:r>
          </a:p>
        </p:txBody>
      </p:sp>
      <p:sp>
        <p:nvSpPr>
          <p:cNvPr id="29" name="Rectangle 28"/>
          <p:cNvSpPr>
            <a:spLocks noChangeArrowheads="1"/>
          </p:cNvSpPr>
          <p:nvPr/>
        </p:nvSpPr>
        <p:spPr bwMode="auto">
          <a:xfrm>
            <a:off x="1883389" y="616122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11</a:t>
            </a:r>
          </a:p>
        </p:txBody>
      </p:sp>
    </p:spTree>
    <p:extLst>
      <p:ext uri="{BB962C8B-B14F-4D97-AF65-F5344CB8AC3E}">
        <p14:creationId xmlns:p14="http://schemas.microsoft.com/office/powerpoint/2010/main" val="312630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Commercials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20</a:t>
            </a:fld>
            <a:endParaRPr lang="en-IN" dirty="0"/>
          </a:p>
        </p:txBody>
      </p:sp>
    </p:spTree>
    <p:extLst>
      <p:ext uri="{BB962C8B-B14F-4D97-AF65-F5344CB8AC3E}">
        <p14:creationId xmlns:p14="http://schemas.microsoft.com/office/powerpoint/2010/main" val="2892009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66485540"/>
              </p:ext>
            </p:extLst>
          </p:nvPr>
        </p:nvGraphicFramePr>
        <p:xfrm>
          <a:off x="356253" y="1412955"/>
          <a:ext cx="6571472" cy="5122844"/>
        </p:xfrm>
        <a:graphic>
          <a:graphicData uri="http://schemas.openxmlformats.org/drawingml/2006/table">
            <a:tbl>
              <a:tblPr firstRow="1" firstCol="1" bandRow="1">
                <a:tableStyleId>{37CE84F3-28C3-443E-9E96-99CF82512B78}</a:tableStyleId>
              </a:tblPr>
              <a:tblGrid>
                <a:gridCol w="4487018">
                  <a:extLst>
                    <a:ext uri="{9D8B030D-6E8A-4147-A177-3AD203B41FA5}">
                      <a16:colId xmlns:a16="http://schemas.microsoft.com/office/drawing/2014/main" xmlns="" val="3302362225"/>
                    </a:ext>
                  </a:extLst>
                </a:gridCol>
                <a:gridCol w="2084454">
                  <a:extLst>
                    <a:ext uri="{9D8B030D-6E8A-4147-A177-3AD203B41FA5}">
                      <a16:colId xmlns:a16="http://schemas.microsoft.com/office/drawing/2014/main" xmlns="" val="1810571735"/>
                    </a:ext>
                  </a:extLst>
                </a:gridCol>
              </a:tblGrid>
              <a:tr h="472728">
                <a:tc>
                  <a:txBody>
                    <a:bodyPr/>
                    <a:lstStyle/>
                    <a:p>
                      <a:pPr algn="just">
                        <a:lnSpc>
                          <a:spcPct val="150000"/>
                        </a:lnSpc>
                        <a:spcAft>
                          <a:spcPts val="600"/>
                        </a:spcAft>
                      </a:pPr>
                      <a:r>
                        <a:rPr lang="en-AU" sz="1600" b="0" kern="1200" dirty="0">
                          <a:solidFill>
                            <a:schemeClr val="bg1"/>
                          </a:solidFill>
                          <a:effectLst/>
                          <a:latin typeface="+mn-lt"/>
                          <a:ea typeface="+mn-ea"/>
                          <a:cs typeface="+mn-cs"/>
                        </a:rPr>
                        <a:t>Activity</a:t>
                      </a:r>
                      <a:endParaRPr lang="en-IN" sz="1600" b="0" kern="1200" dirty="0">
                        <a:solidFill>
                          <a:schemeClr val="bg1"/>
                        </a:solidFill>
                        <a:effectLst/>
                        <a:latin typeface="+mn-lt"/>
                        <a:ea typeface="+mn-ea"/>
                        <a:cs typeface="+mn-cs"/>
                      </a:endParaRPr>
                    </a:p>
                  </a:txBody>
                  <a:tcPr marL="68580" marR="68580" marT="0" marB="0">
                    <a:solidFill>
                      <a:srgbClr val="740026"/>
                    </a:solidFill>
                  </a:tcPr>
                </a:tc>
                <a:tc>
                  <a:txBody>
                    <a:bodyPr/>
                    <a:lstStyle/>
                    <a:p>
                      <a:pPr algn="r">
                        <a:lnSpc>
                          <a:spcPct val="150000"/>
                        </a:lnSpc>
                        <a:spcAft>
                          <a:spcPts val="600"/>
                        </a:spcAft>
                        <a:tabLst>
                          <a:tab pos="1137920" algn="l"/>
                        </a:tabLst>
                      </a:pPr>
                      <a:r>
                        <a:rPr lang="en-AU" sz="1600" b="0" kern="1200" dirty="0">
                          <a:solidFill>
                            <a:schemeClr val="bg1"/>
                          </a:solidFill>
                          <a:effectLst/>
                          <a:latin typeface="+mn-lt"/>
                          <a:ea typeface="+mn-ea"/>
                          <a:cs typeface="+mn-cs"/>
                        </a:rPr>
                        <a:t>Timeline (Days)</a:t>
                      </a:r>
                      <a:endParaRPr lang="en-IN" sz="1600" b="0" kern="1200" dirty="0">
                        <a:solidFill>
                          <a:schemeClr val="bg1"/>
                        </a:solidFill>
                        <a:effectLst/>
                        <a:latin typeface="+mn-lt"/>
                        <a:ea typeface="+mn-ea"/>
                        <a:cs typeface="+mn-cs"/>
                      </a:endParaRPr>
                    </a:p>
                  </a:txBody>
                  <a:tcPr marL="68580" marR="68580" marT="0" marB="0">
                    <a:solidFill>
                      <a:srgbClr val="740026"/>
                    </a:solidFill>
                  </a:tcPr>
                </a:tc>
                <a:extLst>
                  <a:ext uri="{0D108BD9-81ED-4DB2-BD59-A6C34878D82A}">
                    <a16:rowId xmlns:a16="http://schemas.microsoft.com/office/drawing/2014/main" xmlns="" val="2007264945"/>
                  </a:ext>
                </a:extLst>
              </a:tr>
              <a:tr h="349199">
                <a:tc>
                  <a:txBody>
                    <a:bodyPr/>
                    <a:lstStyle/>
                    <a:p>
                      <a:pPr algn="l">
                        <a:lnSpc>
                          <a:spcPct val="115000"/>
                        </a:lnSpc>
                        <a:spcAft>
                          <a:spcPts val="600"/>
                        </a:spcAft>
                      </a:pPr>
                      <a:r>
                        <a:rPr lang="en-IN" sz="1400" b="0" kern="1200" dirty="0">
                          <a:solidFill>
                            <a:schemeClr val="tx1"/>
                          </a:solidFill>
                          <a:effectLst/>
                          <a:latin typeface="+mn-lt"/>
                          <a:ea typeface="+mn-ea"/>
                          <a:cs typeface="+mn-cs"/>
                        </a:rPr>
                        <a:t>Requirement Gathering Complete and Sign-Off(T0)</a:t>
                      </a:r>
                    </a:p>
                  </a:txBody>
                  <a:tcPr marL="68580" marR="68580" marT="0" marB="0" anchor="ctr">
                    <a:solidFill>
                      <a:schemeClr val="accent2">
                        <a:lumMod val="20000"/>
                        <a:lumOff val="80000"/>
                      </a:schemeClr>
                    </a:solidFill>
                  </a:tcPr>
                </a:tc>
                <a:tc>
                  <a:txBody>
                    <a:bodyPr/>
                    <a:lstStyle/>
                    <a:p>
                      <a:pPr algn="r">
                        <a:spcAft>
                          <a:spcPts val="0"/>
                        </a:spcAft>
                      </a:pPr>
                      <a:r>
                        <a:rPr lang="en-IN" sz="1400" b="0" kern="1200" dirty="0">
                          <a:solidFill>
                            <a:schemeClr val="tx1"/>
                          </a:solidFill>
                          <a:effectLst/>
                          <a:latin typeface="+mn-lt"/>
                          <a:ea typeface="+mn-ea"/>
                          <a:cs typeface="+mn-cs"/>
                        </a:rPr>
                        <a:t>T0</a:t>
                      </a:r>
                    </a:p>
                  </a:txBody>
                  <a:tcPr marL="68580" marR="68580" marT="0" marB="0" anchor="ctr">
                    <a:solidFill>
                      <a:schemeClr val="accent2">
                        <a:lumMod val="20000"/>
                        <a:lumOff val="80000"/>
                      </a:schemeClr>
                    </a:solidFill>
                  </a:tcPr>
                </a:tc>
                <a:extLst>
                  <a:ext uri="{0D108BD9-81ED-4DB2-BD59-A6C34878D82A}">
                    <a16:rowId xmlns:a16="http://schemas.microsoft.com/office/drawing/2014/main" xmlns="" val="1056298204"/>
                  </a:ext>
                </a:extLst>
              </a:tr>
              <a:tr h="422849">
                <a:tc>
                  <a:txBody>
                    <a:bodyPr/>
                    <a:lstStyle/>
                    <a:p>
                      <a:pPr algn="l">
                        <a:lnSpc>
                          <a:spcPct val="115000"/>
                        </a:lnSpc>
                        <a:spcAft>
                          <a:spcPts val="600"/>
                        </a:spcAft>
                      </a:pPr>
                      <a:r>
                        <a:rPr lang="en-IN" sz="1400" b="0" kern="1200" dirty="0">
                          <a:solidFill>
                            <a:schemeClr val="tx1"/>
                          </a:solidFill>
                          <a:effectLst/>
                          <a:latin typeface="+mn-lt"/>
                          <a:ea typeface="+mn-ea"/>
                          <a:cs typeface="+mn-cs"/>
                        </a:rPr>
                        <a:t>Software</a:t>
                      </a:r>
                      <a:r>
                        <a:rPr lang="en-IN" sz="1400" b="0" kern="1200" baseline="0" dirty="0">
                          <a:solidFill>
                            <a:schemeClr val="tx1"/>
                          </a:solidFill>
                          <a:effectLst/>
                          <a:latin typeface="+mn-lt"/>
                          <a:ea typeface="+mn-ea"/>
                          <a:cs typeface="+mn-cs"/>
                        </a:rPr>
                        <a:t> requirement Specification</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400" b="0" kern="1200" dirty="0">
                          <a:solidFill>
                            <a:schemeClr val="tx1"/>
                          </a:solidFill>
                          <a:effectLst/>
                          <a:latin typeface="+mn-lt"/>
                          <a:ea typeface="+mn-ea"/>
                          <a:cs typeface="+mn-cs"/>
                        </a:rPr>
                        <a:t>T0 + </a:t>
                      </a:r>
                      <a:r>
                        <a:rPr lang="en-IN" sz="1400" b="0" kern="1200" dirty="0" smtClean="0">
                          <a:solidFill>
                            <a:schemeClr val="tx1"/>
                          </a:solidFill>
                          <a:effectLst/>
                          <a:latin typeface="+mn-lt"/>
                          <a:ea typeface="+mn-ea"/>
                          <a:cs typeface="+mn-cs"/>
                        </a:rPr>
                        <a:t>4</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extLst>
                  <a:ext uri="{0D108BD9-81ED-4DB2-BD59-A6C34878D82A}">
                    <a16:rowId xmlns:a16="http://schemas.microsoft.com/office/drawing/2014/main" xmlns="" val="2507006805"/>
                  </a:ext>
                </a:extLst>
              </a:tr>
              <a:tr h="329351">
                <a:tc>
                  <a:txBody>
                    <a:bodyPr/>
                    <a:lstStyle/>
                    <a:p>
                      <a:pPr>
                        <a:spcAft>
                          <a:spcPts val="0"/>
                        </a:spcAft>
                      </a:pPr>
                      <a:r>
                        <a:rPr lang="en-IN" sz="1400" b="0" kern="1200" dirty="0">
                          <a:solidFill>
                            <a:schemeClr val="tx1"/>
                          </a:solidFill>
                          <a:effectLst/>
                          <a:latin typeface="+mn-lt"/>
                          <a:ea typeface="+mn-ea"/>
                          <a:cs typeface="+mn-cs"/>
                        </a:rPr>
                        <a:t>Theme Selection &amp; Application Prototype</a:t>
                      </a:r>
                    </a:p>
                  </a:txBody>
                  <a:tcPr marL="68580" marR="68580" marT="0" marB="0" anchor="ctr">
                    <a:solidFill>
                      <a:schemeClr val="accent2">
                        <a:lumMod val="20000"/>
                        <a:lumOff val="80000"/>
                      </a:schemeClr>
                    </a:solidFill>
                  </a:tcPr>
                </a:tc>
                <a:tc>
                  <a:txBody>
                    <a:bodyPr/>
                    <a:lstStyle/>
                    <a:p>
                      <a:pPr algn="r">
                        <a:spcAft>
                          <a:spcPts val="0"/>
                        </a:spcAft>
                      </a:pPr>
                      <a:r>
                        <a:rPr lang="en-IN" sz="1400" b="0" kern="1200" dirty="0">
                          <a:solidFill>
                            <a:schemeClr val="tx1"/>
                          </a:solidFill>
                          <a:effectLst/>
                          <a:latin typeface="+mn-lt"/>
                          <a:ea typeface="+mn-ea"/>
                          <a:cs typeface="+mn-cs"/>
                        </a:rPr>
                        <a:t>T0 + </a:t>
                      </a:r>
                      <a:r>
                        <a:rPr lang="en-IN" sz="1400" b="0" kern="1200" dirty="0" smtClean="0">
                          <a:solidFill>
                            <a:schemeClr val="tx1"/>
                          </a:solidFill>
                          <a:effectLst/>
                          <a:latin typeface="+mn-lt"/>
                          <a:ea typeface="+mn-ea"/>
                          <a:cs typeface="+mn-cs"/>
                        </a:rPr>
                        <a:t>1</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xmlns="" val="1858029503"/>
                  </a:ext>
                </a:extLst>
              </a:tr>
              <a:tr h="358781">
                <a:tc>
                  <a:txBody>
                    <a:bodyPr/>
                    <a:lstStyle/>
                    <a:p>
                      <a:pPr>
                        <a:spcAft>
                          <a:spcPts val="0"/>
                        </a:spcAft>
                      </a:pPr>
                      <a:r>
                        <a:rPr lang="en-IN" sz="1400" b="0" kern="1200" dirty="0">
                          <a:solidFill>
                            <a:schemeClr val="tx1"/>
                          </a:solidFill>
                          <a:effectLst/>
                          <a:latin typeface="+mn-lt"/>
                          <a:ea typeface="+mn-ea"/>
                          <a:cs typeface="+mn-cs"/>
                        </a:rPr>
                        <a:t>Prototype Approval</a:t>
                      </a:r>
                    </a:p>
                  </a:txBody>
                  <a:tcPr marL="68580" marR="68580" marT="0" marB="0" anchor="ctr">
                    <a:solidFill>
                      <a:srgbClr val="FDF3ED"/>
                    </a:solidFill>
                  </a:tcPr>
                </a:tc>
                <a:tc>
                  <a:txBody>
                    <a:bodyPr/>
                    <a:lstStyle/>
                    <a:p>
                      <a:pPr algn="r">
                        <a:spcAft>
                          <a:spcPts val="0"/>
                        </a:spcAft>
                      </a:pPr>
                      <a:r>
                        <a:rPr lang="en-IN" sz="1400" b="0" kern="1200" dirty="0">
                          <a:solidFill>
                            <a:schemeClr val="tx1"/>
                          </a:solidFill>
                          <a:effectLst/>
                          <a:latin typeface="+mn-lt"/>
                          <a:ea typeface="+mn-ea"/>
                          <a:cs typeface="+mn-cs"/>
                        </a:rPr>
                        <a:t>T1</a:t>
                      </a:r>
                    </a:p>
                  </a:txBody>
                  <a:tcPr marL="68580" marR="68580" marT="0" marB="0" anchor="ctr">
                    <a:solidFill>
                      <a:srgbClr val="FDF3ED"/>
                    </a:solidFill>
                  </a:tcPr>
                </a:tc>
                <a:extLst>
                  <a:ext uri="{0D108BD9-81ED-4DB2-BD59-A6C34878D82A}">
                    <a16:rowId xmlns:a16="http://schemas.microsoft.com/office/drawing/2014/main" xmlns="" val="3220231555"/>
                  </a:ext>
                </a:extLst>
              </a:tr>
              <a:tr h="373062">
                <a:tc>
                  <a:txBody>
                    <a:bodyPr/>
                    <a:lstStyle/>
                    <a:p>
                      <a:pPr>
                        <a:spcAft>
                          <a:spcPts val="0"/>
                        </a:spcAft>
                      </a:pPr>
                      <a:r>
                        <a:rPr lang="en-IN" sz="1400" b="0" kern="1200" dirty="0" smtClean="0">
                          <a:solidFill>
                            <a:schemeClr val="tx1"/>
                          </a:solidFill>
                          <a:effectLst/>
                          <a:latin typeface="+mn-lt"/>
                          <a:ea typeface="+mn-ea"/>
                          <a:cs typeface="+mn-cs"/>
                        </a:rPr>
                        <a:t>Create</a:t>
                      </a:r>
                      <a:r>
                        <a:rPr lang="en-IN" sz="1400" b="0" kern="1200" baseline="0" dirty="0" smtClean="0">
                          <a:solidFill>
                            <a:schemeClr val="tx1"/>
                          </a:solidFill>
                          <a:effectLst/>
                          <a:latin typeface="+mn-lt"/>
                          <a:ea typeface="+mn-ea"/>
                          <a:cs typeface="+mn-cs"/>
                        </a:rPr>
                        <a:t>  and integrate plugins, extensions etc.</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a:txBody>
                    <a:bodyPr/>
                    <a:lstStyle/>
                    <a:p>
                      <a:pPr algn="r">
                        <a:spcAft>
                          <a:spcPts val="0"/>
                        </a:spcAft>
                      </a:pPr>
                      <a:r>
                        <a:rPr lang="en-IN" sz="1400" b="0" kern="1200" dirty="0" smtClean="0">
                          <a:solidFill>
                            <a:schemeClr val="tx1"/>
                          </a:solidFill>
                          <a:effectLst/>
                          <a:latin typeface="+mn-lt"/>
                          <a:ea typeface="+mn-ea"/>
                          <a:cs typeface="+mn-cs"/>
                        </a:rPr>
                        <a:t>T1+2</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xmlns="" val="560038273"/>
                  </a:ext>
                </a:extLst>
              </a:tr>
              <a:tr h="373062">
                <a:tc>
                  <a:txBody>
                    <a:bodyPr/>
                    <a:lstStyle/>
                    <a:p>
                      <a:pPr>
                        <a:spcAft>
                          <a:spcPts val="0"/>
                        </a:spcAft>
                      </a:pPr>
                      <a:r>
                        <a:rPr lang="en-IN" sz="1400" b="0" kern="1200" dirty="0">
                          <a:solidFill>
                            <a:schemeClr val="tx1"/>
                          </a:solidFill>
                          <a:effectLst/>
                          <a:latin typeface="+mn-lt"/>
                          <a:ea typeface="+mn-ea"/>
                          <a:cs typeface="+mn-cs"/>
                        </a:rPr>
                        <a:t>Development Start</a:t>
                      </a:r>
                    </a:p>
                  </a:txBody>
                  <a:tcPr marL="68580" marR="68580" marT="0" marB="0" anchor="ctr">
                    <a:solidFill>
                      <a:srgbClr val="FDF3ED"/>
                    </a:solidFill>
                  </a:tcPr>
                </a:tc>
                <a:tc>
                  <a:txBody>
                    <a:bodyPr/>
                    <a:lstStyle/>
                    <a:p>
                      <a:pPr algn="r">
                        <a:spcAft>
                          <a:spcPts val="0"/>
                        </a:spcAft>
                      </a:pPr>
                      <a:r>
                        <a:rPr lang="en-IN" sz="1400" b="0" kern="1200" dirty="0">
                          <a:solidFill>
                            <a:schemeClr val="tx1"/>
                          </a:solidFill>
                          <a:effectLst/>
                          <a:latin typeface="+mn-lt"/>
                          <a:ea typeface="+mn-ea"/>
                          <a:cs typeface="+mn-cs"/>
                        </a:rPr>
                        <a:t>T2 </a:t>
                      </a:r>
                    </a:p>
                  </a:txBody>
                  <a:tcPr marL="68580" marR="68580" marT="0" marB="0" anchor="ctr">
                    <a:solidFill>
                      <a:srgbClr val="FDF3ED"/>
                    </a:solidFill>
                  </a:tcPr>
                </a:tc>
                <a:extLst>
                  <a:ext uri="{0D108BD9-81ED-4DB2-BD59-A6C34878D82A}">
                    <a16:rowId xmlns:a16="http://schemas.microsoft.com/office/drawing/2014/main" xmlns="" val="600787897"/>
                  </a:ext>
                </a:extLst>
              </a:tr>
              <a:tr h="373062">
                <a:tc>
                  <a:txBody>
                    <a:bodyPr/>
                    <a:lstStyle/>
                    <a:p>
                      <a:pPr>
                        <a:spcAft>
                          <a:spcPts val="0"/>
                        </a:spcAft>
                      </a:pPr>
                      <a:r>
                        <a:rPr lang="en-IN" sz="1400" b="0" kern="1200" dirty="0" smtClean="0">
                          <a:solidFill>
                            <a:schemeClr val="tx1"/>
                          </a:solidFill>
                          <a:effectLst/>
                          <a:latin typeface="+mn-lt"/>
                          <a:ea typeface="+mn-ea"/>
                          <a:cs typeface="+mn-cs"/>
                        </a:rPr>
                        <a:t>Theme</a:t>
                      </a:r>
                      <a:r>
                        <a:rPr lang="en-IN" sz="1400" b="0" kern="1200" baseline="0" dirty="0" smtClean="0">
                          <a:solidFill>
                            <a:schemeClr val="tx1"/>
                          </a:solidFill>
                          <a:effectLst/>
                          <a:latin typeface="+mn-lt"/>
                          <a:ea typeface="+mn-ea"/>
                          <a:cs typeface="+mn-cs"/>
                        </a:rPr>
                        <a:t> integration</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a:txBody>
                    <a:bodyPr/>
                    <a:lstStyle/>
                    <a:p>
                      <a:pPr algn="r">
                        <a:spcAft>
                          <a:spcPts val="0"/>
                        </a:spcAft>
                      </a:pPr>
                      <a:r>
                        <a:rPr lang="en-IN" sz="1400" b="0" kern="1200" dirty="0">
                          <a:solidFill>
                            <a:schemeClr val="tx1"/>
                          </a:solidFill>
                          <a:effectLst/>
                          <a:latin typeface="+mn-lt"/>
                          <a:ea typeface="+mn-ea"/>
                          <a:cs typeface="+mn-cs"/>
                        </a:rPr>
                        <a:t>T2 + </a:t>
                      </a:r>
                      <a:r>
                        <a:rPr lang="en-IN" sz="1400" b="0" kern="1200" dirty="0" smtClean="0">
                          <a:solidFill>
                            <a:schemeClr val="tx1"/>
                          </a:solidFill>
                          <a:effectLst/>
                          <a:latin typeface="+mn-lt"/>
                          <a:ea typeface="+mn-ea"/>
                          <a:cs typeface="+mn-cs"/>
                        </a:rPr>
                        <a:t>3</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xmlns="" val="2857238168"/>
                  </a:ext>
                </a:extLst>
              </a:tr>
              <a:tr h="328806">
                <a:tc>
                  <a:txBody>
                    <a:bodyPr/>
                    <a:lstStyle/>
                    <a:p>
                      <a:pPr>
                        <a:spcAft>
                          <a:spcPts val="0"/>
                        </a:spcAft>
                      </a:pPr>
                      <a:r>
                        <a:rPr lang="en-IN" sz="1400" b="0" kern="1200" dirty="0" smtClean="0">
                          <a:solidFill>
                            <a:schemeClr val="tx1"/>
                          </a:solidFill>
                          <a:effectLst/>
                          <a:latin typeface="+mn-lt"/>
                          <a:ea typeface="+mn-ea"/>
                          <a:cs typeface="+mn-cs"/>
                        </a:rPr>
                        <a:t>Create</a:t>
                      </a:r>
                      <a:r>
                        <a:rPr lang="en-IN" sz="1400" b="0" kern="1200" baseline="0" dirty="0" smtClean="0">
                          <a:solidFill>
                            <a:schemeClr val="tx1"/>
                          </a:solidFill>
                          <a:effectLst/>
                          <a:latin typeface="+mn-lt"/>
                          <a:ea typeface="+mn-ea"/>
                          <a:cs typeface="+mn-cs"/>
                        </a:rPr>
                        <a:t> products, categories, manufacturers, customer groups, customers (including bulk upload features)</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400" b="0" kern="1200" dirty="0">
                          <a:solidFill>
                            <a:schemeClr val="tx1"/>
                          </a:solidFill>
                          <a:effectLst/>
                          <a:latin typeface="+mn-lt"/>
                          <a:ea typeface="+mn-ea"/>
                          <a:cs typeface="+mn-cs"/>
                        </a:rPr>
                        <a:t>T2 + </a:t>
                      </a:r>
                      <a:r>
                        <a:rPr lang="en-IN" sz="1400" b="0" kern="1200" dirty="0" smtClean="0">
                          <a:solidFill>
                            <a:schemeClr val="tx1"/>
                          </a:solidFill>
                          <a:effectLst/>
                          <a:latin typeface="+mn-lt"/>
                          <a:ea typeface="+mn-ea"/>
                          <a:cs typeface="+mn-cs"/>
                        </a:rPr>
                        <a:t>4</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extLst>
                  <a:ext uri="{0D108BD9-81ED-4DB2-BD59-A6C34878D82A}">
                    <a16:rowId xmlns:a16="http://schemas.microsoft.com/office/drawing/2014/main" xmlns="" val="10008"/>
                  </a:ext>
                </a:extLst>
              </a:tr>
              <a:tr h="328806">
                <a:tc>
                  <a:txBody>
                    <a:bodyPr/>
                    <a:lstStyle/>
                    <a:p>
                      <a:pPr>
                        <a:spcAft>
                          <a:spcPts val="0"/>
                        </a:spcAft>
                      </a:pPr>
                      <a:r>
                        <a:rPr lang="en-IN" sz="1400" b="0" kern="1200" dirty="0" smtClean="0">
                          <a:solidFill>
                            <a:schemeClr val="tx1"/>
                          </a:solidFill>
                          <a:effectLst/>
                          <a:latin typeface="+mn-lt"/>
                          <a:ea typeface="+mn-ea"/>
                          <a:cs typeface="+mn-cs"/>
                        </a:rPr>
                        <a:t>Customer</a:t>
                      </a:r>
                      <a:r>
                        <a:rPr lang="en-IN" sz="1400" b="0" kern="1200" baseline="0" dirty="0" smtClean="0">
                          <a:solidFill>
                            <a:schemeClr val="tx1"/>
                          </a:solidFill>
                          <a:effectLst/>
                          <a:latin typeface="+mn-lt"/>
                          <a:ea typeface="+mn-ea"/>
                          <a:cs typeface="+mn-cs"/>
                        </a:rPr>
                        <a:t> ERP and Payment gateway integration</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a:txBody>
                    <a:bodyPr/>
                    <a:lstStyle/>
                    <a:p>
                      <a:pPr algn="r">
                        <a:spcAft>
                          <a:spcPts val="0"/>
                        </a:spcAft>
                      </a:pPr>
                      <a:r>
                        <a:rPr lang="en-IN" sz="1400" b="0" kern="1200" dirty="0">
                          <a:solidFill>
                            <a:schemeClr val="tx1"/>
                          </a:solidFill>
                          <a:effectLst/>
                          <a:latin typeface="+mn-lt"/>
                          <a:ea typeface="+mn-ea"/>
                          <a:cs typeface="+mn-cs"/>
                        </a:rPr>
                        <a:t>T2 + </a:t>
                      </a:r>
                      <a:r>
                        <a:rPr lang="en-IN" sz="1400" b="0" kern="1200" dirty="0" smtClean="0">
                          <a:solidFill>
                            <a:schemeClr val="tx1"/>
                          </a:solidFill>
                          <a:effectLst/>
                          <a:latin typeface="+mn-lt"/>
                          <a:ea typeface="+mn-ea"/>
                          <a:cs typeface="+mn-cs"/>
                        </a:rPr>
                        <a:t>5</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xmlns="" val="10009"/>
                  </a:ext>
                </a:extLst>
              </a:tr>
              <a:tr h="328806">
                <a:tc>
                  <a:txBody>
                    <a:bodyPr/>
                    <a:lstStyle/>
                    <a:p>
                      <a:pPr>
                        <a:spcAft>
                          <a:spcPts val="0"/>
                        </a:spcAft>
                      </a:pPr>
                      <a:r>
                        <a:rPr lang="en-IN" sz="1400" b="0" kern="1200" dirty="0" smtClean="0">
                          <a:solidFill>
                            <a:schemeClr val="tx1"/>
                          </a:solidFill>
                          <a:effectLst/>
                          <a:latin typeface="+mn-lt"/>
                          <a:ea typeface="+mn-ea"/>
                          <a:cs typeface="+mn-cs"/>
                        </a:rPr>
                        <a:t>Code review</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400" b="0" kern="1200" dirty="0" smtClean="0">
                          <a:solidFill>
                            <a:schemeClr val="tx1"/>
                          </a:solidFill>
                          <a:effectLst/>
                          <a:latin typeface="+mn-lt"/>
                          <a:ea typeface="+mn-ea"/>
                          <a:cs typeface="+mn-cs"/>
                        </a:rPr>
                        <a:t>T2 +3</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tr>
              <a:tr h="328806">
                <a:tc>
                  <a:txBody>
                    <a:bodyPr/>
                    <a:lstStyle/>
                    <a:p>
                      <a:pPr>
                        <a:spcAft>
                          <a:spcPts val="0"/>
                        </a:spcAft>
                      </a:pPr>
                      <a:r>
                        <a:rPr lang="en-IN" sz="1400" b="0" kern="1200" dirty="0" smtClean="0">
                          <a:solidFill>
                            <a:schemeClr val="tx1"/>
                          </a:solidFill>
                          <a:effectLst/>
                          <a:latin typeface="+mn-lt"/>
                          <a:ea typeface="+mn-ea"/>
                          <a:cs typeface="+mn-cs"/>
                        </a:rPr>
                        <a:t>QA Start</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400" b="0" kern="1200" dirty="0" smtClean="0">
                          <a:solidFill>
                            <a:schemeClr val="tx1"/>
                          </a:solidFill>
                          <a:effectLst/>
                          <a:latin typeface="+mn-lt"/>
                          <a:ea typeface="+mn-ea"/>
                          <a:cs typeface="+mn-cs"/>
                        </a:rPr>
                        <a:t>T3</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tr>
              <a:tr h="328806">
                <a:tc>
                  <a:txBody>
                    <a:bodyPr/>
                    <a:lstStyle/>
                    <a:p>
                      <a:pPr>
                        <a:spcAft>
                          <a:spcPts val="0"/>
                        </a:spcAft>
                      </a:pPr>
                      <a:r>
                        <a:rPr lang="en-IN" sz="1400" b="0" kern="1200" dirty="0">
                          <a:solidFill>
                            <a:schemeClr val="tx1"/>
                          </a:solidFill>
                          <a:effectLst/>
                          <a:latin typeface="+mn-lt"/>
                          <a:ea typeface="+mn-ea"/>
                          <a:cs typeface="+mn-cs"/>
                        </a:rPr>
                        <a:t>Quality </a:t>
                      </a:r>
                      <a:r>
                        <a:rPr lang="en-IN" sz="1400" b="0" kern="1200" dirty="0" smtClean="0">
                          <a:solidFill>
                            <a:schemeClr val="tx1"/>
                          </a:solidFill>
                          <a:effectLst/>
                          <a:latin typeface="+mn-lt"/>
                          <a:ea typeface="+mn-ea"/>
                          <a:cs typeface="+mn-cs"/>
                        </a:rPr>
                        <a:t>Assurance + UAT + Implementation</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400" b="0" kern="1200" dirty="0">
                          <a:solidFill>
                            <a:schemeClr val="tx1"/>
                          </a:solidFill>
                          <a:effectLst/>
                          <a:latin typeface="+mn-lt"/>
                          <a:ea typeface="+mn-ea"/>
                          <a:cs typeface="+mn-cs"/>
                        </a:rPr>
                        <a:t>T3</a:t>
                      </a:r>
                      <a:r>
                        <a:rPr lang="en-IN" sz="1400" b="0" kern="1200" baseline="0" dirty="0">
                          <a:solidFill>
                            <a:schemeClr val="tx1"/>
                          </a:solidFill>
                          <a:effectLst/>
                          <a:latin typeface="+mn-lt"/>
                          <a:ea typeface="+mn-ea"/>
                          <a:cs typeface="+mn-cs"/>
                        </a:rPr>
                        <a:t> + </a:t>
                      </a:r>
                      <a:r>
                        <a:rPr lang="en-IN" sz="1400" b="0" kern="1200" baseline="0" dirty="0" smtClean="0">
                          <a:solidFill>
                            <a:schemeClr val="tx1"/>
                          </a:solidFill>
                          <a:effectLst/>
                          <a:latin typeface="+mn-lt"/>
                          <a:ea typeface="+mn-ea"/>
                          <a:cs typeface="+mn-cs"/>
                        </a:rPr>
                        <a:t>6</a:t>
                      </a:r>
                      <a:endParaRPr lang="en-IN" sz="1400" b="0" kern="1200" dirty="0">
                        <a:solidFill>
                          <a:schemeClr val="tx1"/>
                        </a:solidFill>
                        <a:effectLst/>
                        <a:latin typeface="+mn-lt"/>
                        <a:ea typeface="+mn-ea"/>
                        <a:cs typeface="+mn-cs"/>
                      </a:endParaRPr>
                    </a:p>
                  </a:txBody>
                  <a:tcPr marL="68580" marR="68580" marT="0" marB="0" anchor="ctr">
                    <a:solidFill>
                      <a:srgbClr val="FDF3ED"/>
                    </a:solidFill>
                  </a:tcPr>
                </a:tc>
                <a:extLst>
                  <a:ext uri="{0D108BD9-81ED-4DB2-BD59-A6C34878D82A}">
                    <a16:rowId xmlns:a16="http://schemas.microsoft.com/office/drawing/2014/main" xmlns="" val="10010"/>
                  </a:ext>
                </a:extLst>
              </a:tr>
              <a:tr h="328806">
                <a:tc>
                  <a:txBody>
                    <a:bodyPr/>
                    <a:lstStyle/>
                    <a:p>
                      <a:pPr>
                        <a:spcAft>
                          <a:spcPts val="0"/>
                        </a:spcAft>
                      </a:pPr>
                      <a:r>
                        <a:rPr lang="en-IN" sz="1400" b="0" kern="1200" dirty="0">
                          <a:solidFill>
                            <a:schemeClr val="tx1"/>
                          </a:solidFill>
                          <a:effectLst/>
                          <a:latin typeface="+mn-lt"/>
                          <a:ea typeface="+mn-ea"/>
                          <a:cs typeface="+mn-cs"/>
                        </a:rPr>
                        <a:t>Go Live</a:t>
                      </a:r>
                    </a:p>
                  </a:txBody>
                  <a:tcPr marL="68580" marR="68580" marT="0" marB="0" anchor="ctr">
                    <a:solidFill>
                      <a:srgbClr val="FDF3ED"/>
                    </a:solidFill>
                  </a:tcPr>
                </a:tc>
                <a:tc>
                  <a:txBody>
                    <a:bodyPr/>
                    <a:lstStyle/>
                    <a:p>
                      <a:pPr algn="r">
                        <a:spcAft>
                          <a:spcPts val="0"/>
                        </a:spcAft>
                      </a:pPr>
                      <a:r>
                        <a:rPr lang="en-IN" sz="1400" b="0" kern="1200" dirty="0">
                          <a:solidFill>
                            <a:schemeClr val="tx1"/>
                          </a:solidFill>
                          <a:effectLst/>
                          <a:latin typeface="+mn-lt"/>
                          <a:ea typeface="+mn-ea"/>
                          <a:cs typeface="+mn-cs"/>
                        </a:rPr>
                        <a:t>T4 + 1</a:t>
                      </a:r>
                    </a:p>
                  </a:txBody>
                  <a:tcPr marL="68580" marR="68580" marT="0" marB="0" anchor="ctr">
                    <a:solidFill>
                      <a:srgbClr val="FDF3ED"/>
                    </a:solidFill>
                  </a:tcPr>
                </a:tc>
                <a:extLst>
                  <a:ext uri="{0D108BD9-81ED-4DB2-BD59-A6C34878D82A}">
                    <a16:rowId xmlns:a16="http://schemas.microsoft.com/office/drawing/2014/main" xmlns="" val="10012"/>
                  </a:ext>
                </a:extLst>
              </a:tr>
            </a:tbl>
          </a:graphicData>
        </a:graphic>
      </p:graphicFrame>
      <p:sp>
        <p:nvSpPr>
          <p:cNvPr id="4" name="Rectangle 3"/>
          <p:cNvSpPr/>
          <p:nvPr/>
        </p:nvSpPr>
        <p:spPr>
          <a:xfrm>
            <a:off x="207674" y="1012845"/>
            <a:ext cx="9507826" cy="400110"/>
          </a:xfrm>
          <a:prstGeom prst="rect">
            <a:avLst/>
          </a:prstGeom>
        </p:spPr>
        <p:txBody>
          <a:bodyPr wrap="square">
            <a:spAutoFit/>
          </a:bodyPr>
          <a:lstStyle/>
          <a:p>
            <a:r>
              <a:rPr lang="en-AU" sz="2000" dirty="0"/>
              <a:t>The time estimated for delivering the application is </a:t>
            </a:r>
            <a:r>
              <a:rPr lang="en-AU" sz="2000" dirty="0" smtClean="0"/>
              <a:t>30</a:t>
            </a:r>
            <a:r>
              <a:rPr lang="en-AU" sz="2000" dirty="0" smtClean="0"/>
              <a:t> </a:t>
            </a:r>
            <a:r>
              <a:rPr lang="en-AU" sz="2000" b="1" dirty="0" smtClean="0"/>
              <a:t>working </a:t>
            </a:r>
            <a:r>
              <a:rPr lang="en-AU" sz="2000" b="1" dirty="0"/>
              <a:t>man days</a:t>
            </a:r>
            <a:endParaRPr lang="en-IN" sz="2000" b="1" dirty="0"/>
          </a:p>
        </p:txBody>
      </p:sp>
      <p:sp>
        <p:nvSpPr>
          <p:cNvPr id="5" name="Rectangle 4"/>
          <p:cNvSpPr/>
          <p:nvPr/>
        </p:nvSpPr>
        <p:spPr>
          <a:xfrm>
            <a:off x="7568647" y="1752802"/>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cxnSp>
        <p:nvCxnSpPr>
          <p:cNvPr id="7" name="Straight Connector 6"/>
          <p:cNvCxnSpPr/>
          <p:nvPr/>
        </p:nvCxnSpPr>
        <p:spPr>
          <a:xfrm>
            <a:off x="7326478" y="2065417"/>
            <a:ext cx="0" cy="406392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68647" y="2315778"/>
            <a:ext cx="4545496" cy="3760004"/>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a:t>Software Requirement Specification (SRS)</a:t>
            </a:r>
          </a:p>
          <a:p>
            <a:pPr marL="360000" lvl="1" indent="-342900">
              <a:lnSpc>
                <a:spcPts val="2600"/>
              </a:lnSpc>
              <a:buFont typeface="Wingdings" panose="05000000000000000000" pitchFamily="2" charset="2"/>
              <a:buChar char="§"/>
            </a:pPr>
            <a:r>
              <a:rPr lang="en-IN" dirty="0"/>
              <a:t>High level technical design</a:t>
            </a:r>
          </a:p>
          <a:p>
            <a:pPr marL="360000" lvl="1" indent="-342900">
              <a:lnSpc>
                <a:spcPts val="2600"/>
              </a:lnSpc>
              <a:buFont typeface="Wingdings" panose="05000000000000000000" pitchFamily="2" charset="2"/>
              <a:buChar char="§"/>
            </a:pPr>
            <a:r>
              <a:rPr lang="en-IN" dirty="0"/>
              <a:t>Wireframes for the key screens</a:t>
            </a:r>
          </a:p>
          <a:p>
            <a:pPr marL="360000" lvl="1" indent="-342900">
              <a:lnSpc>
                <a:spcPts val="2600"/>
              </a:lnSpc>
              <a:buFont typeface="Wingdings" panose="05000000000000000000" pitchFamily="2" charset="2"/>
              <a:buChar char="§"/>
            </a:pPr>
            <a:r>
              <a:rPr lang="en-IN" dirty="0"/>
              <a:t>UI/UX Theme</a:t>
            </a:r>
          </a:p>
          <a:p>
            <a:pPr marL="360000" lvl="1" indent="-342900">
              <a:lnSpc>
                <a:spcPts val="2600"/>
              </a:lnSpc>
              <a:buFont typeface="Wingdings" panose="05000000000000000000" pitchFamily="2" charset="2"/>
              <a:buChar char="§"/>
            </a:pPr>
            <a:r>
              <a:rPr lang="en-US" dirty="0"/>
              <a:t>Functional Specification Document (FS)</a:t>
            </a:r>
          </a:p>
          <a:p>
            <a:pPr marL="360000" lvl="1" indent="-342900">
              <a:lnSpc>
                <a:spcPts val="2600"/>
              </a:lnSpc>
              <a:buFont typeface="Wingdings" panose="05000000000000000000" pitchFamily="2" charset="2"/>
              <a:buChar char="§"/>
            </a:pPr>
            <a:r>
              <a:rPr lang="en-US" dirty="0"/>
              <a:t>Test plans &amp; Test cases</a:t>
            </a:r>
          </a:p>
          <a:p>
            <a:pPr marL="360000" lvl="1" indent="-342900">
              <a:lnSpc>
                <a:spcPts val="2600"/>
              </a:lnSpc>
              <a:buFont typeface="Wingdings" panose="05000000000000000000" pitchFamily="2" charset="2"/>
              <a:buChar char="§"/>
            </a:pPr>
            <a:r>
              <a:rPr lang="en-US" dirty="0"/>
              <a:t>User Manual (English)</a:t>
            </a:r>
          </a:p>
          <a:p>
            <a:pPr marL="360000" lvl="1" indent="-342900">
              <a:lnSpc>
                <a:spcPts val="2600"/>
              </a:lnSpc>
              <a:buFont typeface="Wingdings" panose="05000000000000000000" pitchFamily="2" charset="2"/>
              <a:buChar char="§"/>
            </a:pPr>
            <a:r>
              <a:rPr lang="en-US" dirty="0"/>
              <a:t>Fully developed and tested application for deployment (Phase 1)</a:t>
            </a:r>
          </a:p>
          <a:p>
            <a:pPr marL="17100" lvl="1">
              <a:lnSpc>
                <a:spcPts val="2600"/>
              </a:lnSpc>
            </a:pPr>
            <a:endParaRPr lang="en-US" dirty="0"/>
          </a:p>
          <a:p>
            <a:pPr marL="17100" lvl="1">
              <a:lnSpc>
                <a:spcPts val="2600"/>
              </a:lnSpc>
            </a:pPr>
            <a:r>
              <a:rPr lang="en-US" sz="1600" dirty="0"/>
              <a:t>Additional 2 days needed for regression testing*</a:t>
            </a:r>
          </a:p>
        </p:txBody>
      </p:sp>
      <p:sp>
        <p:nvSpPr>
          <p:cNvPr id="9"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Time line &amp; Deliverables</a:t>
            </a:r>
          </a:p>
        </p:txBody>
      </p:sp>
      <p:sp>
        <p:nvSpPr>
          <p:cNvPr id="10"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21</a:t>
            </a:fld>
            <a:endParaRPr lang="en-IN" dirty="0"/>
          </a:p>
        </p:txBody>
      </p:sp>
    </p:spTree>
    <p:extLst>
      <p:ext uri="{BB962C8B-B14F-4D97-AF65-F5344CB8AC3E}">
        <p14:creationId xmlns:p14="http://schemas.microsoft.com/office/powerpoint/2010/main" val="323327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2470579421"/>
              </p:ext>
            </p:extLst>
          </p:nvPr>
        </p:nvGraphicFramePr>
        <p:xfrm>
          <a:off x="344914" y="1695550"/>
          <a:ext cx="11272360" cy="3311504"/>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2903621">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of e-Commerce Portal</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00,000</a:t>
                      </a:r>
                    </a:p>
                  </a:txBody>
                  <a:tcPr anchor="ctr">
                    <a:solidFill>
                      <a:schemeClr val="accent2">
                        <a:lumMod val="20000"/>
                        <a:lumOff val="80000"/>
                      </a:schemeClr>
                    </a:solidFill>
                  </a:tcPr>
                </a:tc>
                <a:extLst>
                  <a:ext uri="{0D108BD9-81ED-4DB2-BD59-A6C34878D82A}">
                    <a16:rowId xmlns:a16="http://schemas.microsoft.com/office/drawing/2014/main" xmlns="" val="3097143864"/>
                  </a:ext>
                </a:extLst>
              </a:tr>
              <a:tr h="848592">
                <a:tc>
                  <a:txBody>
                    <a:bodyPr/>
                    <a:lstStyle/>
                    <a:p>
                      <a:r>
                        <a:rPr lang="en-US" sz="2000" b="0" kern="1200" dirty="0">
                          <a:solidFill>
                            <a:srgbClr val="1C1C1C"/>
                          </a:solidFill>
                          <a:latin typeface="+mn-lt"/>
                          <a:ea typeface="+mn-ea"/>
                          <a:cs typeface="+mn-cs"/>
                        </a:rPr>
                        <a:t>02.</a:t>
                      </a:r>
                    </a:p>
                  </a:txBody>
                  <a:tcPr anchor="ctr">
                    <a:solidFill>
                      <a:schemeClr val="accent2">
                        <a:lumMod val="20000"/>
                        <a:lumOff val="80000"/>
                      </a:schemeClr>
                    </a:solidFill>
                  </a:tcPr>
                </a:tc>
                <a:tc>
                  <a:txBody>
                    <a:bodyPr/>
                    <a:lstStyle/>
                    <a:p>
                      <a:r>
                        <a:rPr lang="en-US" sz="2000" b="0" kern="1200" dirty="0">
                          <a:solidFill>
                            <a:srgbClr val="1C1C1C"/>
                          </a:solidFill>
                          <a:latin typeface="+mn-lt"/>
                          <a:ea typeface="+mn-ea"/>
                          <a:cs typeface="+mn-cs"/>
                        </a:rPr>
                        <a:t>Hosting of the Application in Dedicated Server (Yearly)</a:t>
                      </a:r>
                    </a:p>
                  </a:txBody>
                  <a:tcPr anchor="ctr">
                    <a:solidFill>
                      <a:schemeClr val="accent2">
                        <a:lumMod val="20000"/>
                        <a:lumOff val="80000"/>
                      </a:schemeClr>
                    </a:solidFill>
                  </a:tcPr>
                </a:tc>
                <a:tc>
                  <a:txBody>
                    <a:bodyPr/>
                    <a:lstStyle/>
                    <a:p>
                      <a:pPr algn="r"/>
                      <a:r>
                        <a:rPr lang="en-US" sz="2000" b="0" kern="1200">
                          <a:solidFill>
                            <a:srgbClr val="1C1C1C"/>
                          </a:solidFill>
                          <a:latin typeface="+mn-lt"/>
                          <a:ea typeface="+mn-ea"/>
                          <a:cs typeface="+mn-cs"/>
                        </a:rPr>
                        <a:t>USD 7,200.00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38982486"/>
                  </a:ext>
                </a:extLst>
              </a:tr>
              <a:tr h="848592">
                <a:tc>
                  <a:txBody>
                    <a:bodyPr/>
                    <a:lstStyle/>
                    <a:p>
                      <a:r>
                        <a:rPr lang="en-US" sz="2000" b="0" kern="1200" dirty="0">
                          <a:solidFill>
                            <a:srgbClr val="1C1C1C"/>
                          </a:solidFill>
                          <a:latin typeface="+mn-lt"/>
                          <a:ea typeface="+mn-ea"/>
                          <a:cs typeface="+mn-cs"/>
                        </a:rPr>
                        <a:t>03.</a:t>
                      </a:r>
                    </a:p>
                  </a:txBody>
                  <a:tcPr anchor="ctr">
                    <a:solidFill>
                      <a:schemeClr val="accent2">
                        <a:lumMod val="20000"/>
                        <a:lumOff val="80000"/>
                      </a:schemeClr>
                    </a:solidFill>
                  </a:tcPr>
                </a:tc>
                <a:tc>
                  <a:txBody>
                    <a:bodyPr/>
                    <a:lstStyle/>
                    <a:p>
                      <a:r>
                        <a:rPr lang="en-US" sz="2000" b="0" kern="1200" dirty="0" err="1">
                          <a:solidFill>
                            <a:srgbClr val="1C1C1C"/>
                          </a:solidFill>
                          <a:latin typeface="+mn-lt"/>
                          <a:ea typeface="+mn-ea"/>
                          <a:cs typeface="+mn-cs"/>
                        </a:rPr>
                        <a:t>Comodo</a:t>
                      </a:r>
                      <a:r>
                        <a:rPr lang="en-US" sz="2000" b="0" kern="1200" dirty="0">
                          <a:solidFill>
                            <a:srgbClr val="1C1C1C"/>
                          </a:solidFill>
                          <a:latin typeface="+mn-lt"/>
                          <a:ea typeface="+mn-ea"/>
                          <a:cs typeface="+mn-cs"/>
                        </a:rPr>
                        <a:t> 128 Bit SSL with EV (Yearly)</a:t>
                      </a: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300.00</a:t>
                      </a:r>
                    </a:p>
                  </a:txBody>
                  <a:tcPr anchor="ctr">
                    <a:solidFill>
                      <a:schemeClr val="accent2">
                        <a:lumMod val="20000"/>
                        <a:lumOff val="80000"/>
                      </a:schemeClr>
                    </a:solidFill>
                  </a:tcPr>
                </a:tc>
                <a:extLst>
                  <a:ext uri="{0D108BD9-81ED-4DB2-BD59-A6C34878D82A}">
                    <a16:rowId xmlns:a16="http://schemas.microsoft.com/office/drawing/2014/main" xmlns="" val="1372884059"/>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22</a:t>
            </a:fld>
            <a:endParaRPr lang="en-IN" dirty="0"/>
          </a:p>
        </p:txBody>
      </p:sp>
    </p:spTree>
    <p:extLst>
      <p:ext uri="{BB962C8B-B14F-4D97-AF65-F5344CB8AC3E}">
        <p14:creationId xmlns:p14="http://schemas.microsoft.com/office/powerpoint/2010/main" val="1605653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23</a:t>
            </a:fld>
            <a:endParaRPr lang="en-IN" dirty="0"/>
          </a:p>
        </p:txBody>
      </p:sp>
    </p:spTree>
    <p:extLst>
      <p:ext uri="{BB962C8B-B14F-4D97-AF65-F5344CB8AC3E}">
        <p14:creationId xmlns:p14="http://schemas.microsoft.com/office/powerpoint/2010/main" val="408351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708981"/>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t>
            </a:r>
          </a:p>
          <a:p>
            <a:pPr marL="285750" indent="-285750">
              <a:lnSpc>
                <a:spcPts val="3000"/>
              </a:lnSpc>
              <a:buFont typeface="Arial" panose="020B0604020202020204" pitchFamily="34" charset="0"/>
              <a:buChar char="•"/>
            </a:pPr>
            <a:r>
              <a:rPr lang="en-US" sz="2400" dirty="0"/>
              <a:t>Content / Image procurement or uploading or editing</a:t>
            </a:r>
          </a:p>
          <a:p>
            <a:pPr marL="285750" indent="-285750">
              <a:lnSpc>
                <a:spcPts val="3000"/>
              </a:lnSpc>
              <a:buFont typeface="Arial" panose="020B0604020202020204" pitchFamily="34" charset="0"/>
              <a:buChar char="•"/>
            </a:pPr>
            <a:r>
              <a:rPr lang="en-US" sz="2400" dirty="0"/>
              <a:t>Purchase of 3</a:t>
            </a:r>
            <a:r>
              <a:rPr lang="en-US" sz="2400" baseline="30000" dirty="0"/>
              <a:t>rd</a:t>
            </a:r>
            <a:r>
              <a:rPr lang="en-US" sz="2400" dirty="0"/>
              <a:t> Party PDF SDK</a:t>
            </a:r>
          </a:p>
          <a:p>
            <a:pPr marL="285750" indent="-285750">
              <a:lnSpc>
                <a:spcPts val="3000"/>
              </a:lnSpc>
              <a:buFont typeface="Arial" panose="020B0604020202020204" pitchFamily="34" charset="0"/>
              <a:buChar char="•"/>
            </a:pPr>
            <a:r>
              <a:rPr lang="en-US" sz="2400" dirty="0"/>
              <a:t>Manual data entry</a:t>
            </a:r>
          </a:p>
          <a:p>
            <a:pPr marL="285750" indent="-285750">
              <a:lnSpc>
                <a:spcPts val="3000"/>
              </a:lnSpc>
              <a:buFont typeface="Arial" panose="020B0604020202020204" pitchFamily="34" charset="0"/>
              <a:buChar char="•"/>
            </a:pPr>
            <a:r>
              <a:rPr lang="en-US" sz="2400" dirty="0"/>
              <a:t>Integration to existing application (if any)</a:t>
            </a:r>
          </a:p>
          <a:p>
            <a:pPr marL="285750" indent="-285750">
              <a:lnSpc>
                <a:spcPts val="3000"/>
              </a:lnSpc>
              <a:buFont typeface="Arial" panose="020B0604020202020204" pitchFamily="34" charset="0"/>
              <a:buChar char="•"/>
            </a:pPr>
            <a:r>
              <a:rPr lang="en-US" sz="2400" dirty="0"/>
              <a:t>Database 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Purchase of SSL</a:t>
            </a:r>
          </a:p>
          <a:p>
            <a:pPr marL="285750" indent="-285750">
              <a:lnSpc>
                <a:spcPts val="3000"/>
              </a:lnSpc>
              <a:buFont typeface="Arial" panose="020B0604020202020204" pitchFamily="34" charset="0"/>
              <a:buChar char="•"/>
            </a:pPr>
            <a:r>
              <a:rPr lang="en-US" sz="2400" dirty="0"/>
              <a:t>Backup solution and Disaster recovery for hosting </a:t>
            </a:r>
            <a:r>
              <a:rPr lang="en-US" sz="1400" dirty="0"/>
              <a:t>(Can be provided for additional price)</a:t>
            </a:r>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Third party software integration </a:t>
            </a:r>
          </a:p>
          <a:p>
            <a:pPr marL="285750" indent="-285750">
              <a:lnSpc>
                <a:spcPts val="3000"/>
              </a:lnSpc>
              <a:buFont typeface="Arial" panose="020B0604020202020204" pitchFamily="34" charset="0"/>
              <a:buChar char="•"/>
            </a:pPr>
            <a:r>
              <a:rPr lang="en-US" sz="2400" dirty="0"/>
              <a:t>Annual Maintenance Contract</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25</a:t>
            </a:fld>
            <a:endParaRPr lang="en-IN" dirty="0"/>
          </a:p>
        </p:txBody>
      </p:sp>
    </p:spTree>
    <p:extLst>
      <p:ext uri="{BB962C8B-B14F-4D97-AF65-F5344CB8AC3E}">
        <p14:creationId xmlns:p14="http://schemas.microsoft.com/office/powerpoint/2010/main" val="68260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5446235"/>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a:t>Client need to provide the Google Play store &amp; Apple App store credentials to Verbat</a:t>
            </a:r>
          </a:p>
          <a:p>
            <a:pPr marL="285750" indent="-285750">
              <a:lnSpc>
                <a:spcPts val="2800"/>
              </a:lnSpc>
              <a:buFont typeface="Arial" panose="020B0604020202020204" pitchFamily="34" charset="0"/>
              <a:buChar char="•"/>
            </a:pPr>
            <a:r>
              <a:rPr lang="en-IN" sz="1700" dirty="0"/>
              <a:t>Client need to buy 3</a:t>
            </a:r>
            <a:r>
              <a:rPr lang="en-IN" sz="1700" baseline="30000" dirty="0"/>
              <a:t>rd</a:t>
            </a:r>
            <a:r>
              <a:rPr lang="en-IN" sz="1700" dirty="0"/>
              <a:t> party PDF SDK, as recommended by Verbat</a:t>
            </a:r>
          </a:p>
          <a:p>
            <a:pPr marL="285750" indent="-285750">
              <a:lnSpc>
                <a:spcPts val="2800"/>
              </a:lnSpc>
              <a:buFont typeface="Arial" panose="020B0604020202020204" pitchFamily="34" charset="0"/>
              <a:buChar char="•"/>
            </a:pPr>
            <a:r>
              <a:rPr lang="en-IN" sz="1700"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IN" sz="1700"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sz="1700" dirty="0"/>
              <a:t>Acceptance 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26</a:t>
            </a:fld>
            <a:endParaRPr lang="en-IN" dirty="0"/>
          </a:p>
        </p:txBody>
      </p:sp>
    </p:spTree>
    <p:extLst>
      <p:ext uri="{BB962C8B-B14F-4D97-AF65-F5344CB8AC3E}">
        <p14:creationId xmlns:p14="http://schemas.microsoft.com/office/powerpoint/2010/main" val="2759154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27</a:t>
            </a:fld>
            <a:endParaRPr lang="en-IN" dirty="0"/>
          </a:p>
        </p:txBody>
      </p:sp>
    </p:spTree>
    <p:extLst>
      <p:ext uri="{BB962C8B-B14F-4D97-AF65-F5344CB8AC3E}">
        <p14:creationId xmlns:p14="http://schemas.microsoft.com/office/powerpoint/2010/main" val="663346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28</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361148"/>
            <a:ext cx="11595132" cy="5124480"/>
          </a:xfrm>
          <a:prstGeom prst="rect">
            <a:avLst/>
          </a:prstGeom>
          <a:noFill/>
        </p:spPr>
        <p:txBody>
          <a:bodyPr wrap="square" rtlCol="0">
            <a:spAutoFit/>
          </a:bodyPr>
          <a:lstStyle/>
          <a:p>
            <a:pPr>
              <a:lnSpc>
                <a:spcPct val="150000"/>
              </a:lnSpc>
            </a:pPr>
            <a:r>
              <a:rPr lang="en-IN" sz="1900" dirty="0"/>
              <a:t>The REDA Group of Engineered Industrial Services founded REDA Hazard Control in 1984. Located in Al Khobar in the Kingdom of Saudi Arabia’s Eastern Province, the company was set up to service the Kingdom’s industrial and municipal market’s fire protection needs. REDA Hazard Control started off by supplying and maintaining firefighting equipment for the oil, gas and petrochemical sectors. </a:t>
            </a:r>
            <a:endParaRPr lang="en-US" sz="1900" dirty="0"/>
          </a:p>
          <a:p>
            <a:pPr>
              <a:lnSpc>
                <a:spcPct val="150000"/>
              </a:lnSpc>
            </a:pPr>
            <a:r>
              <a:rPr lang="en-US" sz="2800" b="1" dirty="0">
                <a:solidFill>
                  <a:srgbClr val="740026"/>
                </a:solidFill>
              </a:rPr>
              <a:t>Scope</a:t>
            </a:r>
          </a:p>
          <a:p>
            <a:pPr>
              <a:lnSpc>
                <a:spcPct val="150000"/>
              </a:lnSpc>
            </a:pPr>
            <a:r>
              <a:rPr lang="en-US" sz="1900" dirty="0"/>
              <a:t>REDA has contacted Verbat Technologies to develop an e-Commerce portal that will cater to the needs of its established clientele. Additionally REDA also intends to marshal in new clients via SEO engagement activities. The site needs to integrate with their customers ERP system (for managing purchase orders) as well as its own Microsoft Dynamics CRM implementation (for inventory management, Shipping &amp; Returns). The site will be customized to provide special discounts to its VIP customers. Online payment systems using credit cards and bankcards will also be integrated.</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79497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272233" y="1194523"/>
            <a:ext cx="11700542" cy="5478423"/>
          </a:xfrm>
          <a:prstGeom prst="rect">
            <a:avLst/>
          </a:prstGeom>
          <a:noFill/>
        </p:spPr>
        <p:txBody>
          <a:bodyPr wrap="square" rtlCol="0">
            <a:spAutoFit/>
          </a:bodyPr>
          <a:lstStyle/>
          <a:p>
            <a:pPr marL="285750" indent="-285750">
              <a:buFont typeface="Wingdings" panose="05000000000000000000" pitchFamily="2" charset="2"/>
              <a:buChar char="§"/>
            </a:pPr>
            <a:r>
              <a:rPr lang="en-US" sz="2000" dirty="0"/>
              <a:t>REDA has contacted Verbat to develop an application with the following features:</a:t>
            </a:r>
          </a:p>
          <a:p>
            <a:pPr lvl="1">
              <a:lnSpc>
                <a:spcPct val="150000"/>
              </a:lnSpc>
            </a:pPr>
            <a:r>
              <a:rPr lang="en-US" sz="2000" b="1" dirty="0"/>
              <a:t>E-commerce site </a:t>
            </a:r>
          </a:p>
          <a:p>
            <a:pPr marL="1200150" lvl="2" indent="-285750">
              <a:lnSpc>
                <a:spcPct val="150000"/>
              </a:lnSpc>
              <a:buFont typeface="Wingdings" panose="05000000000000000000" pitchFamily="2" charset="2"/>
              <a:buChar char="§"/>
            </a:pPr>
            <a:r>
              <a:rPr lang="en-US" sz="2000" dirty="0"/>
              <a:t>Customer groups (VIP customers to get special discounts, Site admins, other clients)</a:t>
            </a:r>
          </a:p>
          <a:p>
            <a:pPr marL="1200150" lvl="2" indent="-285750">
              <a:lnSpc>
                <a:spcPct val="150000"/>
              </a:lnSpc>
              <a:buFont typeface="Wingdings" panose="05000000000000000000" pitchFamily="2" charset="2"/>
              <a:buChar char="§"/>
            </a:pPr>
            <a:r>
              <a:rPr lang="en-US" sz="2000" dirty="0"/>
              <a:t>Related products, suggestions  &amp; Product Wish list </a:t>
            </a:r>
          </a:p>
          <a:p>
            <a:pPr marL="1200150" lvl="2" indent="-285750">
              <a:lnSpc>
                <a:spcPct val="150000"/>
              </a:lnSpc>
              <a:buFont typeface="Wingdings" panose="05000000000000000000" pitchFamily="2" charset="2"/>
              <a:buChar char="§"/>
            </a:pPr>
            <a:r>
              <a:rPr lang="en-US" sz="2000" dirty="0"/>
              <a:t>Product comments and ratings</a:t>
            </a:r>
          </a:p>
          <a:p>
            <a:pPr marL="1200150" lvl="2" indent="-285750">
              <a:lnSpc>
                <a:spcPct val="150000"/>
              </a:lnSpc>
              <a:buFont typeface="Wingdings" panose="05000000000000000000" pitchFamily="2" charset="2"/>
              <a:buChar char="§"/>
            </a:pPr>
            <a:r>
              <a:rPr lang="en-US" sz="2000" dirty="0"/>
              <a:t>Unlimited Product categories, listings &amp; unlimited manufacturers</a:t>
            </a:r>
          </a:p>
          <a:p>
            <a:pPr marL="1200150" lvl="2" indent="-285750">
              <a:lnSpc>
                <a:spcPct val="150000"/>
              </a:lnSpc>
              <a:buFont typeface="Wingdings" panose="05000000000000000000" pitchFamily="2" charset="2"/>
              <a:buChar char="§"/>
            </a:pPr>
            <a:r>
              <a:rPr lang="en-US" sz="2000" dirty="0"/>
              <a:t>Product search with filters (includes American and European standards)</a:t>
            </a:r>
          </a:p>
          <a:p>
            <a:pPr marL="1200150" lvl="2" indent="-285750">
              <a:lnSpc>
                <a:spcPct val="150000"/>
              </a:lnSpc>
              <a:buFont typeface="Wingdings" panose="05000000000000000000" pitchFamily="2" charset="2"/>
              <a:buChar char="§"/>
            </a:pPr>
            <a:r>
              <a:rPr lang="en-US" sz="2000" dirty="0"/>
              <a:t>Responsive design with SEO optimization</a:t>
            </a:r>
          </a:p>
          <a:p>
            <a:pPr lvl="1">
              <a:lnSpc>
                <a:spcPct val="150000"/>
              </a:lnSpc>
            </a:pPr>
            <a:r>
              <a:rPr lang="en-US" sz="2000" b="1" dirty="0"/>
              <a:t>Third-party Integration</a:t>
            </a:r>
          </a:p>
          <a:p>
            <a:pPr marL="1200150" lvl="2" indent="-285750">
              <a:lnSpc>
                <a:spcPct val="150000"/>
              </a:lnSpc>
              <a:buFont typeface="Wingdings" panose="05000000000000000000" pitchFamily="2" charset="2"/>
              <a:buChar char="§"/>
            </a:pPr>
            <a:r>
              <a:rPr lang="en-US" sz="2000" dirty="0"/>
              <a:t>Integration with customer’s ERP system</a:t>
            </a:r>
          </a:p>
          <a:p>
            <a:pPr marL="1200150" lvl="2" indent="-285750">
              <a:lnSpc>
                <a:spcPct val="150000"/>
              </a:lnSpc>
              <a:buFont typeface="Wingdings" panose="05000000000000000000" pitchFamily="2" charset="2"/>
              <a:buChar char="§"/>
            </a:pPr>
            <a:r>
              <a:rPr lang="en-US" sz="2000" dirty="0"/>
              <a:t>Integration with Microsoft Dynamics CRM</a:t>
            </a:r>
          </a:p>
          <a:p>
            <a:pPr marL="1200150" lvl="2" indent="-285750">
              <a:lnSpc>
                <a:spcPct val="150000"/>
              </a:lnSpc>
              <a:buFont typeface="Wingdings" panose="05000000000000000000" pitchFamily="2" charset="2"/>
              <a:buChar char="§"/>
            </a:pPr>
            <a:r>
              <a:rPr lang="en-US" sz="2000" dirty="0"/>
              <a:t>Integration with major credit card payment processors  (including Saudi bank)</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 (Continued)</a:t>
            </a:r>
          </a:p>
        </p:txBody>
      </p:sp>
      <p:sp>
        <p:nvSpPr>
          <p:cNvPr id="5" name="TextBox 4"/>
          <p:cNvSpPr txBox="1"/>
          <p:nvPr/>
        </p:nvSpPr>
        <p:spPr>
          <a:xfrm>
            <a:off x="220926" y="1262250"/>
            <a:ext cx="11581272" cy="4339650"/>
          </a:xfrm>
          <a:prstGeom prst="rect">
            <a:avLst/>
          </a:prstGeom>
          <a:noFill/>
        </p:spPr>
        <p:txBody>
          <a:bodyPr wrap="square" rtlCol="0">
            <a:spAutoFit/>
          </a:bodyPr>
          <a:lstStyle/>
          <a:p>
            <a:pPr>
              <a:lnSpc>
                <a:spcPct val="150000"/>
              </a:lnSpc>
            </a:pPr>
            <a:r>
              <a:rPr lang="en-US" sz="2000" b="1" dirty="0"/>
              <a:t>Admin Features</a:t>
            </a:r>
          </a:p>
          <a:p>
            <a:pPr marL="742950" lvl="1" indent="-285750">
              <a:lnSpc>
                <a:spcPct val="150000"/>
              </a:lnSpc>
              <a:buFont typeface="Wingdings" panose="05000000000000000000" pitchFamily="2" charset="2"/>
              <a:buChar char="§"/>
            </a:pPr>
            <a:r>
              <a:rPr lang="en-US" dirty="0"/>
              <a:t>Add new Categories and Products (Product uploads)</a:t>
            </a:r>
          </a:p>
          <a:p>
            <a:pPr marL="742950" lvl="1" indent="-285750">
              <a:lnSpc>
                <a:spcPct val="150000"/>
              </a:lnSpc>
              <a:buFont typeface="Wingdings" panose="05000000000000000000" pitchFamily="2" charset="2"/>
              <a:buChar char="§"/>
            </a:pPr>
            <a:r>
              <a:rPr lang="en-US" dirty="0"/>
              <a:t>Create discounts for VIP customers (including discount coupons for non VIP customers)</a:t>
            </a:r>
          </a:p>
          <a:p>
            <a:pPr marL="742950" lvl="1" indent="-285750">
              <a:lnSpc>
                <a:spcPct val="150000"/>
              </a:lnSpc>
              <a:buFont typeface="Wingdings" panose="05000000000000000000" pitchFamily="2" charset="2"/>
              <a:buChar char="§"/>
            </a:pPr>
            <a:r>
              <a:rPr lang="en-US" dirty="0"/>
              <a:t>Analytics, event notification system and reporting</a:t>
            </a:r>
          </a:p>
          <a:p>
            <a:pPr marL="742950" lvl="1" indent="-285750">
              <a:lnSpc>
                <a:spcPct val="150000"/>
              </a:lnSpc>
              <a:buFont typeface="Wingdings" panose="05000000000000000000" pitchFamily="2" charset="2"/>
              <a:buChar char="§"/>
            </a:pPr>
            <a:r>
              <a:rPr lang="en-US" dirty="0"/>
              <a:t>Printable invoices</a:t>
            </a:r>
          </a:p>
          <a:p>
            <a:pPr marL="742950" lvl="1" indent="-285750">
              <a:lnSpc>
                <a:spcPct val="150000"/>
              </a:lnSpc>
              <a:buFont typeface="Wingdings" panose="05000000000000000000" pitchFamily="2" charset="2"/>
              <a:buChar char="§"/>
            </a:pPr>
            <a:r>
              <a:rPr lang="en-US" dirty="0"/>
              <a:t>Multiple Tax rates &amp; Multi Currency</a:t>
            </a:r>
          </a:p>
          <a:p>
            <a:pPr marL="742950" lvl="1" indent="-285750">
              <a:lnSpc>
                <a:spcPct val="150000"/>
              </a:lnSpc>
              <a:buFont typeface="Wingdings" panose="05000000000000000000" pitchFamily="2" charset="2"/>
              <a:buChar char="§"/>
            </a:pPr>
            <a:r>
              <a:rPr lang="en-US" dirty="0"/>
              <a:t>Intuitive Dashboards</a:t>
            </a:r>
          </a:p>
          <a:p>
            <a:pPr>
              <a:lnSpc>
                <a:spcPct val="150000"/>
              </a:lnSpc>
            </a:pPr>
            <a:r>
              <a:rPr lang="en-US" sz="2000" b="1" dirty="0"/>
              <a:t>Site Security</a:t>
            </a:r>
          </a:p>
          <a:p>
            <a:pPr marL="742950" lvl="1" indent="-285750">
              <a:lnSpc>
                <a:spcPct val="150000"/>
              </a:lnSpc>
              <a:buFont typeface="Wingdings" panose="05000000000000000000" pitchFamily="2" charset="2"/>
              <a:buChar char="§"/>
            </a:pPr>
            <a:r>
              <a:rPr lang="en-US" dirty="0"/>
              <a:t>Hosted in a Dedicated server with Firewall</a:t>
            </a:r>
          </a:p>
          <a:p>
            <a:pPr marL="742950" lvl="1" indent="-285750">
              <a:lnSpc>
                <a:spcPct val="150000"/>
              </a:lnSpc>
              <a:buFont typeface="Wingdings" panose="05000000000000000000" pitchFamily="2" charset="2"/>
              <a:buChar char="§"/>
            </a:pPr>
            <a:r>
              <a:rPr lang="en-US" dirty="0"/>
              <a:t>128 Bit SSL</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145313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167340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pic>
        <p:nvPicPr>
          <p:cNvPr id="4" name="Picture 3"/>
          <p:cNvPicPr>
            <a:picLocks noChangeAspect="1"/>
          </p:cNvPicPr>
          <p:nvPr/>
        </p:nvPicPr>
        <p:blipFill>
          <a:blip r:embed="rId4"/>
          <a:stretch>
            <a:fillRect/>
          </a:stretch>
        </p:blipFill>
        <p:spPr>
          <a:xfrm>
            <a:off x="220926" y="991528"/>
            <a:ext cx="6226375" cy="5650435"/>
          </a:xfrm>
          <a:prstGeom prst="rect">
            <a:avLst/>
          </a:prstGeom>
        </p:spPr>
      </p:pic>
      <p:sp>
        <p:nvSpPr>
          <p:cNvPr id="2" name="Rectangle: Rounded Corners 1"/>
          <p:cNvSpPr/>
          <p:nvPr/>
        </p:nvSpPr>
        <p:spPr>
          <a:xfrm>
            <a:off x="7446306" y="1755931"/>
            <a:ext cx="4386305" cy="2652296"/>
          </a:xfrm>
          <a:prstGeom prst="roundRect">
            <a:avLst>
              <a:gd name="adj" fmla="val 7702"/>
            </a:avLst>
          </a:prstGeom>
          <a:solidFill>
            <a:schemeClr val="bg1"/>
          </a:solidFill>
          <a:ln w="25400">
            <a:solidFill>
              <a:srgbClr val="74002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dirty="0">
                <a:solidFill>
                  <a:schemeClr val="tx1"/>
                </a:solidFill>
              </a:rPr>
              <a:t>E-Commerce site with multiple Access points</a:t>
            </a:r>
          </a:p>
          <a:p>
            <a:pPr marL="285750" indent="-285750">
              <a:buFont typeface="Arial" panose="020B0604020202020204" pitchFamily="34" charset="0"/>
              <a:buChar char="•"/>
            </a:pPr>
            <a:r>
              <a:rPr lang="en-IN" dirty="0">
                <a:solidFill>
                  <a:schemeClr val="tx1"/>
                </a:solidFill>
              </a:rPr>
              <a:t>Real time and Offline integration with back office functions</a:t>
            </a:r>
          </a:p>
          <a:p>
            <a:pPr marL="285750" indent="-285750">
              <a:buFont typeface="Arial" panose="020B0604020202020204" pitchFamily="34" charset="0"/>
              <a:buChar char="•"/>
            </a:pPr>
            <a:r>
              <a:rPr lang="en-IN" dirty="0">
                <a:solidFill>
                  <a:schemeClr val="tx1"/>
                </a:solidFill>
              </a:rPr>
              <a:t>Communication via HTTPS</a:t>
            </a:r>
          </a:p>
          <a:p>
            <a:pPr marL="285750" indent="-285750">
              <a:buFont typeface="Arial" panose="020B0604020202020204" pitchFamily="34" charset="0"/>
              <a:buChar char="•"/>
            </a:pPr>
            <a:r>
              <a:rPr lang="en-IN" dirty="0">
                <a:solidFill>
                  <a:schemeClr val="tx1"/>
                </a:solidFill>
              </a:rPr>
              <a:t>Admin Dashboard for managing the store and real time analytics</a:t>
            </a:r>
          </a:p>
          <a:p>
            <a:pPr marL="285750" indent="-285750">
              <a:buFont typeface="Arial" panose="020B0604020202020204" pitchFamily="34" charset="0"/>
              <a:buChar char="•"/>
            </a:pPr>
            <a:r>
              <a:rPr lang="en-IN" dirty="0">
                <a:solidFill>
                  <a:schemeClr val="tx1"/>
                </a:solidFill>
              </a:rPr>
              <a:t>Scheduler for maintenance activities</a:t>
            </a:r>
          </a:p>
        </p:txBody>
      </p:sp>
    </p:spTree>
    <p:extLst>
      <p:ext uri="{BB962C8B-B14F-4D97-AF65-F5344CB8AC3E}">
        <p14:creationId xmlns:p14="http://schemas.microsoft.com/office/powerpoint/2010/main" val="179093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285118" y="208725"/>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Purchase Work Flow</a:t>
            </a:r>
          </a:p>
        </p:txBody>
      </p:sp>
      <p:sp>
        <p:nvSpPr>
          <p:cNvPr id="5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26" y="1524000"/>
            <a:ext cx="10614501" cy="4975156"/>
          </a:xfrm>
          <a:prstGeom prst="rect">
            <a:avLst/>
          </a:prstGeom>
        </p:spPr>
      </p:pic>
    </p:spTree>
    <p:extLst>
      <p:ext uri="{BB962C8B-B14F-4D97-AF65-F5344CB8AC3E}">
        <p14:creationId xmlns:p14="http://schemas.microsoft.com/office/powerpoint/2010/main" val="161693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285118" y="208725"/>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Order Work Flow</a:t>
            </a:r>
          </a:p>
        </p:txBody>
      </p:sp>
      <p:sp>
        <p:nvSpPr>
          <p:cNvPr id="5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670" y="1488913"/>
            <a:ext cx="9621078" cy="5063251"/>
          </a:xfrm>
          <a:prstGeom prst="rect">
            <a:avLst/>
          </a:prstGeom>
        </p:spPr>
      </p:pic>
    </p:spTree>
    <p:extLst>
      <p:ext uri="{BB962C8B-B14F-4D97-AF65-F5344CB8AC3E}">
        <p14:creationId xmlns:p14="http://schemas.microsoft.com/office/powerpoint/2010/main" val="384459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1383</Words>
  <Application>Microsoft Office PowerPoint</Application>
  <PresentationFormat>Widescreen</PresentationFormat>
  <Paragraphs>269</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363</cp:revision>
  <dcterms:created xsi:type="dcterms:W3CDTF">2016-07-20T04:54:31Z</dcterms:created>
  <dcterms:modified xsi:type="dcterms:W3CDTF">2016-08-29T06:41:40Z</dcterms:modified>
</cp:coreProperties>
</file>