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0" r:id="rId5"/>
    <p:sldId id="281" r:id="rId6"/>
    <p:sldId id="261" r:id="rId7"/>
    <p:sldId id="280" r:id="rId8"/>
    <p:sldId id="287" r:id="rId9"/>
    <p:sldId id="288" r:id="rId10"/>
    <p:sldId id="273" r:id="rId11"/>
    <p:sldId id="263" r:id="rId12"/>
    <p:sldId id="259" r:id="rId13"/>
    <p:sldId id="274" r:id="rId14"/>
    <p:sldId id="262" r:id="rId15"/>
    <p:sldId id="276" r:id="rId16"/>
    <p:sldId id="283" r:id="rId17"/>
    <p:sldId id="284" r:id="rId18"/>
    <p:sldId id="282" r:id="rId19"/>
    <p:sldId id="264" r:id="rId20"/>
    <p:sldId id="289" r:id="rId21"/>
    <p:sldId id="277" r:id="rId22"/>
    <p:sldId id="285" r:id="rId23"/>
    <p:sldId id="271" r:id="rId24"/>
    <p:sldId id="278" r:id="rId25"/>
    <p:sldId id="270" r:id="rId26"/>
    <p:sldId id="279" r:id="rId27"/>
    <p:sldId id="275"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80" d="100"/>
          <a:sy n="80"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25T18:26:23.41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8/26/2016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7</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26-08-2016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26-08-2016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26-08-2016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26-08-2016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300" b="1" dirty="0">
                <a:solidFill>
                  <a:srgbClr val="1C1C1C"/>
                </a:solidFill>
              </a:rPr>
              <a:t>Proposal for Development of an Web/Mobile Product Cataloguing System </a:t>
            </a:r>
            <a:r>
              <a:rPr lang="en-US" sz="2300" b="1" dirty="0">
                <a:solidFill>
                  <a:srgbClr val="1C1C1C"/>
                </a:solidFill>
              </a:rPr>
              <a:t>for </a:t>
            </a:r>
            <a:br>
              <a:rPr lang="en-US" sz="2300" b="1" dirty="0">
                <a:solidFill>
                  <a:srgbClr val="1C1C1C"/>
                </a:solidFill>
              </a:rPr>
            </a:br>
            <a:r>
              <a:rPr lang="en-US" sz="2300" b="1" dirty="0">
                <a:solidFill>
                  <a:srgbClr val="1C1C1C"/>
                </a:solidFill>
              </a:rPr>
              <a:t>Fischer- UAE</a:t>
            </a:r>
          </a:p>
          <a:p>
            <a:pPr algn="r"/>
            <a:endParaRPr lang="en-US" sz="16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4851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General Application Functionality </a:t>
            </a:r>
          </a:p>
        </p:txBody>
      </p:sp>
      <p:sp>
        <p:nvSpPr>
          <p:cNvPr id="3" name="Rectangle 2"/>
          <p:cNvSpPr/>
          <p:nvPr/>
        </p:nvSpPr>
        <p:spPr>
          <a:xfrm>
            <a:off x="6754248" y="2873972"/>
            <a:ext cx="5079943" cy="1938992"/>
          </a:xfrm>
          <a:prstGeom prst="rect">
            <a:avLst/>
          </a:prstGeom>
        </p:spPr>
        <p:txBody>
          <a:bodyPr wrap="square">
            <a:spAutoFit/>
          </a:bodyPr>
          <a:lstStyle/>
          <a:p>
            <a:pPr marL="342900" indent="-342900">
              <a:lnSpc>
                <a:spcPts val="2400"/>
              </a:lnSpc>
              <a:buFont typeface="Wingdings" panose="05000000000000000000" pitchFamily="2" charset="2"/>
              <a:buChar char="§"/>
            </a:pPr>
            <a:r>
              <a:rPr lang="en-US" dirty="0" smtClean="0"/>
              <a:t>Product, Order, Inventory &amp; User Management</a:t>
            </a:r>
            <a:endParaRPr lang="en-US" dirty="0"/>
          </a:p>
          <a:p>
            <a:pPr marL="342900" indent="-342900">
              <a:lnSpc>
                <a:spcPts val="2400"/>
              </a:lnSpc>
              <a:buFont typeface="Wingdings" panose="05000000000000000000" pitchFamily="2" charset="2"/>
              <a:buChar char="§"/>
            </a:pPr>
            <a:r>
              <a:rPr lang="en-US" dirty="0" smtClean="0"/>
              <a:t>MIS Reports &amp; Analytics</a:t>
            </a:r>
          </a:p>
          <a:p>
            <a:pPr marL="342900" indent="-342900">
              <a:lnSpc>
                <a:spcPts val="2400"/>
              </a:lnSpc>
              <a:buFont typeface="Wingdings" panose="05000000000000000000" pitchFamily="2" charset="2"/>
              <a:buChar char="§"/>
            </a:pPr>
            <a:r>
              <a:rPr lang="en-US" dirty="0" smtClean="0"/>
              <a:t>Loyalty, Campaign  management</a:t>
            </a:r>
          </a:p>
          <a:p>
            <a:pPr marL="342900" indent="-342900">
              <a:lnSpc>
                <a:spcPts val="2400"/>
              </a:lnSpc>
              <a:buFont typeface="Wingdings" panose="05000000000000000000" pitchFamily="2" charset="2"/>
              <a:buChar char="§"/>
            </a:pPr>
            <a:r>
              <a:rPr lang="en-US" dirty="0" smtClean="0"/>
              <a:t>Upselling &amp; cross selling Services</a:t>
            </a:r>
            <a:endParaRPr lang="en-US" dirty="0"/>
          </a:p>
          <a:p>
            <a:pPr marL="342900" indent="-342900">
              <a:lnSpc>
                <a:spcPts val="2400"/>
              </a:lnSpc>
              <a:buFont typeface="Wingdings" panose="05000000000000000000" pitchFamily="2" charset="2"/>
              <a:buChar char="§"/>
            </a:pPr>
            <a:r>
              <a:rPr lang="en-US" dirty="0" smtClean="0"/>
              <a:t>Payment services</a:t>
            </a:r>
            <a:endParaRPr lang="en-US" dirty="0"/>
          </a:p>
          <a:p>
            <a:pPr marL="342900" indent="-342900">
              <a:lnSpc>
                <a:spcPts val="2400"/>
              </a:lnSpc>
              <a:buFont typeface="Wingdings" panose="05000000000000000000" pitchFamily="2" charset="2"/>
              <a:buChar char="§"/>
            </a:pPr>
            <a:r>
              <a:rPr lang="en-US" dirty="0" smtClean="0"/>
              <a:t>Personalization  &amp; Custom Search services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86" y="980662"/>
            <a:ext cx="5691160" cy="5691160"/>
          </a:xfrm>
          <a:prstGeom prst="rect">
            <a:avLst/>
          </a:prstGeom>
        </p:spPr>
      </p:pic>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114994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8967" y="1683126"/>
            <a:ext cx="5783538" cy="5109091"/>
          </a:xfrm>
          <a:prstGeom prst="rect">
            <a:avLst/>
          </a:prstGeom>
          <a:noFill/>
        </p:spPr>
        <p:txBody>
          <a:bodyPr wrap="square" rtlCol="0">
            <a:spAutoFit/>
          </a:bodyPr>
          <a:lstStyle/>
          <a:p>
            <a:pPr lvl="0" algn="just"/>
            <a:r>
              <a:rPr lang="en-US" sz="2100" b="1" dirty="0" smtClean="0">
                <a:solidFill>
                  <a:srgbClr val="800000"/>
                </a:solidFill>
              </a:rPr>
              <a:t>Reports</a:t>
            </a:r>
            <a:endParaRPr lang="en-US" sz="2100" b="1" dirty="0">
              <a:solidFill>
                <a:srgbClr val="800000"/>
              </a:solidFill>
            </a:endParaRPr>
          </a:p>
          <a:p>
            <a:pPr marL="342900" indent="-342900">
              <a:buFont typeface="Wingdings" panose="05000000000000000000" pitchFamily="2" charset="2"/>
              <a:buChar char="§"/>
            </a:pPr>
            <a:r>
              <a:rPr lang="en-US" dirty="0" smtClean="0"/>
              <a:t>Marketing Report (marketing, Affiliates)</a:t>
            </a:r>
            <a:endParaRPr lang="en-US" dirty="0"/>
          </a:p>
          <a:p>
            <a:pPr marL="342900" indent="-342900">
              <a:buFont typeface="Wingdings" panose="05000000000000000000" pitchFamily="2" charset="2"/>
              <a:buChar char="§"/>
            </a:pPr>
            <a:r>
              <a:rPr lang="en-US" dirty="0" smtClean="0"/>
              <a:t>Sales Report (orders, Tax, Shipping, Returns, Coupons)</a:t>
            </a:r>
            <a:endParaRPr lang="en-US" dirty="0"/>
          </a:p>
          <a:p>
            <a:pPr marL="342900" indent="-342900">
              <a:buFont typeface="Wingdings" panose="05000000000000000000" pitchFamily="2" charset="2"/>
              <a:buChar char="§"/>
            </a:pPr>
            <a:r>
              <a:rPr lang="en-US" dirty="0" smtClean="0"/>
              <a:t>Customer Report (Customers online, activity, rewards)</a:t>
            </a:r>
          </a:p>
          <a:p>
            <a:pPr marL="342900" indent="-342900">
              <a:buFont typeface="Wingdings" panose="05000000000000000000" pitchFamily="2" charset="2"/>
              <a:buChar char="§"/>
            </a:pPr>
            <a:r>
              <a:rPr lang="en-US" dirty="0" smtClean="0"/>
              <a:t>Product Reports</a:t>
            </a:r>
            <a:endParaRPr lang="en-US" dirty="0"/>
          </a:p>
          <a:p>
            <a:pPr algn="just"/>
            <a:endParaRPr lang="en-US" sz="1600" u="sng" dirty="0">
              <a:solidFill>
                <a:srgbClr val="77062D"/>
              </a:solidFill>
            </a:endParaRPr>
          </a:p>
          <a:p>
            <a:pPr algn="just"/>
            <a:r>
              <a:rPr lang="en-US" sz="2100" b="1" dirty="0" smtClean="0">
                <a:solidFill>
                  <a:srgbClr val="800000"/>
                </a:solidFill>
              </a:rPr>
              <a:t>Admin Dashboard</a:t>
            </a:r>
            <a:endParaRPr lang="en-US" sz="2100" b="1" dirty="0">
              <a:solidFill>
                <a:srgbClr val="800000"/>
              </a:solidFill>
            </a:endParaRPr>
          </a:p>
          <a:p>
            <a:pPr marL="342900" indent="-342900">
              <a:buFont typeface="Wingdings" panose="05000000000000000000" pitchFamily="2" charset="2"/>
              <a:buChar char="§"/>
            </a:pPr>
            <a:r>
              <a:rPr lang="en-US" dirty="0" smtClean="0"/>
              <a:t>Uploads, Backups &amp; restores, Error Logs</a:t>
            </a:r>
            <a:endParaRPr lang="en-US" dirty="0"/>
          </a:p>
          <a:p>
            <a:pPr marL="342900" indent="-342900">
              <a:buFont typeface="Wingdings" panose="05000000000000000000" pitchFamily="2" charset="2"/>
              <a:buChar char="§"/>
            </a:pPr>
            <a:r>
              <a:rPr lang="en-US" dirty="0" smtClean="0"/>
              <a:t>Create &amp; manage Users, User Groups</a:t>
            </a:r>
            <a:endParaRPr lang="en-US" dirty="0"/>
          </a:p>
          <a:p>
            <a:pPr marL="342900" indent="-342900">
              <a:buFont typeface="Wingdings" panose="05000000000000000000" pitchFamily="2" charset="2"/>
              <a:buChar char="§"/>
            </a:pPr>
            <a:r>
              <a:rPr lang="en-US" dirty="0" smtClean="0"/>
              <a:t>Localization (currency, time zones, Taxes)</a:t>
            </a:r>
            <a:endParaRPr lang="en-US" dirty="0"/>
          </a:p>
          <a:p>
            <a:pPr marL="342900" indent="-342900">
              <a:buFont typeface="Wingdings" panose="05000000000000000000" pitchFamily="2" charset="2"/>
              <a:buChar char="§"/>
            </a:pPr>
            <a:r>
              <a:rPr lang="en-US" dirty="0" smtClean="0"/>
              <a:t>Manage Stock status, order status returns, countries</a:t>
            </a:r>
            <a:endParaRPr lang="en-US" dirty="0"/>
          </a:p>
          <a:p>
            <a:pPr marL="342900" indent="-342900">
              <a:buFont typeface="Wingdings" panose="05000000000000000000" pitchFamily="2" charset="2"/>
              <a:buChar char="§"/>
            </a:pPr>
            <a:r>
              <a:rPr lang="en-US" dirty="0" smtClean="0"/>
              <a:t>Configure Marketing(  affiliates, coupons, mails)</a:t>
            </a:r>
          </a:p>
          <a:p>
            <a:pPr marL="342900" indent="-342900">
              <a:buFont typeface="Wingdings" panose="05000000000000000000" pitchFamily="2" charset="2"/>
              <a:buChar char="§"/>
            </a:pPr>
            <a:r>
              <a:rPr lang="en-US" dirty="0" smtClean="0"/>
              <a:t>Configure Sales (orders, recurring orders, Returns, Customers, Gift vouchers)</a:t>
            </a:r>
          </a:p>
          <a:p>
            <a:pPr marL="342900" indent="-342900">
              <a:buFont typeface="Wingdings" panose="05000000000000000000" pitchFamily="2" charset="2"/>
              <a:buChar char="§"/>
            </a:pPr>
            <a:r>
              <a:rPr lang="en-US" dirty="0" smtClean="0"/>
              <a:t>Configure Manufacturers, Categories, Products with attributes)</a:t>
            </a:r>
          </a:p>
          <a:p>
            <a:pPr marL="342900" indent="-342900">
              <a:buFont typeface="Wingdings" panose="05000000000000000000" pitchFamily="2" charset="2"/>
              <a:buChar char="§"/>
            </a:pPr>
            <a:r>
              <a:rPr lang="en-US" dirty="0" smtClean="0"/>
              <a:t>Configure information (about us, privacy etc.)</a:t>
            </a:r>
            <a:endParaRPr lang="en-US" dirty="0"/>
          </a:p>
          <a:p>
            <a:pPr algn="just"/>
            <a:endParaRPr lang="en-US" sz="1600" u="sng" dirty="0">
              <a:solidFill>
                <a:srgbClr val="77062D"/>
              </a:solidFill>
            </a:endParaRPr>
          </a:p>
        </p:txBody>
      </p:sp>
      <p:sp>
        <p:nvSpPr>
          <p:cNvPr id="3" name="Rectangle 2"/>
          <p:cNvSpPr/>
          <p:nvPr/>
        </p:nvSpPr>
        <p:spPr>
          <a:xfrm>
            <a:off x="6460390" y="1656471"/>
            <a:ext cx="5380382" cy="6188874"/>
          </a:xfrm>
          <a:prstGeom prst="rect">
            <a:avLst/>
          </a:prstGeom>
        </p:spPr>
        <p:txBody>
          <a:bodyPr wrap="square">
            <a:spAutoFit/>
          </a:bodyPr>
          <a:lstStyle/>
          <a:p>
            <a:pPr algn="just"/>
            <a:r>
              <a:rPr lang="en-US" sz="2100" b="1" dirty="0" smtClean="0">
                <a:solidFill>
                  <a:srgbClr val="800000"/>
                </a:solidFill>
              </a:rPr>
              <a:t>Customer Web front</a:t>
            </a:r>
            <a:endParaRPr lang="en-US" sz="2100" b="1" dirty="0">
              <a:solidFill>
                <a:srgbClr val="800000"/>
              </a:solidFill>
            </a:endParaRP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smtClean="0"/>
              <a:t>Create Profile</a:t>
            </a:r>
            <a:endParaRPr lang="en-US" dirty="0"/>
          </a:p>
          <a:p>
            <a:pPr marL="342900" indent="-342900">
              <a:lnSpc>
                <a:spcPts val="2500"/>
              </a:lnSpc>
              <a:buFont typeface="Wingdings" panose="05000000000000000000" pitchFamily="2" charset="2"/>
              <a:buChar char="§"/>
            </a:pPr>
            <a:r>
              <a:rPr lang="en-US" dirty="0" smtClean="0"/>
              <a:t>Search products using filters</a:t>
            </a:r>
            <a:endParaRPr lang="en-US" dirty="0"/>
          </a:p>
          <a:p>
            <a:pPr marL="342900" indent="-342900">
              <a:lnSpc>
                <a:spcPts val="2500"/>
              </a:lnSpc>
              <a:buFont typeface="Wingdings" panose="05000000000000000000" pitchFamily="2" charset="2"/>
              <a:buChar char="§"/>
            </a:pPr>
            <a:r>
              <a:rPr lang="en-US" dirty="0" smtClean="0"/>
              <a:t>Multiple payment methods</a:t>
            </a:r>
            <a:endParaRPr lang="en-US" dirty="0"/>
          </a:p>
          <a:p>
            <a:pPr marL="342900" indent="-342900">
              <a:lnSpc>
                <a:spcPts val="2500"/>
              </a:lnSpc>
              <a:buFont typeface="Wingdings" panose="05000000000000000000" pitchFamily="2" charset="2"/>
              <a:buChar char="§"/>
            </a:pPr>
            <a:r>
              <a:rPr lang="en-IN" dirty="0" smtClean="0"/>
              <a:t>Create reviews, Ratings for products</a:t>
            </a:r>
          </a:p>
          <a:p>
            <a:pPr marL="342900" indent="-342900">
              <a:lnSpc>
                <a:spcPts val="2500"/>
              </a:lnSpc>
              <a:buFont typeface="Wingdings" panose="05000000000000000000" pitchFamily="2" charset="2"/>
              <a:buChar char="§"/>
            </a:pPr>
            <a:r>
              <a:rPr lang="en-IN" dirty="0" smtClean="0"/>
              <a:t>Related products, suggestions and featured products</a:t>
            </a:r>
            <a:endParaRPr lang="en-IN" dirty="0"/>
          </a:p>
          <a:p>
            <a:pPr marL="342900" indent="-342900">
              <a:lnSpc>
                <a:spcPts val="2500"/>
              </a:lnSpc>
              <a:buFont typeface="Wingdings" panose="05000000000000000000" pitchFamily="2" charset="2"/>
              <a:buChar char="§"/>
            </a:pPr>
            <a:r>
              <a:rPr lang="en-IN" dirty="0" smtClean="0"/>
              <a:t>Avail discounts, coupons  &amp; gift vouchers.</a:t>
            </a:r>
          </a:p>
          <a:p>
            <a:pPr>
              <a:lnSpc>
                <a:spcPts val="2500"/>
              </a:lnSpc>
            </a:pPr>
            <a:endParaRPr lang="en-IN" dirty="0" smtClean="0"/>
          </a:p>
          <a:p>
            <a:pPr>
              <a:lnSpc>
                <a:spcPts val="2500"/>
              </a:lnSpc>
            </a:pPr>
            <a:r>
              <a:rPr lang="en-IN" sz="2100" b="1" dirty="0">
                <a:solidFill>
                  <a:srgbClr val="800000"/>
                </a:solidFill>
              </a:rPr>
              <a:t>Integration</a:t>
            </a:r>
          </a:p>
          <a:p>
            <a:pPr marL="285750" indent="-285750">
              <a:lnSpc>
                <a:spcPts val="2500"/>
              </a:lnSpc>
              <a:buFont typeface="Arial" panose="020B0604020202020204" pitchFamily="34" charset="0"/>
              <a:buChar char="•"/>
            </a:pPr>
            <a:r>
              <a:rPr lang="en-IN" dirty="0" smtClean="0"/>
              <a:t>Major payment gateways</a:t>
            </a:r>
          </a:p>
          <a:p>
            <a:pPr marL="285750" indent="-285750">
              <a:lnSpc>
                <a:spcPts val="2500"/>
              </a:lnSpc>
              <a:buFont typeface="Arial" panose="020B0604020202020204" pitchFamily="34" charset="0"/>
              <a:buChar char="•"/>
            </a:pPr>
            <a:r>
              <a:rPr lang="en-IN" dirty="0" smtClean="0"/>
              <a:t>External client applications</a:t>
            </a:r>
          </a:p>
          <a:p>
            <a:pPr marL="285750" indent="-285750">
              <a:lnSpc>
                <a:spcPts val="2500"/>
              </a:lnSpc>
              <a:buFont typeface="Arial" panose="020B0604020202020204" pitchFamily="34" charset="0"/>
              <a:buChar char="•"/>
            </a:pPr>
            <a:r>
              <a:rPr lang="en-IN" dirty="0" smtClean="0"/>
              <a:t>Internal CRM applications</a:t>
            </a:r>
          </a:p>
          <a:p>
            <a:pPr marL="285750" indent="-285750">
              <a:lnSpc>
                <a:spcPts val="2500"/>
              </a:lnSpc>
              <a:buFont typeface="Arial" panose="020B0604020202020204" pitchFamily="34" charset="0"/>
              <a:buChar char="•"/>
            </a:pPr>
            <a:r>
              <a:rPr lang="en-IN" dirty="0" smtClean="0"/>
              <a:t>HTTPS, Mail &amp; marketing campaigns</a:t>
            </a:r>
          </a:p>
          <a:p>
            <a:pPr>
              <a:lnSpc>
                <a:spcPts val="2500"/>
              </a:lnSpc>
            </a:pPr>
            <a:r>
              <a:rPr lang="en-IN" dirty="0"/>
              <a:t/>
            </a:r>
            <a:br>
              <a:rPr lang="en-IN" dirty="0"/>
            </a:br>
            <a:endParaRPr lang="en-IN" dirty="0" smtClean="0"/>
          </a:p>
          <a:p>
            <a:pPr marL="342900" indent="-342900">
              <a:lnSpc>
                <a:spcPts val="2500"/>
              </a:lnSpc>
              <a:buFont typeface="Wingdings" panose="05000000000000000000" pitchFamily="2" charset="2"/>
              <a:buChar char="§"/>
            </a:pPr>
            <a:endParaRPr lang="en-IN" dirty="0"/>
          </a:p>
          <a:p>
            <a:pPr marL="342900" indent="-342900">
              <a:lnSpc>
                <a:spcPts val="2500"/>
              </a:lnSpc>
              <a:buFont typeface="Wingdings" panose="05000000000000000000" pitchFamily="2" charset="2"/>
              <a:buChar char="§"/>
            </a:pPr>
            <a:endParaRPr lang="en-IN" dirty="0"/>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Feature Details</a:t>
            </a:r>
            <a:endParaRPr lang="en-IN" sz="3200" dirty="0">
              <a:solidFill>
                <a:schemeClr val="bg1"/>
              </a:solidFill>
            </a:endParaRP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323680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285936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30968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337402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366801"/>
            <a:ext cx="11581272" cy="4293483"/>
          </a:xfrm>
          <a:prstGeom prst="rect">
            <a:avLst/>
          </a:prstGeom>
          <a:noFill/>
        </p:spPr>
        <p:txBody>
          <a:bodyPr wrap="square" rtlCol="0">
            <a:spAutoFit/>
          </a:bodyPr>
          <a:lstStyle/>
          <a:p>
            <a:pPr>
              <a:lnSpc>
                <a:spcPct val="150000"/>
              </a:lnSpc>
            </a:pPr>
            <a:r>
              <a:rPr lang="en-US" dirty="0"/>
              <a:t>Application will be delivered in three phases.  Development will start post approval and sign-off of the Software Requirements Specification (SRS) by the client. The deliverables for each phase is listed below.</a:t>
            </a:r>
          </a:p>
          <a:p>
            <a:pPr>
              <a:lnSpc>
                <a:spcPct val="150000"/>
              </a:lnSpc>
            </a:pPr>
            <a:endParaRPr lang="en-US" dirty="0"/>
          </a:p>
          <a:p>
            <a:pPr>
              <a:lnSpc>
                <a:spcPct val="150000"/>
              </a:lnSpc>
            </a:pPr>
            <a:r>
              <a:rPr lang="en-US" sz="2000" b="1" dirty="0"/>
              <a:t>Phase 1 Delivery</a:t>
            </a:r>
          </a:p>
          <a:p>
            <a:pPr marL="285750" indent="-285750">
              <a:lnSpc>
                <a:spcPct val="150000"/>
              </a:lnSpc>
              <a:buFont typeface="Wingdings" panose="05000000000000000000" pitchFamily="2" charset="2"/>
              <a:buChar char="§"/>
            </a:pPr>
            <a:r>
              <a:rPr lang="en-US" dirty="0"/>
              <a:t>Includes general application framework that consist of modules like authentication and authorization, Logging, API integration, Master data Maintenance, Splash Screen</a:t>
            </a:r>
          </a:p>
          <a:p>
            <a:pPr marL="285750" indent="-285750">
              <a:lnSpc>
                <a:spcPct val="150000"/>
              </a:lnSpc>
              <a:buFont typeface="Wingdings" panose="05000000000000000000" pitchFamily="2" charset="2"/>
              <a:buChar char="§"/>
            </a:pPr>
            <a:r>
              <a:rPr lang="en-US" dirty="0"/>
              <a:t>Initiate approval workflow</a:t>
            </a:r>
          </a:p>
          <a:p>
            <a:pPr marL="285750" indent="-285750">
              <a:lnSpc>
                <a:spcPct val="150000"/>
              </a:lnSpc>
              <a:buFont typeface="Wingdings" panose="05000000000000000000" pitchFamily="2" charset="2"/>
              <a:buChar char="§"/>
            </a:pPr>
            <a:r>
              <a:rPr lang="en-US" dirty="0"/>
              <a:t>Create request for approvals (draft and final)</a:t>
            </a:r>
          </a:p>
          <a:p>
            <a:pPr marL="285750" indent="-285750">
              <a:lnSpc>
                <a:spcPct val="150000"/>
              </a:lnSpc>
              <a:buFont typeface="Wingdings" panose="05000000000000000000" pitchFamily="2" charset="2"/>
              <a:buChar char="§"/>
            </a:pPr>
            <a:r>
              <a:rPr lang="en-US" dirty="0"/>
              <a:t>Theme development for mobile devices and web</a:t>
            </a:r>
          </a:p>
          <a:p>
            <a:pPr marL="285750" indent="-285750">
              <a:lnSpc>
                <a:spcPct val="150000"/>
              </a:lnSpc>
              <a:buFont typeface="Wingdings" panose="05000000000000000000" pitchFamily="2" charset="2"/>
              <a:buChar char="§"/>
            </a:pPr>
            <a:r>
              <a:rPr lang="en-US" dirty="0"/>
              <a:t>Database design and development</a:t>
            </a:r>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91100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 (Contd.)</a:t>
            </a:r>
          </a:p>
        </p:txBody>
      </p:sp>
      <p:sp>
        <p:nvSpPr>
          <p:cNvPr id="5" name="TextBox 4"/>
          <p:cNvSpPr txBox="1"/>
          <p:nvPr/>
        </p:nvSpPr>
        <p:spPr>
          <a:xfrm>
            <a:off x="305928" y="1366801"/>
            <a:ext cx="11581272" cy="4385816"/>
          </a:xfrm>
          <a:prstGeom prst="rect">
            <a:avLst/>
          </a:prstGeom>
          <a:noFill/>
        </p:spPr>
        <p:txBody>
          <a:bodyPr wrap="square" rtlCol="0">
            <a:spAutoFit/>
          </a:bodyPr>
          <a:lstStyle/>
          <a:p>
            <a:pPr>
              <a:lnSpc>
                <a:spcPct val="150000"/>
              </a:lnSpc>
            </a:pPr>
            <a:r>
              <a:rPr lang="en-US" sz="2000" b="1" dirty="0"/>
              <a:t>Phase 2 Delivery</a:t>
            </a:r>
          </a:p>
          <a:p>
            <a:pPr marL="285750" indent="-285750">
              <a:lnSpc>
                <a:spcPct val="150000"/>
              </a:lnSpc>
              <a:buFont typeface="Wingdings" panose="05000000000000000000" pitchFamily="2" charset="2"/>
              <a:buChar char="§"/>
            </a:pPr>
            <a:r>
              <a:rPr lang="en-US" dirty="0"/>
              <a:t>Approval workflow to approve request</a:t>
            </a:r>
          </a:p>
          <a:p>
            <a:pPr marL="285750" indent="-285750">
              <a:lnSpc>
                <a:spcPct val="150000"/>
              </a:lnSpc>
              <a:buFont typeface="Wingdings" panose="05000000000000000000" pitchFamily="2" charset="2"/>
              <a:buChar char="§"/>
            </a:pPr>
            <a:r>
              <a:rPr lang="en-US" dirty="0"/>
              <a:t>Complete the approval copies (with additional information and attachments)</a:t>
            </a:r>
          </a:p>
          <a:p>
            <a:pPr marL="285750" indent="-285750">
              <a:lnSpc>
                <a:spcPct val="150000"/>
              </a:lnSpc>
              <a:buFont typeface="Wingdings" panose="05000000000000000000" pitchFamily="2" charset="2"/>
              <a:buChar char="§"/>
            </a:pPr>
            <a:r>
              <a:rPr lang="en-US" dirty="0"/>
              <a:t>Create PDF documents</a:t>
            </a:r>
          </a:p>
          <a:p>
            <a:pPr marL="285750" indent="-285750">
              <a:lnSpc>
                <a:spcPct val="150000"/>
              </a:lnSpc>
              <a:buFont typeface="Wingdings" panose="05000000000000000000" pitchFamily="2" charset="2"/>
              <a:buChar char="§"/>
            </a:pPr>
            <a:r>
              <a:rPr lang="en-US" dirty="0"/>
              <a:t>Complete product data features  and relate it with approval copies and submittal forms so that they can be searchable</a:t>
            </a:r>
          </a:p>
          <a:p>
            <a:pPr>
              <a:lnSpc>
                <a:spcPct val="150000"/>
              </a:lnSpc>
            </a:pPr>
            <a:endParaRPr lang="en-US" sz="2000" b="1" dirty="0"/>
          </a:p>
          <a:p>
            <a:pPr>
              <a:lnSpc>
                <a:spcPct val="150000"/>
              </a:lnSpc>
            </a:pPr>
            <a:r>
              <a:rPr lang="en-US" sz="2000" b="1" dirty="0"/>
              <a:t>Phase 3 Delivery</a:t>
            </a:r>
          </a:p>
          <a:p>
            <a:pPr marL="285750" indent="-285750">
              <a:lnSpc>
                <a:spcPct val="150000"/>
              </a:lnSpc>
              <a:buFont typeface="Wingdings" panose="05000000000000000000" pitchFamily="2" charset="2"/>
              <a:buChar char="§"/>
            </a:pPr>
            <a:r>
              <a:rPr lang="en-US" dirty="0"/>
              <a:t>Completion of the application and company submittals</a:t>
            </a:r>
          </a:p>
          <a:p>
            <a:pPr marL="285750" indent="-285750">
              <a:lnSpc>
                <a:spcPct val="150000"/>
              </a:lnSpc>
              <a:buFont typeface="Wingdings" panose="05000000000000000000" pitchFamily="2" charset="2"/>
              <a:buChar char="§"/>
            </a:pPr>
            <a:r>
              <a:rPr lang="en-US" dirty="0"/>
              <a:t>Convert attachments to PDF documents</a:t>
            </a:r>
          </a:p>
          <a:p>
            <a:pPr marL="285750" indent="-285750">
              <a:lnSpc>
                <a:spcPct val="150000"/>
              </a:lnSpc>
              <a:buFont typeface="Wingdings" panose="05000000000000000000" pitchFamily="2" charset="2"/>
              <a:buChar char="§"/>
            </a:pPr>
            <a:r>
              <a:rPr lang="en-US" dirty="0"/>
              <a:t>Stitch cover letter and attachments to create a PDF document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174070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52089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pic>
        <p:nvPicPr>
          <p:cNvPr id="1026" name="Picture 2" descr="Magento Hosting Hardware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340" y="1786060"/>
            <a:ext cx="73152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04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24" name="Rectangle 23"/>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14480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83389" y="61612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7090611" cy="4351338"/>
          </a:xfrm>
        </p:spPr>
        <p:txBody>
          <a:bodyPr>
            <a:normAutofit fontScale="77500" lnSpcReduction="20000"/>
          </a:bodyPr>
          <a:lstStyle/>
          <a:p>
            <a:r>
              <a:rPr lang="en-US" b="1" dirty="0"/>
              <a:t>Web Application Servers:</a:t>
            </a:r>
            <a:br>
              <a:rPr lang="en-US" b="1" dirty="0"/>
            </a:br>
            <a:r>
              <a:rPr lang="en-US" dirty="0"/>
              <a:t>Dell R420 2x Intel Xeon 8 Core CPUs E5-2450 @ 2.10GHz</a:t>
            </a:r>
            <a:br>
              <a:rPr lang="en-US" dirty="0"/>
            </a:br>
            <a:r>
              <a:rPr lang="en-US" dirty="0"/>
              <a:t>24GB RAM</a:t>
            </a:r>
            <a:br>
              <a:rPr lang="en-US" dirty="0"/>
            </a:br>
            <a:r>
              <a:rPr lang="en-US" dirty="0"/>
              <a:t>2x 147GB 15K SAS RAID-1 (H710)</a:t>
            </a:r>
          </a:p>
          <a:p>
            <a:r>
              <a:rPr lang="en-US" b="1" dirty="0"/>
              <a:t>Database Server:</a:t>
            </a:r>
            <a:br>
              <a:rPr lang="en-US" b="1" dirty="0"/>
            </a:br>
            <a:r>
              <a:rPr lang="en-US" dirty="0"/>
              <a:t>Dell R420 2x Intel Xeon 6 Core CPUs E5-2420 @ 1.90GHz</a:t>
            </a:r>
            <a:br>
              <a:rPr lang="en-US" dirty="0"/>
            </a:br>
            <a:r>
              <a:rPr lang="en-US" dirty="0"/>
              <a:t>24GB Ram</a:t>
            </a:r>
            <a:br>
              <a:rPr lang="en-US" dirty="0"/>
            </a:br>
            <a:r>
              <a:rPr lang="en-US" dirty="0"/>
              <a:t>4x 147GB 15K SAS RAID-10 (H710)</a:t>
            </a:r>
          </a:p>
          <a:p>
            <a:r>
              <a:rPr lang="en-US" b="1" dirty="0"/>
              <a:t>File Server / Caching Server:</a:t>
            </a:r>
            <a:r>
              <a:rPr lang="en-US" dirty="0"/>
              <a:t/>
            </a:r>
            <a:br>
              <a:rPr lang="en-US" dirty="0"/>
            </a:br>
            <a:r>
              <a:rPr lang="en-US" dirty="0"/>
              <a:t>Dell R420 2x Intel Xeon 6 Core CPUs E5-2420 @ 1.90GHz</a:t>
            </a:r>
            <a:br>
              <a:rPr lang="en-US" dirty="0"/>
            </a:br>
            <a:r>
              <a:rPr lang="en-US" dirty="0"/>
              <a:t>24GB Ram</a:t>
            </a:r>
            <a:br>
              <a:rPr lang="en-US" dirty="0"/>
            </a:br>
            <a:r>
              <a:rPr lang="en-US" dirty="0"/>
              <a:t>4x 147GB 15K SAS RAID-10 (H710)</a:t>
            </a:r>
          </a:p>
          <a:p>
            <a:r>
              <a:rPr lang="en-US" b="1" dirty="0"/>
              <a:t>Load Balancer:</a:t>
            </a:r>
            <a:br>
              <a:rPr lang="en-US" b="1" dirty="0"/>
            </a:br>
            <a:r>
              <a:rPr lang="en-US" dirty="0"/>
              <a:t>Dell R420 2x Intel Xeon 6 Core CPUs E5-2420 @ 1.90GHz</a:t>
            </a:r>
            <a:br>
              <a:rPr lang="en-US" dirty="0"/>
            </a:br>
            <a:r>
              <a:rPr lang="en-US" dirty="0"/>
              <a:t>16GB Ram</a:t>
            </a:r>
            <a:br>
              <a:rPr lang="en-US" dirty="0"/>
            </a:br>
            <a:r>
              <a:rPr lang="en-US" dirty="0"/>
              <a:t>2x 73GB 15K SAS RAID-1 (H710)</a:t>
            </a:r>
          </a:p>
          <a:p>
            <a:endParaRPr lang="en-US" dirty="0"/>
          </a:p>
        </p:txBody>
      </p:sp>
      <p:sp>
        <p:nvSpPr>
          <p:cNvPr id="4" name="TextBox 3"/>
          <p:cNvSpPr txBox="1"/>
          <p:nvPr/>
        </p:nvSpPr>
        <p:spPr>
          <a:xfrm>
            <a:off x="8205537" y="2117558"/>
            <a:ext cx="3986463" cy="2308324"/>
          </a:xfrm>
          <a:prstGeom prst="rect">
            <a:avLst/>
          </a:prstGeom>
          <a:noFill/>
        </p:spPr>
        <p:txBody>
          <a:bodyPr wrap="square" rtlCol="0">
            <a:spAutoFit/>
          </a:bodyPr>
          <a:lstStyle/>
          <a:p>
            <a:r>
              <a:rPr lang="en-US" b="1" dirty="0"/>
              <a:t>PHP 5.4</a:t>
            </a:r>
            <a:r>
              <a:rPr lang="en-US" dirty="0"/>
              <a:t> for Magento</a:t>
            </a:r>
          </a:p>
          <a:p>
            <a:r>
              <a:rPr lang="en-US" b="1" dirty="0"/>
              <a:t>PHP-FPM (</a:t>
            </a:r>
            <a:r>
              <a:rPr lang="en-US" b="1" dirty="0" err="1"/>
              <a:t>FastCGI</a:t>
            </a:r>
            <a:r>
              <a:rPr lang="en-US" b="1" dirty="0"/>
              <a:t> Process Manager)</a:t>
            </a:r>
            <a:r>
              <a:rPr lang="en-US" dirty="0"/>
              <a:t> for a scalable performance boost</a:t>
            </a:r>
          </a:p>
          <a:p>
            <a:r>
              <a:rPr lang="en-US" b="1" dirty="0"/>
              <a:t>Nginx</a:t>
            </a:r>
            <a:r>
              <a:rPr lang="en-US" dirty="0"/>
              <a:t> web server: fast, lightweight and reliable</a:t>
            </a:r>
          </a:p>
          <a:p>
            <a:r>
              <a:rPr lang="en-US" b="1" dirty="0" err="1"/>
              <a:t>Redis</a:t>
            </a:r>
            <a:r>
              <a:rPr lang="en-US" dirty="0"/>
              <a:t> for shared session storage</a:t>
            </a:r>
          </a:p>
          <a:p>
            <a:r>
              <a:rPr lang="en-US" b="1" dirty="0" err="1"/>
              <a:t>HAProxy</a:t>
            </a:r>
            <a:r>
              <a:rPr lang="en-US" dirty="0"/>
              <a:t> for load balancing</a:t>
            </a:r>
          </a:p>
          <a:p>
            <a:endParaRPr lang="en-US" dirty="0"/>
          </a:p>
        </p:txBody>
      </p:sp>
    </p:spTree>
    <p:extLst>
      <p:ext uri="{BB962C8B-B14F-4D97-AF65-F5344CB8AC3E}">
        <p14:creationId xmlns:p14="http://schemas.microsoft.com/office/powerpoint/2010/main" val="25538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21</a:t>
            </a:fld>
            <a:endParaRPr lang="en-IN" dirty="0"/>
          </a:p>
        </p:txBody>
      </p:sp>
    </p:spTree>
    <p:extLst>
      <p:ext uri="{BB962C8B-B14F-4D97-AF65-F5344CB8AC3E}">
        <p14:creationId xmlns:p14="http://schemas.microsoft.com/office/powerpoint/2010/main" val="2892009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353559"/>
              </p:ext>
            </p:extLst>
          </p:nvPr>
        </p:nvGraphicFramePr>
        <p:xfrm>
          <a:off x="380316" y="1752802"/>
          <a:ext cx="6571472" cy="4696124"/>
        </p:xfrm>
        <a:graphic>
          <a:graphicData uri="http://schemas.openxmlformats.org/drawingml/2006/table">
            <a:tbl>
              <a:tblPr firstRow="1" firstCol="1" bandRow="1">
                <a:tableStyleId>{37CE84F3-28C3-443E-9E96-99CF82512B78}</a:tableStyleId>
              </a:tblPr>
              <a:tblGrid>
                <a:gridCol w="4487018">
                  <a:extLst>
                    <a:ext uri="{9D8B030D-6E8A-4147-A177-3AD203B41FA5}">
                      <a16:colId xmlns="" xmlns:a16="http://schemas.microsoft.com/office/drawing/2014/main" val="3302362225"/>
                    </a:ext>
                  </a:extLst>
                </a:gridCol>
                <a:gridCol w="2084454">
                  <a:extLst>
                    <a:ext uri="{9D8B030D-6E8A-4147-A177-3AD203B41FA5}">
                      <a16:colId xmlns="" xmlns:a16="http://schemas.microsoft.com/office/drawing/2014/main" val="1810571735"/>
                    </a:ext>
                  </a:extLst>
                </a:gridCol>
              </a:tblGrid>
              <a:tr h="472728">
                <a:tc>
                  <a:txBody>
                    <a:bodyPr/>
                    <a:lstStyle/>
                    <a:p>
                      <a:pPr algn="just">
                        <a:lnSpc>
                          <a:spcPct val="150000"/>
                        </a:lnSpc>
                        <a:spcAft>
                          <a:spcPts val="600"/>
                        </a:spcAft>
                      </a:pPr>
                      <a:r>
                        <a:rPr lang="en-AU" sz="1600" b="0" kern="1200" dirty="0">
                          <a:solidFill>
                            <a:schemeClr val="bg1"/>
                          </a:solidFill>
                          <a:effectLst/>
                          <a:latin typeface="+mn-lt"/>
                          <a:ea typeface="+mn-ea"/>
                          <a:cs typeface="+mn-cs"/>
                        </a:rPr>
                        <a:t>Activity</a:t>
                      </a:r>
                      <a:endParaRPr lang="en-IN" sz="1600" b="0" kern="1200" dirty="0">
                        <a:solidFill>
                          <a:schemeClr val="bg1"/>
                        </a:solidFill>
                        <a:effectLst/>
                        <a:latin typeface="+mn-lt"/>
                        <a:ea typeface="+mn-ea"/>
                        <a:cs typeface="+mn-cs"/>
                      </a:endParaRPr>
                    </a:p>
                  </a:txBody>
                  <a:tcPr marL="68580" marR="68580" marT="0" marB="0">
                    <a:solidFill>
                      <a:srgbClr val="740026"/>
                    </a:solidFill>
                  </a:tcPr>
                </a:tc>
                <a:tc>
                  <a:txBody>
                    <a:bodyPr/>
                    <a:lstStyle/>
                    <a:p>
                      <a:pPr algn="r">
                        <a:lnSpc>
                          <a:spcPct val="150000"/>
                        </a:lnSpc>
                        <a:spcAft>
                          <a:spcPts val="600"/>
                        </a:spcAft>
                        <a:tabLst>
                          <a:tab pos="1137920" algn="l"/>
                        </a:tabLst>
                      </a:pPr>
                      <a:r>
                        <a:rPr lang="en-AU" sz="1600" b="0" kern="1200" dirty="0">
                          <a:solidFill>
                            <a:schemeClr val="bg1"/>
                          </a:solidFill>
                          <a:effectLst/>
                          <a:latin typeface="+mn-lt"/>
                          <a:ea typeface="+mn-ea"/>
                          <a:cs typeface="+mn-cs"/>
                        </a:rPr>
                        <a:t>Timeline (Days)</a:t>
                      </a:r>
                      <a:endParaRPr lang="en-IN" sz="1600" b="0" kern="1200" dirty="0">
                        <a:solidFill>
                          <a:schemeClr val="bg1"/>
                        </a:solidFill>
                        <a:effectLst/>
                        <a:latin typeface="+mn-lt"/>
                        <a:ea typeface="+mn-ea"/>
                        <a:cs typeface="+mn-cs"/>
                      </a:endParaRPr>
                    </a:p>
                  </a:txBody>
                  <a:tcPr marL="68580" marR="68580" marT="0" marB="0">
                    <a:solidFill>
                      <a:srgbClr val="740026"/>
                    </a:solidFill>
                  </a:tcPr>
                </a:tc>
                <a:extLst>
                  <a:ext uri="{0D108BD9-81ED-4DB2-BD59-A6C34878D82A}">
                    <a16:rowId xmlns="" xmlns:a16="http://schemas.microsoft.com/office/drawing/2014/main" val="2007264945"/>
                  </a:ext>
                </a:extLst>
              </a:tr>
              <a:tr h="349199">
                <a:tc>
                  <a:txBody>
                    <a:bodyPr/>
                    <a:lstStyle/>
                    <a:p>
                      <a:pPr algn="l">
                        <a:lnSpc>
                          <a:spcPct val="115000"/>
                        </a:lnSpc>
                        <a:spcAft>
                          <a:spcPts val="600"/>
                        </a:spcAft>
                      </a:pPr>
                      <a:r>
                        <a:rPr lang="en-IN" sz="1600" b="0" kern="1200" dirty="0">
                          <a:solidFill>
                            <a:schemeClr val="tx1"/>
                          </a:solidFill>
                          <a:effectLst/>
                          <a:latin typeface="+mn-lt"/>
                          <a:ea typeface="+mn-ea"/>
                          <a:cs typeface="+mn-cs"/>
                        </a:rPr>
                        <a:t>Requirement Gathering Complete and Sign-Off(T0)</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56298204"/>
                  </a:ext>
                </a:extLst>
              </a:tr>
              <a:tr h="422849">
                <a:tc>
                  <a:txBody>
                    <a:bodyPr/>
                    <a:lstStyle/>
                    <a:p>
                      <a:pPr algn="l">
                        <a:lnSpc>
                          <a:spcPct val="115000"/>
                        </a:lnSpc>
                        <a:spcAft>
                          <a:spcPts val="600"/>
                        </a:spcAft>
                      </a:pPr>
                      <a:r>
                        <a:rPr lang="en-IN" sz="1600" b="0" kern="1200" dirty="0">
                          <a:solidFill>
                            <a:schemeClr val="tx1"/>
                          </a:solidFill>
                          <a:effectLst/>
                          <a:latin typeface="+mn-lt"/>
                          <a:ea typeface="+mn-ea"/>
                          <a:cs typeface="+mn-cs"/>
                        </a:rPr>
                        <a:t>Software</a:t>
                      </a:r>
                      <a:r>
                        <a:rPr lang="en-IN" sz="1600" b="0" kern="1200" baseline="0" dirty="0">
                          <a:solidFill>
                            <a:schemeClr val="tx1"/>
                          </a:solidFill>
                          <a:effectLst/>
                          <a:latin typeface="+mn-lt"/>
                          <a:ea typeface="+mn-ea"/>
                          <a:cs typeface="+mn-cs"/>
                        </a:rPr>
                        <a:t> requirement Specification</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rgbClr val="FDF3ED"/>
                    </a:solidFill>
                  </a:tcPr>
                </a:tc>
                <a:extLst>
                  <a:ext uri="{0D108BD9-81ED-4DB2-BD59-A6C34878D82A}">
                    <a16:rowId xmlns="" xmlns:a16="http://schemas.microsoft.com/office/drawing/2014/main" val="2507006805"/>
                  </a:ext>
                </a:extLst>
              </a:tr>
              <a:tr h="329351">
                <a:tc>
                  <a:txBody>
                    <a:bodyPr/>
                    <a:lstStyle/>
                    <a:p>
                      <a:pPr>
                        <a:spcAft>
                          <a:spcPts val="0"/>
                        </a:spcAft>
                      </a:pPr>
                      <a:r>
                        <a:rPr lang="en-IN" sz="1600" b="0" kern="1200" dirty="0">
                          <a:solidFill>
                            <a:schemeClr val="tx1"/>
                          </a:solidFill>
                          <a:effectLst/>
                          <a:latin typeface="+mn-lt"/>
                          <a:ea typeface="+mn-ea"/>
                          <a:cs typeface="+mn-cs"/>
                        </a:rPr>
                        <a:t>Theme Selection &amp; Application Prototype</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858029503"/>
                  </a:ext>
                </a:extLst>
              </a:tr>
              <a:tr h="358781">
                <a:tc>
                  <a:txBody>
                    <a:bodyPr/>
                    <a:lstStyle/>
                    <a:p>
                      <a:pPr>
                        <a:spcAft>
                          <a:spcPts val="0"/>
                        </a:spcAft>
                      </a:pPr>
                      <a:r>
                        <a:rPr lang="en-IN" sz="1600" b="0" kern="1200" dirty="0">
                          <a:solidFill>
                            <a:schemeClr val="tx1"/>
                          </a:solidFill>
                          <a:effectLst/>
                          <a:latin typeface="+mn-lt"/>
                          <a:ea typeface="+mn-ea"/>
                          <a:cs typeface="+mn-cs"/>
                        </a:rPr>
                        <a:t>Prototype Approval</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T1</a:t>
                      </a:r>
                    </a:p>
                  </a:txBody>
                  <a:tcPr marL="68580" marR="68580" marT="0" marB="0" anchor="ctr">
                    <a:solidFill>
                      <a:srgbClr val="FDF3ED"/>
                    </a:solidFill>
                  </a:tcPr>
                </a:tc>
                <a:extLst>
                  <a:ext uri="{0D108BD9-81ED-4DB2-BD59-A6C34878D82A}">
                    <a16:rowId xmlns="" xmlns:a16="http://schemas.microsoft.com/office/drawing/2014/main" val="3220231555"/>
                  </a:ext>
                </a:extLst>
              </a:tr>
              <a:tr h="373062">
                <a:tc>
                  <a:txBody>
                    <a:bodyPr/>
                    <a:lstStyle/>
                    <a:p>
                      <a:pPr>
                        <a:spcAft>
                          <a:spcPts val="0"/>
                        </a:spcAft>
                      </a:pPr>
                      <a:r>
                        <a:rPr lang="en-IN" sz="1600" b="0" kern="1200" dirty="0">
                          <a:solidFill>
                            <a:schemeClr val="tx1"/>
                          </a:solidFill>
                          <a:effectLst/>
                          <a:latin typeface="+mn-lt"/>
                          <a:ea typeface="+mn-ea"/>
                          <a:cs typeface="+mn-cs"/>
                        </a:rPr>
                        <a:t>Functional</a:t>
                      </a:r>
                      <a:r>
                        <a:rPr lang="en-IN" sz="1600" b="0" kern="1200" baseline="0" dirty="0">
                          <a:solidFill>
                            <a:schemeClr val="tx1"/>
                          </a:solidFill>
                          <a:effectLst/>
                          <a:latin typeface="+mn-lt"/>
                          <a:ea typeface="+mn-ea"/>
                          <a:cs typeface="+mn-cs"/>
                        </a:rPr>
                        <a:t> Specification Document</a:t>
                      </a:r>
                      <a:endParaRPr lang="en-IN" sz="16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T1+1</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560038273"/>
                  </a:ext>
                </a:extLst>
              </a:tr>
              <a:tr h="373062">
                <a:tc>
                  <a:txBody>
                    <a:bodyPr/>
                    <a:lstStyle/>
                    <a:p>
                      <a:pPr>
                        <a:spcAft>
                          <a:spcPts val="0"/>
                        </a:spcAft>
                      </a:pPr>
                      <a:r>
                        <a:rPr lang="en-IN" sz="1600" b="0" kern="1200" dirty="0">
                          <a:solidFill>
                            <a:schemeClr val="tx1"/>
                          </a:solidFill>
                          <a:effectLst/>
                          <a:latin typeface="+mn-lt"/>
                          <a:ea typeface="+mn-ea"/>
                          <a:cs typeface="+mn-cs"/>
                        </a:rPr>
                        <a:t>Development Start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a:t>
                      </a:r>
                    </a:p>
                  </a:txBody>
                  <a:tcPr marL="68580" marR="68580" marT="0" marB="0" anchor="ctr">
                    <a:solidFill>
                      <a:srgbClr val="FDF3ED"/>
                    </a:solidFill>
                  </a:tcPr>
                </a:tc>
                <a:extLst>
                  <a:ext uri="{0D108BD9-81ED-4DB2-BD59-A6C34878D82A}">
                    <a16:rowId xmlns="" xmlns:a16="http://schemas.microsoft.com/office/drawing/2014/main" val="600787897"/>
                  </a:ext>
                </a:extLst>
              </a:tr>
              <a:tr h="373062">
                <a:tc>
                  <a:txBody>
                    <a:bodyPr/>
                    <a:lstStyle/>
                    <a:p>
                      <a:pPr>
                        <a:spcAft>
                          <a:spcPts val="0"/>
                        </a:spcAft>
                      </a:pPr>
                      <a:r>
                        <a:rPr lang="en-IN" sz="1600" b="0" kern="1200" dirty="0">
                          <a:solidFill>
                            <a:schemeClr val="tx1"/>
                          </a:solidFill>
                          <a:effectLst/>
                          <a:latin typeface="+mn-lt"/>
                          <a:ea typeface="+mn-ea"/>
                          <a:cs typeface="+mn-cs"/>
                        </a:rPr>
                        <a:t>Development Phase 1</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+ 9</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2857238168"/>
                  </a:ext>
                </a:extLst>
              </a:tr>
              <a:tr h="328806">
                <a:tc>
                  <a:txBody>
                    <a:bodyPr/>
                    <a:lstStyle/>
                    <a:p>
                      <a:pPr>
                        <a:spcAft>
                          <a:spcPts val="0"/>
                        </a:spcAft>
                      </a:pPr>
                      <a:r>
                        <a:rPr lang="en-IN" sz="1600" b="0" kern="1200" dirty="0">
                          <a:solidFill>
                            <a:schemeClr val="tx1"/>
                          </a:solidFill>
                          <a:effectLst/>
                          <a:latin typeface="+mn-lt"/>
                          <a:ea typeface="+mn-ea"/>
                          <a:cs typeface="+mn-cs"/>
                        </a:rPr>
                        <a:t>Development Phase 2</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+ 8</a:t>
                      </a:r>
                    </a:p>
                  </a:txBody>
                  <a:tcPr marL="68580" marR="68580" marT="0" marB="0" anchor="ctr">
                    <a:solidFill>
                      <a:srgbClr val="FDF3ED"/>
                    </a:solidFill>
                  </a:tcPr>
                </a:tc>
                <a:extLst>
                  <a:ext uri="{0D108BD9-81ED-4DB2-BD59-A6C34878D82A}">
                    <a16:rowId xmlns="" xmlns:a16="http://schemas.microsoft.com/office/drawing/2014/main" val="10008"/>
                  </a:ext>
                </a:extLst>
              </a:tr>
              <a:tr h="328806">
                <a:tc>
                  <a:txBody>
                    <a:bodyPr/>
                    <a:lstStyle/>
                    <a:p>
                      <a:pPr>
                        <a:spcAft>
                          <a:spcPts val="0"/>
                        </a:spcAft>
                      </a:pPr>
                      <a:r>
                        <a:rPr lang="en-IN" sz="1600" b="0" kern="1200" dirty="0">
                          <a:solidFill>
                            <a:schemeClr val="tx1"/>
                          </a:solidFill>
                          <a:effectLst/>
                          <a:latin typeface="+mn-lt"/>
                          <a:ea typeface="+mn-ea"/>
                          <a:cs typeface="+mn-cs"/>
                        </a:rPr>
                        <a:t>Development Phase 3</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+ 7</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009"/>
                  </a:ext>
                </a:extLst>
              </a:tr>
              <a:tr h="328806">
                <a:tc>
                  <a:txBody>
                    <a:bodyPr/>
                    <a:lstStyle/>
                    <a:p>
                      <a:pPr>
                        <a:spcAft>
                          <a:spcPts val="0"/>
                        </a:spcAft>
                      </a:pPr>
                      <a:r>
                        <a:rPr lang="en-IN" sz="1600" b="0" kern="1200" dirty="0">
                          <a:solidFill>
                            <a:schemeClr val="tx1"/>
                          </a:solidFill>
                          <a:effectLst/>
                          <a:latin typeface="+mn-lt"/>
                          <a:ea typeface="+mn-ea"/>
                          <a:cs typeface="+mn-cs"/>
                        </a:rPr>
                        <a:t>Quality Assurance</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T3</a:t>
                      </a:r>
                      <a:r>
                        <a:rPr lang="en-IN" sz="1600" b="0" kern="1200" baseline="0" dirty="0">
                          <a:solidFill>
                            <a:schemeClr val="tx1"/>
                          </a:solidFill>
                          <a:effectLst/>
                          <a:latin typeface="+mn-lt"/>
                          <a:ea typeface="+mn-ea"/>
                          <a:cs typeface="+mn-cs"/>
                        </a:rPr>
                        <a:t> + 4*</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extLst>
                  <a:ext uri="{0D108BD9-81ED-4DB2-BD59-A6C34878D82A}">
                    <a16:rowId xmlns="" xmlns:a16="http://schemas.microsoft.com/office/drawing/2014/main" val="10010"/>
                  </a:ext>
                </a:extLst>
              </a:tr>
              <a:tr h="328806">
                <a:tc>
                  <a:txBody>
                    <a:bodyPr/>
                    <a:lstStyle/>
                    <a:p>
                      <a:pPr>
                        <a:spcAft>
                          <a:spcPts val="0"/>
                        </a:spcAft>
                      </a:pPr>
                      <a:r>
                        <a:rPr lang="en-IN" sz="1600" b="0" kern="1200" dirty="0">
                          <a:solidFill>
                            <a:schemeClr val="tx1"/>
                          </a:solidFill>
                          <a:effectLst/>
                          <a:latin typeface="+mn-lt"/>
                          <a:ea typeface="+mn-ea"/>
                          <a:cs typeface="+mn-cs"/>
                        </a:rPr>
                        <a:t>UAT</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T4 </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011"/>
                  </a:ext>
                </a:extLst>
              </a:tr>
              <a:tr h="328806">
                <a:tc>
                  <a:txBody>
                    <a:bodyPr/>
                    <a:lstStyle/>
                    <a:p>
                      <a:pPr>
                        <a:spcAft>
                          <a:spcPts val="0"/>
                        </a:spcAft>
                      </a:pPr>
                      <a:r>
                        <a:rPr lang="en-IN" sz="1600" b="0" kern="1200" dirty="0">
                          <a:solidFill>
                            <a:schemeClr val="tx1"/>
                          </a:solidFill>
                          <a:effectLst/>
                          <a:latin typeface="+mn-lt"/>
                          <a:ea typeface="+mn-ea"/>
                          <a:cs typeface="+mn-cs"/>
                        </a:rPr>
                        <a:t>Go Live</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T4 + 1</a:t>
                      </a:r>
                    </a:p>
                  </a:txBody>
                  <a:tcPr marL="68580" marR="68580" marT="0" marB="0" anchor="ctr">
                    <a:solidFill>
                      <a:srgbClr val="FDF3ED"/>
                    </a:solidFill>
                  </a:tcPr>
                </a:tc>
                <a:extLst>
                  <a:ext uri="{0D108BD9-81ED-4DB2-BD59-A6C34878D82A}">
                    <a16:rowId xmlns="" xmlns:a16="http://schemas.microsoft.com/office/drawing/2014/main" val="10012"/>
                  </a:ext>
                </a:extLst>
              </a:tr>
            </a:tbl>
          </a:graphicData>
        </a:graphic>
      </p:graphicFrame>
      <p:sp>
        <p:nvSpPr>
          <p:cNvPr id="4" name="Rectangle 3"/>
          <p:cNvSpPr/>
          <p:nvPr/>
        </p:nvSpPr>
        <p:spPr>
          <a:xfrm>
            <a:off x="207674" y="1251381"/>
            <a:ext cx="9507826" cy="400110"/>
          </a:xfrm>
          <a:prstGeom prst="rect">
            <a:avLst/>
          </a:prstGeom>
        </p:spPr>
        <p:txBody>
          <a:bodyPr wrap="square">
            <a:spAutoFit/>
          </a:bodyPr>
          <a:lstStyle/>
          <a:p>
            <a:r>
              <a:rPr lang="en-AU" sz="2000" dirty="0"/>
              <a:t>The time estimated for delivering the application is </a:t>
            </a:r>
            <a:r>
              <a:rPr lang="en-AU" sz="2000" b="1" dirty="0"/>
              <a:t>33 working man days</a:t>
            </a:r>
            <a:endParaRPr lang="en-IN" sz="2000" b="1" dirty="0"/>
          </a:p>
        </p:txBody>
      </p:sp>
      <p:sp>
        <p:nvSpPr>
          <p:cNvPr id="5" name="Rectangle 4"/>
          <p:cNvSpPr/>
          <p:nvPr/>
        </p:nvSpPr>
        <p:spPr>
          <a:xfrm>
            <a:off x="7568647" y="1752802"/>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326478" y="2065417"/>
            <a:ext cx="0" cy="40639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68647" y="2315778"/>
            <a:ext cx="4545496" cy="3760004"/>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(SRS)</a:t>
            </a:r>
          </a:p>
          <a:p>
            <a:pPr marL="360000" lvl="1" indent="-342900">
              <a:lnSpc>
                <a:spcPts val="2600"/>
              </a:lnSpc>
              <a:buFont typeface="Wingdings" panose="05000000000000000000" pitchFamily="2" charset="2"/>
              <a:buChar char="§"/>
            </a:pPr>
            <a:r>
              <a:rPr lang="en-IN" dirty="0"/>
              <a:t>High level technical design</a:t>
            </a:r>
          </a:p>
          <a:p>
            <a:pPr marL="360000" lvl="1" indent="-342900">
              <a:lnSpc>
                <a:spcPts val="2600"/>
              </a:lnSpc>
              <a:buFont typeface="Wingdings" panose="05000000000000000000" pitchFamily="2" charset="2"/>
              <a:buChar char="§"/>
            </a:pPr>
            <a:r>
              <a:rPr lang="en-IN" dirty="0"/>
              <a:t>Wireframes for the key screens</a:t>
            </a:r>
          </a:p>
          <a:p>
            <a:pPr marL="360000" lvl="1" indent="-342900">
              <a:lnSpc>
                <a:spcPts val="2600"/>
              </a:lnSpc>
              <a:buFont typeface="Wingdings" panose="05000000000000000000" pitchFamily="2" charset="2"/>
              <a:buChar char="§"/>
            </a:pPr>
            <a:r>
              <a:rPr lang="en-IN" dirty="0"/>
              <a:t>UI/UX Theme</a:t>
            </a:r>
          </a:p>
          <a:p>
            <a:pPr marL="360000" lvl="1" indent="-342900">
              <a:lnSpc>
                <a:spcPts val="2600"/>
              </a:lnSpc>
              <a:buFont typeface="Wingdings" panose="05000000000000000000" pitchFamily="2" charset="2"/>
              <a:buChar char="§"/>
            </a:pPr>
            <a:r>
              <a:rPr lang="en-US" dirty="0"/>
              <a:t>Functional Specification Document (FS)</a:t>
            </a:r>
          </a:p>
          <a:p>
            <a:pPr marL="360000" lvl="1" indent="-342900">
              <a:lnSpc>
                <a:spcPts val="2600"/>
              </a:lnSpc>
              <a:buFont typeface="Wingdings" panose="05000000000000000000" pitchFamily="2" charset="2"/>
              <a:buChar char="§"/>
            </a:pPr>
            <a:r>
              <a:rPr lang="en-US" dirty="0"/>
              <a:t>Test plans &amp; Test cases</a:t>
            </a:r>
          </a:p>
          <a:p>
            <a:pPr marL="360000" lvl="1" indent="-342900">
              <a:lnSpc>
                <a:spcPts val="2600"/>
              </a:lnSpc>
              <a:buFont typeface="Wingdings" panose="05000000000000000000" pitchFamily="2" charset="2"/>
              <a:buChar char="§"/>
            </a:pPr>
            <a:r>
              <a:rPr lang="en-US" dirty="0"/>
              <a:t>User Manual (English)</a:t>
            </a:r>
          </a:p>
          <a:p>
            <a:pPr marL="360000" lvl="1" indent="-342900">
              <a:lnSpc>
                <a:spcPts val="2600"/>
              </a:lnSpc>
              <a:buFont typeface="Wingdings" panose="05000000000000000000" pitchFamily="2" charset="2"/>
              <a:buChar char="§"/>
            </a:pPr>
            <a:r>
              <a:rPr lang="en-US" dirty="0"/>
              <a:t>Fully developed and tested application for deployment (Phase 1)</a:t>
            </a:r>
          </a:p>
          <a:p>
            <a:pPr marL="17100" lvl="1">
              <a:lnSpc>
                <a:spcPts val="2600"/>
              </a:lnSpc>
            </a:pPr>
            <a:endParaRPr lang="en-US" dirty="0"/>
          </a:p>
          <a:p>
            <a:pPr marL="17100" lvl="1">
              <a:lnSpc>
                <a:spcPts val="2600"/>
              </a:lnSpc>
            </a:pPr>
            <a:r>
              <a:rPr lang="en-US" sz="1600" dirty="0"/>
              <a:t>Additional 2 days needed for regression testing*</a:t>
            </a:r>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 line &amp;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22</a:t>
            </a:fld>
            <a:endParaRPr lang="en-IN" dirty="0"/>
          </a:p>
        </p:txBody>
      </p:sp>
    </p:spTree>
    <p:extLst>
      <p:ext uri="{BB962C8B-B14F-4D97-AF65-F5344CB8AC3E}">
        <p14:creationId xmlns:p14="http://schemas.microsoft.com/office/powerpoint/2010/main" val="323327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3706488987"/>
              </p:ext>
            </p:extLst>
          </p:nvPr>
        </p:nvGraphicFramePr>
        <p:xfrm>
          <a:off x="344914" y="1695550"/>
          <a:ext cx="11272360" cy="2462912"/>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Web/Mobile Product Cataloguing System </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00,000</a:t>
                      </a:r>
                    </a:p>
                  </a:txBody>
                  <a:tcPr anchor="ctr">
                    <a:solidFill>
                      <a:schemeClr val="accent2">
                        <a:lumMod val="20000"/>
                        <a:lumOff val="80000"/>
                      </a:schemeClr>
                    </a:solidFill>
                  </a:tcPr>
                </a:tc>
                <a:extLst>
                  <a:ext uri="{0D108BD9-81ED-4DB2-BD59-A6C34878D82A}">
                    <a16:rowId xmlns="" xmlns:a16="http://schemas.microsoft.com/office/drawing/2014/main" val="3097143864"/>
                  </a:ext>
                </a:extLst>
              </a:tr>
              <a:tr h="848592">
                <a:tc>
                  <a:txBody>
                    <a:bodyPr/>
                    <a:lstStyle/>
                    <a:p>
                      <a:r>
                        <a:rPr lang="en-US" sz="2000" b="0" kern="1200" dirty="0">
                          <a:solidFill>
                            <a:srgbClr val="1C1C1C"/>
                          </a:solidFill>
                          <a:latin typeface="+mn-lt"/>
                          <a:ea typeface="+mn-ea"/>
                          <a:cs typeface="+mn-cs"/>
                        </a:rPr>
                        <a:t>02.</a:t>
                      </a:r>
                    </a:p>
                  </a:txBody>
                  <a:tcPr anchor="ctr">
                    <a:solidFill>
                      <a:schemeClr val="accent2">
                        <a:lumMod val="20000"/>
                        <a:lumOff val="80000"/>
                      </a:schemeClr>
                    </a:solidFill>
                  </a:tcPr>
                </a:tc>
                <a:tc>
                  <a:txBody>
                    <a:bodyPr/>
                    <a:lstStyle/>
                    <a:p>
                      <a:r>
                        <a:rPr lang="en-US" sz="2000" b="0" kern="1200" dirty="0">
                          <a:solidFill>
                            <a:srgbClr val="1C1C1C"/>
                          </a:solidFill>
                          <a:latin typeface="+mn-lt"/>
                          <a:ea typeface="+mn-ea"/>
                          <a:cs typeface="+mn-cs"/>
                        </a:rPr>
                        <a:t>Hosting of the Application in Dedicated Server</a:t>
                      </a: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800.00/Monthly</a:t>
                      </a:r>
                    </a:p>
                  </a:txBody>
                  <a:tcPr anchor="ctr">
                    <a:solidFill>
                      <a:schemeClr val="accent2">
                        <a:lumMod val="20000"/>
                        <a:lumOff val="80000"/>
                      </a:schemeClr>
                    </a:solidFill>
                  </a:tcPr>
                </a:tc>
                <a:extLst>
                  <a:ext uri="{0D108BD9-81ED-4DB2-BD59-A6C34878D82A}">
                    <a16:rowId xmlns="" xmlns:a16="http://schemas.microsoft.com/office/drawing/2014/main" val="338982486"/>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23</a:t>
            </a:fld>
            <a:endParaRPr lang="en-IN" dirty="0"/>
          </a:p>
        </p:txBody>
      </p:sp>
    </p:spTree>
    <p:extLst>
      <p:ext uri="{BB962C8B-B14F-4D97-AF65-F5344CB8AC3E}">
        <p14:creationId xmlns:p14="http://schemas.microsoft.com/office/powerpoint/2010/main" val="160565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24</a:t>
            </a:fld>
            <a:endParaRPr lang="en-IN" dirty="0"/>
          </a:p>
        </p:txBody>
      </p:sp>
    </p:spTree>
    <p:extLst>
      <p:ext uri="{BB962C8B-B14F-4D97-AF65-F5344CB8AC3E}">
        <p14:creationId xmlns:p14="http://schemas.microsoft.com/office/powerpoint/2010/main" val="408351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Purchase of 3</a:t>
            </a:r>
            <a:r>
              <a:rPr lang="en-US" sz="2400" baseline="30000" dirty="0"/>
              <a:t>rd</a:t>
            </a:r>
            <a:r>
              <a:rPr lang="en-US" sz="2400" dirty="0"/>
              <a:t> Party PDF SDK</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Purchase of SSL</a:t>
            </a:r>
          </a:p>
          <a:p>
            <a:pPr marL="285750" indent="-285750">
              <a:lnSpc>
                <a:spcPts val="3000"/>
              </a:lnSpc>
              <a:buFont typeface="Arial" panose="020B0604020202020204" pitchFamily="34" charset="0"/>
              <a:buChar char="•"/>
            </a:pPr>
            <a:r>
              <a:rPr lang="en-US" sz="2400" dirty="0"/>
              <a:t>Backup solution and Disaster recovery for hosting </a:t>
            </a:r>
            <a:r>
              <a:rPr lang="en-US" sz="1400" dirty="0"/>
              <a:t>(Can be provided for additional price)</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26</a:t>
            </a:fld>
            <a:endParaRPr lang="en-IN" dirty="0"/>
          </a:p>
        </p:txBody>
      </p:sp>
    </p:spTree>
    <p:extLst>
      <p:ext uri="{BB962C8B-B14F-4D97-AF65-F5344CB8AC3E}">
        <p14:creationId xmlns:p14="http://schemas.microsoft.com/office/powerpoint/2010/main" val="682607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446235"/>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Client need to provide the Google Play store &amp; Apple App store credentials to Verbat</a:t>
            </a:r>
          </a:p>
          <a:p>
            <a:pPr marL="285750" indent="-285750">
              <a:lnSpc>
                <a:spcPts val="2800"/>
              </a:lnSpc>
              <a:buFont typeface="Arial" panose="020B0604020202020204" pitchFamily="34" charset="0"/>
              <a:buChar char="•"/>
            </a:pPr>
            <a:r>
              <a:rPr lang="en-IN" sz="1700" dirty="0"/>
              <a:t>Client need to buy 3</a:t>
            </a:r>
            <a:r>
              <a:rPr lang="en-IN" sz="1700" baseline="30000" dirty="0"/>
              <a:t>rd</a:t>
            </a:r>
            <a:r>
              <a:rPr lang="en-IN" sz="1700" dirty="0"/>
              <a:t> party PDF SDK, as recommended by Verbat</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28</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29</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440660"/>
            <a:ext cx="11595132" cy="5355312"/>
          </a:xfrm>
          <a:prstGeom prst="rect">
            <a:avLst/>
          </a:prstGeom>
          <a:noFill/>
        </p:spPr>
        <p:txBody>
          <a:bodyPr wrap="square" rtlCol="0">
            <a:spAutoFit/>
          </a:bodyPr>
          <a:lstStyle/>
          <a:p>
            <a:pPr>
              <a:lnSpc>
                <a:spcPct val="150000"/>
              </a:lnSpc>
            </a:pPr>
            <a:r>
              <a:rPr lang="en-US" sz="2000" dirty="0"/>
              <a:t>REDA Safety has partnered with the industry’s leading manufacturers of safety equipment, materials and systems providing our customers with a full range of </a:t>
            </a:r>
            <a:r>
              <a:rPr lang="en-US" sz="2000" dirty="0" smtClean="0"/>
              <a:t>solutions. REDA </a:t>
            </a:r>
            <a:r>
              <a:rPr lang="en-US" sz="2000" dirty="0"/>
              <a:t>Safety has the experience and knowledge to provide the products that bests fits </a:t>
            </a:r>
            <a:r>
              <a:rPr lang="en-US" sz="2000" dirty="0" smtClean="0"/>
              <a:t>the customers needs. REDA’s range of products include equipment's for body protection, Fire fighting &amp; Fire protection. </a:t>
            </a:r>
          </a:p>
          <a:p>
            <a:pPr>
              <a:lnSpc>
                <a:spcPct val="150000"/>
              </a:lnSpc>
            </a:pPr>
            <a:r>
              <a:rPr lang="en-US" sz="2800" b="1" dirty="0" smtClean="0">
                <a:solidFill>
                  <a:srgbClr val="740026"/>
                </a:solidFill>
              </a:rPr>
              <a:t>Scope</a:t>
            </a:r>
          </a:p>
          <a:p>
            <a:pPr>
              <a:lnSpc>
                <a:spcPct val="150000"/>
              </a:lnSpc>
            </a:pPr>
            <a:r>
              <a:rPr lang="en-US" sz="2000" dirty="0" smtClean="0"/>
              <a:t>REDA has contacted Verbat LTD. To develop an e-Commerce site that will cater to the needs of its established clientele. Additionally REDA also intends to marshal in new clients via SEO engagement activities. The Site needs to integrate with their customers ERP system ( for managing purchase orders) as well as its own Microsoft Dynamics CRM implementation ( for inventory management, Shipping &amp; Returns). The site will be customized to provide special discounts to its VIP customers. Online payment systems using credit cards and bankcards will also be integrated.</a:t>
            </a: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305928" y="1366801"/>
            <a:ext cx="11700542" cy="5940088"/>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t>REDA has contacted Verbat to develop an application with the following features:</a:t>
            </a:r>
            <a:endParaRPr lang="en-US" sz="2000" dirty="0"/>
          </a:p>
          <a:p>
            <a:pPr lvl="1">
              <a:lnSpc>
                <a:spcPct val="150000"/>
              </a:lnSpc>
            </a:pPr>
            <a:r>
              <a:rPr lang="en-US" sz="2000" b="1" dirty="0" smtClean="0"/>
              <a:t>Third-party Integration</a:t>
            </a:r>
            <a:endParaRPr lang="en-US" sz="2000" b="1" dirty="0"/>
          </a:p>
          <a:p>
            <a:pPr marL="1200150" lvl="2" indent="-285750">
              <a:lnSpc>
                <a:spcPct val="150000"/>
              </a:lnSpc>
              <a:buFont typeface="Wingdings" panose="05000000000000000000" pitchFamily="2" charset="2"/>
              <a:buChar char="§"/>
            </a:pPr>
            <a:r>
              <a:rPr lang="en-US" sz="2000" dirty="0" smtClean="0"/>
              <a:t>Integration with customer’s ERP system</a:t>
            </a:r>
            <a:endParaRPr lang="en-US" sz="2000" dirty="0"/>
          </a:p>
          <a:p>
            <a:pPr marL="1200150" lvl="2" indent="-285750">
              <a:lnSpc>
                <a:spcPct val="150000"/>
              </a:lnSpc>
              <a:buFont typeface="Wingdings" panose="05000000000000000000" pitchFamily="2" charset="2"/>
              <a:buChar char="§"/>
            </a:pPr>
            <a:r>
              <a:rPr lang="en-US" sz="2000" dirty="0" smtClean="0"/>
              <a:t>Integration with Microsoft Dynamics CRM</a:t>
            </a:r>
          </a:p>
          <a:p>
            <a:pPr marL="1200150" lvl="2" indent="-285750">
              <a:lnSpc>
                <a:spcPct val="150000"/>
              </a:lnSpc>
              <a:buFont typeface="Wingdings" panose="05000000000000000000" pitchFamily="2" charset="2"/>
              <a:buChar char="§"/>
            </a:pPr>
            <a:r>
              <a:rPr lang="en-US" sz="2000" dirty="0" smtClean="0"/>
              <a:t>Integration with </a:t>
            </a:r>
            <a:r>
              <a:rPr lang="en-US" sz="2000" dirty="0"/>
              <a:t>m</a:t>
            </a:r>
            <a:r>
              <a:rPr lang="en-US" sz="2000" dirty="0" smtClean="0"/>
              <a:t>ajor </a:t>
            </a:r>
            <a:r>
              <a:rPr lang="en-US" sz="2000" dirty="0"/>
              <a:t>c</a:t>
            </a:r>
            <a:r>
              <a:rPr lang="en-US" sz="2000" dirty="0" smtClean="0"/>
              <a:t>redit card payment processors  (including Saudi bank)</a:t>
            </a:r>
            <a:endParaRPr lang="en-US" sz="2000" dirty="0"/>
          </a:p>
          <a:p>
            <a:pPr lvl="1">
              <a:lnSpc>
                <a:spcPct val="150000"/>
              </a:lnSpc>
            </a:pPr>
            <a:r>
              <a:rPr lang="en-US" sz="2000" b="1" dirty="0" smtClean="0"/>
              <a:t>E-commerce site </a:t>
            </a:r>
            <a:endParaRPr lang="en-US" sz="2000" b="1" dirty="0"/>
          </a:p>
          <a:p>
            <a:pPr marL="1200150" lvl="2" indent="-285750">
              <a:lnSpc>
                <a:spcPct val="150000"/>
              </a:lnSpc>
              <a:buFont typeface="Wingdings" panose="05000000000000000000" pitchFamily="2" charset="2"/>
              <a:buChar char="§"/>
            </a:pPr>
            <a:r>
              <a:rPr lang="en-US" sz="2000" dirty="0" smtClean="0"/>
              <a:t>Customer groups (VIP customers to get special discounts, Site admins, other clients)</a:t>
            </a:r>
            <a:endParaRPr lang="en-US" sz="2000" dirty="0"/>
          </a:p>
          <a:p>
            <a:pPr marL="1200150" lvl="2" indent="-285750">
              <a:lnSpc>
                <a:spcPct val="150000"/>
              </a:lnSpc>
              <a:buFont typeface="Wingdings" panose="05000000000000000000" pitchFamily="2" charset="2"/>
              <a:buChar char="§"/>
            </a:pPr>
            <a:r>
              <a:rPr lang="en-US" sz="2000" dirty="0" smtClean="0"/>
              <a:t>Related products, suggestions  &amp; Product </a:t>
            </a:r>
            <a:r>
              <a:rPr lang="en-US" sz="2000" dirty="0"/>
              <a:t>Wish list </a:t>
            </a:r>
            <a:endParaRPr lang="en-US" sz="2000" dirty="0" smtClean="0"/>
          </a:p>
          <a:p>
            <a:pPr marL="1200150" lvl="2" indent="-285750">
              <a:lnSpc>
                <a:spcPct val="150000"/>
              </a:lnSpc>
              <a:buFont typeface="Wingdings" panose="05000000000000000000" pitchFamily="2" charset="2"/>
              <a:buChar char="§"/>
            </a:pPr>
            <a:r>
              <a:rPr lang="en-US" sz="2000" dirty="0" smtClean="0"/>
              <a:t>Product comments and ratings</a:t>
            </a:r>
          </a:p>
          <a:p>
            <a:pPr marL="1200150" lvl="2" indent="-285750">
              <a:lnSpc>
                <a:spcPct val="150000"/>
              </a:lnSpc>
              <a:buFont typeface="Wingdings" panose="05000000000000000000" pitchFamily="2" charset="2"/>
              <a:buChar char="§"/>
            </a:pPr>
            <a:r>
              <a:rPr lang="en-US" sz="2000" dirty="0" smtClean="0"/>
              <a:t>Unlimited Product categories, listings &amp; unlimited manufacturers.</a:t>
            </a:r>
          </a:p>
          <a:p>
            <a:pPr marL="1200150" lvl="2" indent="-285750">
              <a:lnSpc>
                <a:spcPct val="150000"/>
              </a:lnSpc>
              <a:buFont typeface="Wingdings" panose="05000000000000000000" pitchFamily="2" charset="2"/>
              <a:buChar char="§"/>
            </a:pPr>
            <a:r>
              <a:rPr lang="en-US" sz="2000" dirty="0" smtClean="0"/>
              <a:t>Product search with filters (includes American and European standards)</a:t>
            </a:r>
          </a:p>
          <a:p>
            <a:pPr marL="1200150" lvl="2" indent="-285750">
              <a:lnSpc>
                <a:spcPct val="150000"/>
              </a:lnSpc>
              <a:buFont typeface="Wingdings" panose="05000000000000000000" pitchFamily="2" charset="2"/>
              <a:buChar char="§"/>
            </a:pPr>
            <a:r>
              <a:rPr lang="en-US" sz="2000" dirty="0" smtClean="0"/>
              <a:t>Responsive design ( reference site: something.com) with SEO optimization</a:t>
            </a:r>
          </a:p>
          <a:p>
            <a:pPr marL="1200150" lvl="2" indent="-285750">
              <a:lnSpc>
                <a:spcPct val="150000"/>
              </a:lnSpc>
              <a:buFont typeface="Wingdings" panose="05000000000000000000" pitchFamily="2" charset="2"/>
              <a:buChar char="§"/>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(Continued)</a:t>
            </a:r>
          </a:p>
        </p:txBody>
      </p:sp>
      <p:sp>
        <p:nvSpPr>
          <p:cNvPr id="5" name="TextBox 4"/>
          <p:cNvSpPr txBox="1"/>
          <p:nvPr/>
        </p:nvSpPr>
        <p:spPr>
          <a:xfrm>
            <a:off x="305928" y="1366801"/>
            <a:ext cx="11581272" cy="5170646"/>
          </a:xfrm>
          <a:prstGeom prst="rect">
            <a:avLst/>
          </a:prstGeom>
          <a:noFill/>
        </p:spPr>
        <p:txBody>
          <a:bodyPr wrap="square" rtlCol="0">
            <a:spAutoFit/>
          </a:bodyPr>
          <a:lstStyle/>
          <a:p>
            <a:pPr>
              <a:lnSpc>
                <a:spcPct val="150000"/>
              </a:lnSpc>
            </a:pPr>
            <a:r>
              <a:rPr lang="en-US" sz="2000" b="1" dirty="0" smtClean="0"/>
              <a:t>Admin Features</a:t>
            </a:r>
            <a:endParaRPr lang="en-US" sz="2000" b="1" dirty="0"/>
          </a:p>
          <a:p>
            <a:pPr marL="742950" lvl="1" indent="-285750">
              <a:lnSpc>
                <a:spcPct val="150000"/>
              </a:lnSpc>
              <a:buFont typeface="Wingdings" panose="05000000000000000000" pitchFamily="2" charset="2"/>
              <a:buChar char="§"/>
            </a:pPr>
            <a:r>
              <a:rPr lang="en-US" dirty="0" smtClean="0"/>
              <a:t>Add new Categories and Products (Product uploads)</a:t>
            </a:r>
            <a:endParaRPr lang="en-US" dirty="0"/>
          </a:p>
          <a:p>
            <a:pPr marL="742950" lvl="1" indent="-285750">
              <a:lnSpc>
                <a:spcPct val="150000"/>
              </a:lnSpc>
              <a:buFont typeface="Wingdings" panose="05000000000000000000" pitchFamily="2" charset="2"/>
              <a:buChar char="§"/>
            </a:pPr>
            <a:r>
              <a:rPr lang="en-US" dirty="0" smtClean="0"/>
              <a:t>Create discounts for VIP customers (including discount coupons for non VIP customers)</a:t>
            </a:r>
            <a:endParaRPr lang="en-US" dirty="0"/>
          </a:p>
          <a:p>
            <a:pPr marL="742950" lvl="1" indent="-285750">
              <a:lnSpc>
                <a:spcPct val="150000"/>
              </a:lnSpc>
              <a:buFont typeface="Wingdings" panose="05000000000000000000" pitchFamily="2" charset="2"/>
              <a:buChar char="§"/>
            </a:pPr>
            <a:r>
              <a:rPr lang="en-US" dirty="0" smtClean="0"/>
              <a:t>Analytics, event notification system and reporting</a:t>
            </a:r>
            <a:endParaRPr lang="en-US" dirty="0"/>
          </a:p>
          <a:p>
            <a:pPr marL="742950" lvl="1" indent="-285750">
              <a:lnSpc>
                <a:spcPct val="150000"/>
              </a:lnSpc>
              <a:buFont typeface="Wingdings" panose="05000000000000000000" pitchFamily="2" charset="2"/>
              <a:buChar char="§"/>
            </a:pPr>
            <a:r>
              <a:rPr lang="en-US" dirty="0" smtClean="0"/>
              <a:t>Printable invoices</a:t>
            </a:r>
          </a:p>
          <a:p>
            <a:pPr marL="742950" lvl="1" indent="-285750">
              <a:lnSpc>
                <a:spcPct val="150000"/>
              </a:lnSpc>
              <a:buFont typeface="Wingdings" panose="05000000000000000000" pitchFamily="2" charset="2"/>
              <a:buChar char="§"/>
            </a:pPr>
            <a:r>
              <a:rPr lang="en-US" dirty="0" smtClean="0"/>
              <a:t>Multiple Tax rates &amp; </a:t>
            </a:r>
            <a:r>
              <a:rPr lang="en-US" dirty="0"/>
              <a:t>M</a:t>
            </a:r>
            <a:r>
              <a:rPr lang="en-US" dirty="0" smtClean="0"/>
              <a:t>ulti Currency</a:t>
            </a:r>
          </a:p>
          <a:p>
            <a:pPr marL="742950" lvl="1" indent="-285750">
              <a:lnSpc>
                <a:spcPct val="150000"/>
              </a:lnSpc>
              <a:buFont typeface="Wingdings" panose="05000000000000000000" pitchFamily="2" charset="2"/>
              <a:buChar char="§"/>
            </a:pPr>
            <a:r>
              <a:rPr lang="en-US" dirty="0" smtClean="0"/>
              <a:t>Intuitive Dashboards</a:t>
            </a:r>
            <a:endParaRPr lang="en-US" dirty="0"/>
          </a:p>
          <a:p>
            <a:pPr>
              <a:lnSpc>
                <a:spcPct val="150000"/>
              </a:lnSpc>
            </a:pPr>
            <a:r>
              <a:rPr lang="en-US" sz="2000" b="1" dirty="0" smtClean="0"/>
              <a:t>Site Security</a:t>
            </a:r>
            <a:endParaRPr lang="en-US" sz="2000" b="1" dirty="0"/>
          </a:p>
          <a:p>
            <a:pPr marL="742950" lvl="1" indent="-285750">
              <a:lnSpc>
                <a:spcPct val="150000"/>
              </a:lnSpc>
              <a:buFont typeface="Wingdings" panose="05000000000000000000" pitchFamily="2" charset="2"/>
              <a:buChar char="§"/>
            </a:pPr>
            <a:r>
              <a:rPr lang="en-US" dirty="0" smtClean="0"/>
              <a:t>Fraud detection system</a:t>
            </a:r>
            <a:endParaRPr lang="en-US" dirty="0"/>
          </a:p>
          <a:p>
            <a:pPr marL="742950" lvl="1" indent="-285750">
              <a:lnSpc>
                <a:spcPct val="150000"/>
              </a:lnSpc>
              <a:buFont typeface="Wingdings" panose="05000000000000000000" pitchFamily="2" charset="2"/>
              <a:buChar char="§"/>
            </a:pPr>
            <a:r>
              <a:rPr lang="en-US" dirty="0" smtClean="0"/>
              <a:t>PCI compliant</a:t>
            </a:r>
            <a:endParaRPr lang="en-US" dirty="0"/>
          </a:p>
          <a:p>
            <a:pPr marL="742950" lvl="1" indent="-285750">
              <a:lnSpc>
                <a:spcPct val="150000"/>
              </a:lnSpc>
              <a:buFont typeface="Wingdings" panose="05000000000000000000" pitchFamily="2" charset="2"/>
              <a:buChar char="§"/>
            </a:pPr>
            <a:r>
              <a:rPr lang="en-US" dirty="0" smtClean="0"/>
              <a:t>Error logging</a:t>
            </a:r>
            <a:endParaRPr lang="en-US" dirty="0"/>
          </a:p>
          <a:p>
            <a:pPr marL="742950" lvl="1" indent="-285750">
              <a:lnSpc>
                <a:spcPct val="150000"/>
              </a:lnSpc>
              <a:buFont typeface="Wingdings" panose="05000000000000000000" pitchFamily="2" charset="2"/>
              <a:buChar char="§"/>
            </a:pPr>
            <a:r>
              <a:rPr lang="en-US" dirty="0" smtClean="0"/>
              <a:t>Multi-factor authentication</a:t>
            </a: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8" name="TextBox 7"/>
          <p:cNvSpPr txBox="1"/>
          <p:nvPr/>
        </p:nvSpPr>
        <p:spPr>
          <a:xfrm>
            <a:off x="7339263" y="2093495"/>
            <a:ext cx="416292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E-Commerce site with multiple Access points</a:t>
            </a:r>
          </a:p>
          <a:p>
            <a:pPr marL="285750" indent="-285750">
              <a:buFont typeface="Arial" panose="020B0604020202020204" pitchFamily="34" charset="0"/>
              <a:buChar char="•"/>
            </a:pPr>
            <a:r>
              <a:rPr lang="en-US" dirty="0" smtClean="0"/>
              <a:t>Real time and Offline </a:t>
            </a:r>
            <a:r>
              <a:rPr lang="en-US" dirty="0"/>
              <a:t>i</a:t>
            </a:r>
            <a:r>
              <a:rPr lang="en-US" dirty="0" smtClean="0"/>
              <a:t>ntegration with back office functions</a:t>
            </a:r>
          </a:p>
          <a:p>
            <a:pPr marL="285750" indent="-285750">
              <a:buFont typeface="Arial" panose="020B0604020202020204" pitchFamily="34" charset="0"/>
              <a:buChar char="•"/>
            </a:pPr>
            <a:r>
              <a:rPr lang="en-US" dirty="0" smtClean="0"/>
              <a:t>Communication via SSL &amp; HTTPS</a:t>
            </a:r>
          </a:p>
          <a:p>
            <a:pPr marL="285750" indent="-285750">
              <a:buFont typeface="Arial" panose="020B0604020202020204" pitchFamily="34" charset="0"/>
              <a:buChar char="•"/>
            </a:pPr>
            <a:r>
              <a:rPr lang="en-US" dirty="0" smtClean="0"/>
              <a:t>Admin Dashboard for managing the store and real time analytics</a:t>
            </a:r>
          </a:p>
          <a:p>
            <a:pPr marL="285750" indent="-285750">
              <a:buFont typeface="Arial" panose="020B0604020202020204" pitchFamily="34" charset="0"/>
              <a:buChar char="•"/>
            </a:pPr>
            <a:r>
              <a:rPr lang="en-US" dirty="0" smtClean="0"/>
              <a:t>Scheduler for maintenance activities</a:t>
            </a:r>
          </a:p>
          <a:p>
            <a:endParaRPr lang="en-US" dirty="0"/>
          </a:p>
        </p:txBody>
      </p:sp>
      <p:pic>
        <p:nvPicPr>
          <p:cNvPr id="4" name="Picture 3"/>
          <p:cNvPicPr>
            <a:picLocks noChangeAspect="1"/>
          </p:cNvPicPr>
          <p:nvPr/>
        </p:nvPicPr>
        <p:blipFill>
          <a:blip r:embed="rId4"/>
          <a:stretch>
            <a:fillRect/>
          </a:stretch>
        </p:blipFill>
        <p:spPr>
          <a:xfrm>
            <a:off x="220926" y="1018032"/>
            <a:ext cx="6226375" cy="5650435"/>
          </a:xfrm>
          <a:prstGeom prst="rect">
            <a:avLst/>
          </a:prstGeom>
        </p:spPr>
      </p:pic>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Purchase Work Flow</a:t>
            </a:r>
            <a:endParaRPr lang="en-IN" sz="3200" dirty="0">
              <a:solidFill>
                <a:schemeClr val="bg1"/>
              </a:solidFill>
            </a:endParaRP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837" y="1551321"/>
            <a:ext cx="8763000" cy="4429125"/>
          </a:xfrm>
          <a:prstGeom prst="rect">
            <a:avLst/>
          </a:prstGeom>
        </p:spPr>
      </p:pic>
    </p:spTree>
    <p:extLst>
      <p:ext uri="{BB962C8B-B14F-4D97-AF65-F5344CB8AC3E}">
        <p14:creationId xmlns:p14="http://schemas.microsoft.com/office/powerpoint/2010/main" val="161693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Order Work Flow</a:t>
            </a:r>
            <a:endParaRPr lang="en-IN" sz="3200" dirty="0">
              <a:solidFill>
                <a:schemeClr val="bg1"/>
              </a:solidFill>
            </a:endParaRP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18" y="1135242"/>
            <a:ext cx="10058400" cy="5436972"/>
          </a:xfrm>
          <a:prstGeom prst="rect">
            <a:avLst/>
          </a:prstGeom>
        </p:spPr>
      </p:pic>
    </p:spTree>
    <p:extLst>
      <p:ext uri="{BB962C8B-B14F-4D97-AF65-F5344CB8AC3E}">
        <p14:creationId xmlns:p14="http://schemas.microsoft.com/office/powerpoint/2010/main" val="384459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1344</Words>
  <Application>Microsoft Office PowerPoint</Application>
  <PresentationFormat>Widescreen</PresentationFormat>
  <Paragraphs>263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339</cp:revision>
  <dcterms:created xsi:type="dcterms:W3CDTF">2016-07-20T04:54:31Z</dcterms:created>
  <dcterms:modified xsi:type="dcterms:W3CDTF">2016-08-26T06:41:01Z</dcterms:modified>
</cp:coreProperties>
</file>