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318" r:id="rId3"/>
    <p:sldId id="460" r:id="rId4"/>
    <p:sldId id="458" r:id="rId5"/>
    <p:sldId id="492" r:id="rId6"/>
    <p:sldId id="463" r:id="rId7"/>
    <p:sldId id="494" r:id="rId8"/>
    <p:sldId id="495" r:id="rId9"/>
    <p:sldId id="507" r:id="rId10"/>
    <p:sldId id="496" r:id="rId11"/>
    <p:sldId id="497" r:id="rId12"/>
    <p:sldId id="498" r:id="rId13"/>
    <p:sldId id="499" r:id="rId14"/>
    <p:sldId id="506" r:id="rId15"/>
    <p:sldId id="501" r:id="rId16"/>
    <p:sldId id="505" r:id="rId17"/>
  </p:sldIdLst>
  <p:sldSz cx="11520488" cy="6480175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B64949-901C-4680-80B4-EF1E7CE5972D}">
          <p14:sldIdLst>
            <p14:sldId id="318"/>
            <p14:sldId id="460"/>
            <p14:sldId id="458"/>
            <p14:sldId id="492"/>
            <p14:sldId id="463"/>
            <p14:sldId id="494"/>
            <p14:sldId id="495"/>
            <p14:sldId id="507"/>
            <p14:sldId id="496"/>
            <p14:sldId id="497"/>
            <p14:sldId id="498"/>
            <p14:sldId id="499"/>
            <p14:sldId id="506"/>
            <p14:sldId id="501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  <a:srgbClr val="770029"/>
    <a:srgbClr val="ED8009"/>
    <a:srgbClr val="FFFF99"/>
    <a:srgbClr val="FFFF66"/>
    <a:srgbClr val="F7F9E5"/>
    <a:srgbClr val="77062D"/>
    <a:srgbClr val="F5E3AF"/>
    <a:srgbClr val="C0504D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4" autoAdjust="0"/>
    <p:restoredTop sz="94506" autoAdjust="0"/>
  </p:normalViewPr>
  <p:slideViewPr>
    <p:cSldViewPr>
      <p:cViewPr varScale="1">
        <p:scale>
          <a:sx n="79" d="100"/>
          <a:sy n="79" d="100"/>
        </p:scale>
        <p:origin x="774" y="54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581995-F764-43D3-8BBB-25A31F97EB88}" type="datetimeFigureOut">
              <a:rPr lang="en-IN" smtClean="0"/>
              <a:pPr/>
              <a:t>19-07-2016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81FD302-A017-4E17-BB96-20786DB1A63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1253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C6E23AF-68AA-4A9C-94F0-CA9787F51F48}" type="datetimeFigureOut">
              <a:rPr lang="en-IN" smtClean="0"/>
              <a:pPr/>
              <a:t>19-07-2016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508F42E-42EA-495E-AD1F-94F1421166E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5690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87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95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68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75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69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4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074" y="3672102"/>
            <a:ext cx="8064342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0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36168" y="6135690"/>
            <a:ext cx="3648155" cy="3450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2353" y="259511"/>
            <a:ext cx="2592110" cy="55291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024" y="259511"/>
            <a:ext cx="7584321" cy="55291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350" y="6006166"/>
            <a:ext cx="2688114" cy="345009"/>
          </a:xfrm>
          <a:prstGeom prst="rect">
            <a:avLst/>
          </a:prstGeom>
        </p:spPr>
        <p:txBody>
          <a:bodyPr/>
          <a:lstStyle/>
          <a:p>
            <a:fld id="{9D27FCB3-D313-4F6A-9BC4-B97CF99CE6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36168" y="6135690"/>
            <a:ext cx="3648155" cy="3450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9" y="2013055"/>
            <a:ext cx="9792415" cy="13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074" y="3672102"/>
            <a:ext cx="8064342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5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9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41" y="4164116"/>
            <a:ext cx="9792415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041" y="2746575"/>
            <a:ext cx="9792415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0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27" y="1512041"/>
            <a:ext cx="5088215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6250" y="1512041"/>
            <a:ext cx="5088215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25" y="1450540"/>
            <a:ext cx="5090216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0" indent="0">
              <a:buNone/>
              <a:defRPr sz="2000" b="1"/>
            </a:lvl2pPr>
            <a:lvl3pPr marL="914420" indent="0">
              <a:buNone/>
              <a:defRPr sz="1800" b="1"/>
            </a:lvl3pPr>
            <a:lvl4pPr marL="1371629" indent="0">
              <a:buNone/>
              <a:defRPr sz="1600" b="1"/>
            </a:lvl4pPr>
            <a:lvl5pPr marL="1828839" indent="0">
              <a:buNone/>
              <a:defRPr sz="1600" b="1"/>
            </a:lvl5pPr>
            <a:lvl6pPr marL="2286049" indent="0">
              <a:buNone/>
              <a:defRPr sz="1600" b="1"/>
            </a:lvl6pPr>
            <a:lvl7pPr marL="2743259" indent="0">
              <a:buNone/>
              <a:defRPr sz="1600" b="1"/>
            </a:lvl7pPr>
            <a:lvl8pPr marL="3200469" indent="0">
              <a:buNone/>
              <a:defRPr sz="1600" b="1"/>
            </a:lvl8pPr>
            <a:lvl9pPr marL="365767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25" y="2055059"/>
            <a:ext cx="5090216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2250" y="1450540"/>
            <a:ext cx="5092216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0" indent="0">
              <a:buNone/>
              <a:defRPr sz="2000" b="1"/>
            </a:lvl2pPr>
            <a:lvl3pPr marL="914420" indent="0">
              <a:buNone/>
              <a:defRPr sz="1800" b="1"/>
            </a:lvl3pPr>
            <a:lvl4pPr marL="1371629" indent="0">
              <a:buNone/>
              <a:defRPr sz="1600" b="1"/>
            </a:lvl4pPr>
            <a:lvl5pPr marL="1828839" indent="0">
              <a:buNone/>
              <a:defRPr sz="1600" b="1"/>
            </a:lvl5pPr>
            <a:lvl6pPr marL="2286049" indent="0">
              <a:buNone/>
              <a:defRPr sz="1600" b="1"/>
            </a:lvl6pPr>
            <a:lvl7pPr marL="2743259" indent="0">
              <a:buNone/>
              <a:defRPr sz="1600" b="1"/>
            </a:lvl7pPr>
            <a:lvl8pPr marL="3200469" indent="0">
              <a:buNone/>
              <a:defRPr sz="1600" b="1"/>
            </a:lvl8pPr>
            <a:lvl9pPr marL="365767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2250" y="2055059"/>
            <a:ext cx="5092216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5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3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25" y="258007"/>
            <a:ext cx="3790162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190" y="258007"/>
            <a:ext cx="6440273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25" y="1356037"/>
            <a:ext cx="3790162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10" indent="0">
              <a:buNone/>
              <a:defRPr sz="1200"/>
            </a:lvl2pPr>
            <a:lvl3pPr marL="914420" indent="0">
              <a:buNone/>
              <a:defRPr sz="1000"/>
            </a:lvl3pPr>
            <a:lvl4pPr marL="1371629" indent="0">
              <a:buNone/>
              <a:defRPr sz="900"/>
            </a:lvl4pPr>
            <a:lvl5pPr marL="1828839" indent="0">
              <a:buNone/>
              <a:defRPr sz="900"/>
            </a:lvl5pPr>
            <a:lvl6pPr marL="2286049" indent="0">
              <a:buNone/>
              <a:defRPr sz="900"/>
            </a:lvl6pPr>
            <a:lvl7pPr marL="2743259" indent="0">
              <a:buNone/>
              <a:defRPr sz="900"/>
            </a:lvl7pPr>
            <a:lvl8pPr marL="3200469" indent="0">
              <a:buNone/>
              <a:defRPr sz="900"/>
            </a:lvl8pPr>
            <a:lvl9pPr marL="365767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0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644" y="6135690"/>
            <a:ext cx="1612816" cy="3444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22188" y="6135690"/>
            <a:ext cx="1612816" cy="344485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2712244" y="6135688"/>
            <a:ext cx="5806493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© </a:t>
            </a:r>
            <a:r>
              <a:rPr lang="en-IN" dirty="0" smtClean="0"/>
              <a:t>2016 </a:t>
            </a:r>
            <a:r>
              <a:rPr lang="en-IN" dirty="0"/>
              <a:t>All Rights  Reserved   |  </a:t>
            </a:r>
            <a:r>
              <a:rPr lang="en-IN" dirty="0" smtClean="0"/>
              <a:t>www.eduworks-uk.com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87130" y="6159230"/>
            <a:ext cx="2688114" cy="345009"/>
          </a:xfrm>
          <a:prstGeom prst="rect">
            <a:avLst/>
          </a:prstGeom>
        </p:spPr>
        <p:txBody>
          <a:bodyPr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D27FCB3-D313-4F6A-9BC4-B97CF99CE647}" type="slidenum">
              <a:rPr smtClean="0"/>
              <a:pPr/>
              <a:t>‹#›</a:t>
            </a:fld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80" y="6159230"/>
            <a:ext cx="1424008" cy="2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6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098" y="4536125"/>
            <a:ext cx="6912293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098" y="579019"/>
            <a:ext cx="6912293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10" indent="0">
              <a:buNone/>
              <a:defRPr sz="2800"/>
            </a:lvl2pPr>
            <a:lvl3pPr marL="914420" indent="0">
              <a:buNone/>
              <a:defRPr sz="2400"/>
            </a:lvl3pPr>
            <a:lvl4pPr marL="1371629" indent="0">
              <a:buNone/>
              <a:defRPr sz="2000"/>
            </a:lvl4pPr>
            <a:lvl5pPr marL="1828839" indent="0">
              <a:buNone/>
              <a:defRPr sz="2000"/>
            </a:lvl5pPr>
            <a:lvl6pPr marL="2286049" indent="0">
              <a:buNone/>
              <a:defRPr sz="2000"/>
            </a:lvl6pPr>
            <a:lvl7pPr marL="2743259" indent="0">
              <a:buNone/>
              <a:defRPr sz="2000"/>
            </a:lvl7pPr>
            <a:lvl8pPr marL="3200469" indent="0">
              <a:buNone/>
              <a:defRPr sz="2000"/>
            </a:lvl8pPr>
            <a:lvl9pPr marL="365767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098" y="5071637"/>
            <a:ext cx="6912293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10" indent="0">
              <a:buNone/>
              <a:defRPr sz="1200"/>
            </a:lvl2pPr>
            <a:lvl3pPr marL="914420" indent="0">
              <a:buNone/>
              <a:defRPr sz="1000"/>
            </a:lvl3pPr>
            <a:lvl4pPr marL="1371629" indent="0">
              <a:buNone/>
              <a:defRPr sz="900"/>
            </a:lvl4pPr>
            <a:lvl5pPr marL="1828839" indent="0">
              <a:buNone/>
              <a:defRPr sz="900"/>
            </a:lvl5pPr>
            <a:lvl6pPr marL="2286049" indent="0">
              <a:buNone/>
              <a:defRPr sz="900"/>
            </a:lvl6pPr>
            <a:lvl7pPr marL="2743259" indent="0">
              <a:buNone/>
              <a:defRPr sz="900"/>
            </a:lvl7pPr>
            <a:lvl8pPr marL="3200469" indent="0">
              <a:buNone/>
              <a:defRPr sz="900"/>
            </a:lvl8pPr>
            <a:lvl9pPr marL="365767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1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7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2353" y="259511"/>
            <a:ext cx="2592110" cy="55291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024" y="259511"/>
            <a:ext cx="7584321" cy="55291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9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41" y="4164116"/>
            <a:ext cx="9792415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041" y="2746575"/>
            <a:ext cx="9792415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7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27" y="1512041"/>
            <a:ext cx="5088215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6250" y="1512041"/>
            <a:ext cx="5088215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36168" y="6135690"/>
            <a:ext cx="3648155" cy="3450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25" y="1450540"/>
            <a:ext cx="5090216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0" indent="0">
              <a:buNone/>
              <a:defRPr sz="2000" b="1"/>
            </a:lvl2pPr>
            <a:lvl3pPr marL="914420" indent="0">
              <a:buNone/>
              <a:defRPr sz="1800" b="1"/>
            </a:lvl3pPr>
            <a:lvl4pPr marL="1371629" indent="0">
              <a:buNone/>
              <a:defRPr sz="1600" b="1"/>
            </a:lvl4pPr>
            <a:lvl5pPr marL="1828839" indent="0">
              <a:buNone/>
              <a:defRPr sz="1600" b="1"/>
            </a:lvl5pPr>
            <a:lvl6pPr marL="2286049" indent="0">
              <a:buNone/>
              <a:defRPr sz="1600" b="1"/>
            </a:lvl6pPr>
            <a:lvl7pPr marL="2743259" indent="0">
              <a:buNone/>
              <a:defRPr sz="1600" b="1"/>
            </a:lvl7pPr>
            <a:lvl8pPr marL="3200469" indent="0">
              <a:buNone/>
              <a:defRPr sz="1600" b="1"/>
            </a:lvl8pPr>
            <a:lvl9pPr marL="365767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25" y="2055059"/>
            <a:ext cx="5090216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2250" y="1450540"/>
            <a:ext cx="5092216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0" indent="0">
              <a:buNone/>
              <a:defRPr sz="2000" b="1"/>
            </a:lvl2pPr>
            <a:lvl3pPr marL="914420" indent="0">
              <a:buNone/>
              <a:defRPr sz="1800" b="1"/>
            </a:lvl3pPr>
            <a:lvl4pPr marL="1371629" indent="0">
              <a:buNone/>
              <a:defRPr sz="1600" b="1"/>
            </a:lvl4pPr>
            <a:lvl5pPr marL="1828839" indent="0">
              <a:buNone/>
              <a:defRPr sz="1600" b="1"/>
            </a:lvl5pPr>
            <a:lvl6pPr marL="2286049" indent="0">
              <a:buNone/>
              <a:defRPr sz="1600" b="1"/>
            </a:lvl6pPr>
            <a:lvl7pPr marL="2743259" indent="0">
              <a:buNone/>
              <a:defRPr sz="1600" b="1"/>
            </a:lvl7pPr>
            <a:lvl8pPr marL="3200469" indent="0">
              <a:buNone/>
              <a:defRPr sz="1600" b="1"/>
            </a:lvl8pPr>
            <a:lvl9pPr marL="365767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2250" y="2055059"/>
            <a:ext cx="5092216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36168" y="6135690"/>
            <a:ext cx="3648155" cy="3450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9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2864644" y="6135688"/>
            <a:ext cx="5806493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© </a:t>
            </a:r>
            <a:r>
              <a:rPr lang="en-IN" dirty="0" smtClean="0"/>
              <a:t>2016 </a:t>
            </a:r>
            <a:r>
              <a:rPr lang="en-IN" dirty="0"/>
              <a:t>All Rights  Reserved   |  </a:t>
            </a:r>
            <a:r>
              <a:rPr lang="en-IN" dirty="0" smtClean="0"/>
              <a:t>www.eduworks.com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08244" y="6178942"/>
            <a:ext cx="2688114" cy="345009"/>
          </a:xfrm>
        </p:spPr>
        <p:txBody>
          <a:bodyPr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D27FCB3-D313-4F6A-9BC4-B97CF99CE6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9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36168" y="6135690"/>
            <a:ext cx="3648155" cy="34500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22188" y="6135690"/>
            <a:ext cx="1612816" cy="344485"/>
          </a:xfrm>
          <a:prstGeom prst="rect">
            <a:avLst/>
          </a:prstGeom>
        </p:spPr>
      </p:pic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712244" y="6135688"/>
            <a:ext cx="5806493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© </a:t>
            </a:r>
            <a:r>
              <a:rPr lang="en-IN" dirty="0" smtClean="0"/>
              <a:t>2016 </a:t>
            </a:r>
            <a:r>
              <a:rPr lang="en-IN" dirty="0"/>
              <a:t>All Rights  Reserved   |  </a:t>
            </a:r>
            <a:r>
              <a:rPr lang="en-IN" dirty="0" smtClean="0"/>
              <a:t>www.eduworks.com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2360" y="380124"/>
            <a:ext cx="2066684" cy="3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2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25" y="258007"/>
            <a:ext cx="3790162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190" y="258007"/>
            <a:ext cx="6440273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25" y="1356037"/>
            <a:ext cx="3790162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10" indent="0">
              <a:buNone/>
              <a:defRPr sz="1200"/>
            </a:lvl2pPr>
            <a:lvl3pPr marL="914420" indent="0">
              <a:buNone/>
              <a:defRPr sz="1000"/>
            </a:lvl3pPr>
            <a:lvl4pPr marL="1371629" indent="0">
              <a:buNone/>
              <a:defRPr sz="900"/>
            </a:lvl4pPr>
            <a:lvl5pPr marL="1828839" indent="0">
              <a:buNone/>
              <a:defRPr sz="900"/>
            </a:lvl5pPr>
            <a:lvl6pPr marL="2286049" indent="0">
              <a:buNone/>
              <a:defRPr sz="900"/>
            </a:lvl6pPr>
            <a:lvl7pPr marL="2743259" indent="0">
              <a:buNone/>
              <a:defRPr sz="900"/>
            </a:lvl7pPr>
            <a:lvl8pPr marL="3200469" indent="0">
              <a:buNone/>
              <a:defRPr sz="900"/>
            </a:lvl8pPr>
            <a:lvl9pPr marL="365767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56350" y="6006166"/>
            <a:ext cx="2688114" cy="345009"/>
          </a:xfrm>
          <a:prstGeom prst="rect">
            <a:avLst/>
          </a:prstGeom>
        </p:spPr>
        <p:txBody>
          <a:bodyPr/>
          <a:lstStyle/>
          <a:p>
            <a:fld id="{9D27FCB3-D313-4F6A-9BC4-B97CF99CE6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36168" y="6135690"/>
            <a:ext cx="3648155" cy="3450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098" y="4536125"/>
            <a:ext cx="6912293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098" y="579019"/>
            <a:ext cx="6912293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10" indent="0">
              <a:buNone/>
              <a:defRPr sz="2800"/>
            </a:lvl2pPr>
            <a:lvl3pPr marL="914420" indent="0">
              <a:buNone/>
              <a:defRPr sz="2400"/>
            </a:lvl3pPr>
            <a:lvl4pPr marL="1371629" indent="0">
              <a:buNone/>
              <a:defRPr sz="2000"/>
            </a:lvl4pPr>
            <a:lvl5pPr marL="1828839" indent="0">
              <a:buNone/>
              <a:defRPr sz="2000"/>
            </a:lvl5pPr>
            <a:lvl6pPr marL="2286049" indent="0">
              <a:buNone/>
              <a:defRPr sz="2000"/>
            </a:lvl6pPr>
            <a:lvl7pPr marL="2743259" indent="0">
              <a:buNone/>
              <a:defRPr sz="2000"/>
            </a:lvl7pPr>
            <a:lvl8pPr marL="3200469" indent="0">
              <a:buNone/>
              <a:defRPr sz="2000"/>
            </a:lvl8pPr>
            <a:lvl9pPr marL="365767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098" y="5071637"/>
            <a:ext cx="6912293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10" indent="0">
              <a:buNone/>
              <a:defRPr sz="1200"/>
            </a:lvl2pPr>
            <a:lvl3pPr marL="914420" indent="0">
              <a:buNone/>
              <a:defRPr sz="1000"/>
            </a:lvl3pPr>
            <a:lvl4pPr marL="1371629" indent="0">
              <a:buNone/>
              <a:defRPr sz="900"/>
            </a:lvl4pPr>
            <a:lvl5pPr marL="1828839" indent="0">
              <a:buNone/>
              <a:defRPr sz="900"/>
            </a:lvl5pPr>
            <a:lvl6pPr marL="2286049" indent="0">
              <a:buNone/>
              <a:defRPr sz="900"/>
            </a:lvl6pPr>
            <a:lvl7pPr marL="2743259" indent="0">
              <a:buNone/>
              <a:defRPr sz="900"/>
            </a:lvl7pPr>
            <a:lvl8pPr marL="3200469" indent="0">
              <a:buNone/>
              <a:defRPr sz="900"/>
            </a:lvl8pPr>
            <a:lvl9pPr marL="365767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124" y="6135687"/>
            <a:ext cx="2688114" cy="345009"/>
          </a:xfrm>
        </p:spPr>
        <p:txBody>
          <a:bodyPr/>
          <a:lstStyle/>
          <a:p>
            <a:fld id="{9D27FCB3-D313-4F6A-9BC4-B97CF99CE6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0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27" y="259511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27" y="1512041"/>
            <a:ext cx="10368439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024" y="6006166"/>
            <a:ext cx="268811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6168" y="6135690"/>
            <a:ext cx="364815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877887"/>
            <a:ext cx="11520488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31816" y="6135690"/>
            <a:ext cx="2688114" cy="345009"/>
          </a:xfrm>
          <a:prstGeom prst="rect">
            <a:avLst/>
          </a:prstGeom>
        </p:spPr>
        <p:txBody>
          <a:bodyPr/>
          <a:lstStyle/>
          <a:p>
            <a:fld id="{9D27FCB3-D313-4F6A-9BC4-B97CF99CE6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6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2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6" indent="-285756" algn="l" defTabSz="91442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5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4" indent="-228605" algn="l" defTabSz="91442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4" indent="-228605" algn="l" defTabSz="91442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6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7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8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27" y="259511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27" y="1512041"/>
            <a:ext cx="10368439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024" y="6006166"/>
            <a:ext cx="268811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936168" y="6135690"/>
            <a:ext cx="3648155" cy="345009"/>
          </a:xfrm>
          <a:prstGeom prst="rect">
            <a:avLst/>
          </a:prstGeom>
        </p:spPr>
        <p:txBody>
          <a:bodyPr/>
          <a:lstStyle/>
          <a:p>
            <a:pPr algn="ctr"/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80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2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6" indent="-285756" algn="l" defTabSz="91442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5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4" indent="-228605" algn="l" defTabSz="91442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4" indent="-228605" algn="l" defTabSz="91442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6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7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8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5-01-09 at 11.10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2990"/>
            <a:ext cx="11520488" cy="9308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7960" y="2820840"/>
            <a:ext cx="111525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 smtClean="0">
              <a:solidFill>
                <a:srgbClr val="800000"/>
              </a:solidFill>
            </a:endParaRPr>
          </a:p>
          <a:p>
            <a:endParaRPr lang="en-US" sz="3600" dirty="0" smtClean="0">
              <a:solidFill>
                <a:srgbClr val="FD8B35"/>
              </a:solidFill>
            </a:endParaRPr>
          </a:p>
          <a:p>
            <a:endParaRPr lang="en-US" sz="700" dirty="0" smtClean="0">
              <a:solidFill>
                <a:srgbClr val="800000"/>
              </a:solidFill>
            </a:endParaRPr>
          </a:p>
          <a:p>
            <a:endParaRPr lang="en-US" sz="700" dirty="0">
              <a:solidFill>
                <a:srgbClr val="800000"/>
              </a:solidFill>
            </a:endParaRPr>
          </a:p>
          <a:p>
            <a:r>
              <a:rPr lang="en-US" sz="3200" dirty="0">
                <a:solidFill>
                  <a:srgbClr val="800000"/>
                </a:solidFill>
              </a:rPr>
              <a:t> </a:t>
            </a:r>
            <a:endParaRPr lang="en-US" sz="3200" dirty="0" smtClean="0">
              <a:solidFill>
                <a:srgbClr val="800000"/>
              </a:solidFill>
            </a:endParaRPr>
          </a:p>
          <a:p>
            <a:pPr algn="r"/>
            <a:endParaRPr lang="en-US" sz="3200" dirty="0">
              <a:solidFill>
                <a:srgbClr val="8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944687"/>
            <a:ext cx="11520487" cy="3200400"/>
          </a:xfrm>
          <a:prstGeom prst="rect">
            <a:avLst/>
          </a:prstGeom>
        </p:spPr>
      </p:pic>
      <p:sp>
        <p:nvSpPr>
          <p:cNvPr id="3" name="AutoShape 2" descr="Image result for eduworks uk lt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Image result for eduworks uk lt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76923" y="2820840"/>
            <a:ext cx="10134600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</a:rPr>
              <a:t>MyFX</a:t>
            </a:r>
            <a:r>
              <a:rPr lang="en-US" sz="4000" dirty="0" smtClean="0">
                <a:solidFill>
                  <a:schemeClr val="bg1"/>
                </a:solidFill>
              </a:rPr>
              <a:t> High-level Discovery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en-US" sz="2400" baseline="30000" dirty="0" smtClean="0">
                <a:solidFill>
                  <a:schemeClr val="bg1"/>
                </a:solidFill>
              </a:rPr>
              <a:t>th</a:t>
            </a:r>
            <a:r>
              <a:rPr lang="en-US" sz="2400" dirty="0" smtClean="0">
                <a:solidFill>
                  <a:schemeClr val="bg1"/>
                </a:solidFill>
              </a:rPr>
              <a:t>-5</a:t>
            </a:r>
            <a:r>
              <a:rPr lang="en-US" sz="2400" baseline="30000" dirty="0" smtClean="0">
                <a:solidFill>
                  <a:schemeClr val="bg1"/>
                </a:solidFill>
              </a:rPr>
              <a:t>th</a:t>
            </a:r>
            <a:r>
              <a:rPr lang="en-US" sz="2400" dirty="0" smtClean="0">
                <a:solidFill>
                  <a:schemeClr val="bg1"/>
                </a:solidFill>
              </a:rPr>
              <a:t> of July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877887"/>
            <a:ext cx="3809524" cy="9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6244" y="976422"/>
            <a:ext cx="1051821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u="sng" dirty="0" smtClean="0">
                <a:solidFill>
                  <a:srgbClr val="77062D"/>
                </a:solidFill>
              </a:rPr>
              <a:t>Chief Arbitrator Functionality</a:t>
            </a:r>
            <a:endParaRPr lang="en-US" sz="1600" u="sng" dirty="0" smtClean="0">
              <a:solidFill>
                <a:srgbClr val="77062D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Cases will be assigned to the chief arbitrator by the SOE.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Chief arbitrator will reassign the cases to other arbitrators who are specialized in handling the case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The chief arbitrator will receive feedbacks from the arbitrators.</a:t>
            </a:r>
            <a:endParaRPr lang="en-US" sz="16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Chief arbitrator will assign the case to a single arbitrator pending review and feed back from other arbitrators</a:t>
            </a:r>
            <a:endParaRPr lang="en-US" sz="16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Once the case is resolved the chief arbitrator will relieve the assigned arbitrator from the case</a:t>
            </a:r>
            <a:endParaRPr lang="en-US" sz="16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The chief arbitrator may receive an escalation if the clients are not satisfied with the verdict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u="sng" dirty="0">
                <a:solidFill>
                  <a:srgbClr val="77062D"/>
                </a:solidFill>
              </a:rPr>
              <a:t>Assigned arbitrator </a:t>
            </a:r>
            <a:r>
              <a:rPr lang="en-US" sz="1600" u="sng" dirty="0" smtClean="0">
                <a:solidFill>
                  <a:srgbClr val="77062D"/>
                </a:solidFill>
              </a:rPr>
              <a:t>functionality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Assigned arbitrators will receive an initial receipt of a case assigned to them.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The arbitrator can ignore or reject the case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Alternatively the arbitrator can accept the case for a price.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The chief arbitrator will assign the case to one arbitrator among the ones solicited for service based on the their  cost as well as other parameters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The arbitrator will help the clients resolve disputes.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The results of the judgement along with meeting minutes will be recorded in the system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just"/>
            <a:endParaRPr lang="en-US" sz="1400" dirty="0"/>
          </a:p>
          <a:p>
            <a:pPr marL="285750" indent="-285750" algn="just">
              <a:buFont typeface="Arial" charset="0"/>
              <a:buChar char="•"/>
            </a:pPr>
            <a:endParaRPr lang="en-US" sz="1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Arbitrator </a:t>
            </a:r>
            <a:r>
              <a:rPr lang="en-US" sz="2800" dirty="0" smtClean="0">
                <a:solidFill>
                  <a:srgbClr val="77062D"/>
                </a:solidFill>
              </a:rPr>
              <a:t>functionality Implementation</a:t>
            </a:r>
            <a:endParaRPr lang="en-US" sz="2800" dirty="0">
              <a:solidFill>
                <a:srgbClr val="7706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5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7644" y="1048682"/>
            <a:ext cx="111252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u="sng" dirty="0" smtClean="0">
                <a:solidFill>
                  <a:srgbClr val="77062D"/>
                </a:solidFill>
              </a:rPr>
              <a:t>Web </a:t>
            </a:r>
            <a:r>
              <a:rPr lang="en-US" sz="1600" u="sng" dirty="0">
                <a:solidFill>
                  <a:srgbClr val="77062D"/>
                </a:solidFill>
              </a:rPr>
              <a:t>Portal </a:t>
            </a:r>
            <a:r>
              <a:rPr lang="en-US" sz="1600" u="sng" dirty="0" smtClean="0">
                <a:solidFill>
                  <a:srgbClr val="77062D"/>
                </a:solidFill>
              </a:rPr>
              <a:t>Administration Functionalities : Support (Phase </a:t>
            </a:r>
            <a:r>
              <a:rPr lang="en-US" sz="1600" u="sng" dirty="0">
                <a:solidFill>
                  <a:srgbClr val="77062D"/>
                </a:solidFill>
              </a:rPr>
              <a:t>1</a:t>
            </a:r>
            <a:r>
              <a:rPr lang="en-US" sz="1600" u="sng" dirty="0" smtClean="0">
                <a:solidFill>
                  <a:srgbClr val="77062D"/>
                </a:solidFill>
              </a:rPr>
              <a:t>):</a:t>
            </a:r>
            <a:endParaRPr lang="en-US" u="sng" dirty="0">
              <a:solidFill>
                <a:srgbClr val="77062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 smtClean="0"/>
              <a:t>Functions around user management including </a:t>
            </a:r>
            <a:r>
              <a:rPr lang="en-US" sz="1400" dirty="0"/>
              <a:t>authentication </a:t>
            </a:r>
            <a:r>
              <a:rPr lang="en-US" sz="1400" dirty="0" smtClean="0"/>
              <a:t>and entitlement for entire </a:t>
            </a:r>
            <a:r>
              <a:rPr lang="en-US" sz="1400" dirty="0"/>
              <a:t>platform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 smtClean="0"/>
              <a:t>Money changer profile  management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View </a:t>
            </a:r>
            <a:r>
              <a:rPr lang="en-US" sz="1400" dirty="0"/>
              <a:t>transaction history including quotations which are </a:t>
            </a:r>
            <a:r>
              <a:rPr lang="en-US" sz="1400" dirty="0" smtClean="0"/>
              <a:t>ignored, expired, missed </a:t>
            </a:r>
            <a:r>
              <a:rPr lang="en-US" sz="1400" dirty="0"/>
              <a:t>or cancelled </a:t>
            </a:r>
            <a:r>
              <a:rPr lang="en-US" sz="1400" dirty="0" smtClean="0"/>
              <a:t>and successful </a:t>
            </a:r>
            <a:r>
              <a:rPr lang="en-US" sz="1400" dirty="0"/>
              <a:t>transactions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 smtClean="0"/>
              <a:t>View </a:t>
            </a:r>
            <a:r>
              <a:rPr lang="en-US" sz="1400" dirty="0"/>
              <a:t>best </a:t>
            </a:r>
            <a:r>
              <a:rPr lang="en-US" sz="1400" dirty="0" smtClean="0"/>
              <a:t>buy, last buy and </a:t>
            </a:r>
            <a:r>
              <a:rPr lang="en-US" sz="1400" dirty="0"/>
              <a:t>sell for entire platform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Online </a:t>
            </a:r>
            <a:r>
              <a:rPr lang="en-US" sz="1400" dirty="0"/>
              <a:t>money changer on-boarding / </a:t>
            </a:r>
            <a:r>
              <a:rPr lang="en-US" sz="1400" dirty="0" smtClean="0"/>
              <a:t>registration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Audit/transaction logs of changes in board rates, cancelled/completed transactions, threshold settings, changes in Hard/Soft Limit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Upgrade moneychanger tiers  (Gold, silver, bronze).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Manage Money changer tiers based on functionality offered  (e.g.  online banking, delivery service, buy back,  duration – order forward)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sz="1600" u="sng" dirty="0">
                <a:solidFill>
                  <a:srgbClr val="77062D"/>
                </a:solidFill>
              </a:rPr>
              <a:t>Web </a:t>
            </a:r>
            <a:r>
              <a:rPr lang="en-US" sz="1600" u="sng" dirty="0" smtClean="0">
                <a:solidFill>
                  <a:srgbClr val="77062D"/>
                </a:solidFill>
              </a:rPr>
              <a:t>Portal Super Admin </a:t>
            </a:r>
            <a:r>
              <a:rPr lang="en-US" sz="1600" u="sng" dirty="0">
                <a:solidFill>
                  <a:srgbClr val="77062D"/>
                </a:solidFill>
              </a:rPr>
              <a:t>(Phase 1</a:t>
            </a:r>
            <a:r>
              <a:rPr lang="en-US" sz="1600" u="sng" dirty="0" smtClean="0">
                <a:solidFill>
                  <a:srgbClr val="77062D"/>
                </a:solidFill>
              </a:rPr>
              <a:t>):</a:t>
            </a:r>
            <a:endParaRPr lang="en-US" sz="14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View invoices by money changer</a:t>
            </a:r>
            <a:endParaRPr lang="en-US" sz="1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View Commissions earned by money changer</a:t>
            </a:r>
            <a:endParaRPr lang="en-US" sz="1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View debtors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Manage content  for messages, alerts and terms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Set the default radius for customer searches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System </a:t>
            </a:r>
            <a:r>
              <a:rPr lang="en-US" sz="2800" dirty="0" smtClean="0">
                <a:solidFill>
                  <a:srgbClr val="77062D"/>
                </a:solidFill>
              </a:rPr>
              <a:t>Administration  functionality</a:t>
            </a:r>
            <a:endParaRPr lang="en-US" sz="2800" dirty="0">
              <a:solidFill>
                <a:srgbClr val="7706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3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7644" y="1048682"/>
            <a:ext cx="11125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u="sng" dirty="0" err="1" smtClean="0">
                <a:solidFill>
                  <a:srgbClr val="77062D"/>
                </a:solidFill>
              </a:rPr>
              <a:t>MyFX</a:t>
            </a:r>
            <a:r>
              <a:rPr lang="en-US" sz="1600" u="sng" dirty="0" smtClean="0">
                <a:solidFill>
                  <a:srgbClr val="77062D"/>
                </a:solidFill>
              </a:rPr>
              <a:t> </a:t>
            </a:r>
            <a:r>
              <a:rPr lang="en-US" sz="1600" u="sng" dirty="0">
                <a:solidFill>
                  <a:srgbClr val="77062D"/>
                </a:solidFill>
              </a:rPr>
              <a:t>S</a:t>
            </a:r>
            <a:r>
              <a:rPr lang="en-US" sz="1600" u="sng" dirty="0" smtClean="0">
                <a:solidFill>
                  <a:srgbClr val="77062D"/>
                </a:solidFill>
              </a:rPr>
              <a:t>ystem Features</a:t>
            </a:r>
            <a:endParaRPr lang="en-US" u="sng" dirty="0">
              <a:solidFill>
                <a:srgbClr val="77062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 smtClean="0"/>
              <a:t>Phase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Secure and encrypted communication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QR code encryption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Calculate distance between Money Changers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Phase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Provision for payment gateway  integration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Provision for leveraging and using Market rate (FX)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Provision for </a:t>
            </a:r>
            <a:r>
              <a:rPr lang="en-US" sz="1400" dirty="0" err="1" smtClean="0"/>
              <a:t>myKad</a:t>
            </a:r>
            <a:r>
              <a:rPr lang="en-US" sz="1400" dirty="0" smtClean="0"/>
              <a:t>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endParaRPr lang="en-US" sz="1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rgbClr val="77062D"/>
                </a:solidFill>
              </a:rPr>
              <a:t>MyFX</a:t>
            </a:r>
            <a:r>
              <a:rPr lang="en-US" sz="2800" dirty="0" smtClean="0">
                <a:solidFill>
                  <a:srgbClr val="77062D"/>
                </a:solidFill>
              </a:rPr>
              <a:t> system features </a:t>
            </a:r>
            <a:endParaRPr lang="en-US" sz="2800" dirty="0">
              <a:solidFill>
                <a:srgbClr val="7706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61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Timelines and Deliverables (July – November 2016)</a:t>
            </a:r>
            <a:endParaRPr lang="en-US" sz="2800" dirty="0">
              <a:solidFill>
                <a:srgbClr val="77062D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44" y="1101491"/>
            <a:ext cx="95821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5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044" y="1030287"/>
            <a:ext cx="10368439" cy="46689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77062D"/>
                </a:solidFill>
              </a:rPr>
              <a:t>Technology Stack:</a:t>
            </a:r>
          </a:p>
          <a:p>
            <a:pPr lvl="1" algn="just" defTabSz="914400">
              <a:buFont typeface="Arial" panose="020B0604020202020204" pitchFamily="34" charset="0"/>
              <a:buChar char="•"/>
            </a:pPr>
            <a:r>
              <a:rPr lang="sk-SK" sz="1800" dirty="0" smtClean="0"/>
              <a:t>Language </a:t>
            </a:r>
            <a:r>
              <a:rPr lang="sk-SK" sz="1800" dirty="0"/>
              <a:t>- </a:t>
            </a:r>
            <a:r>
              <a:rPr lang="en-US" sz="1800" dirty="0"/>
              <a:t>PHP</a:t>
            </a:r>
            <a:endParaRPr lang="sk-SK" sz="1800" dirty="0"/>
          </a:p>
          <a:p>
            <a:pPr lvl="1" algn="just" defTabSz="914400">
              <a:buFont typeface="Arial" panose="020B0604020202020204" pitchFamily="34" charset="0"/>
              <a:buChar char="•"/>
            </a:pPr>
            <a:r>
              <a:rPr lang="sk-SK" sz="1800" dirty="0"/>
              <a:t>Database - </a:t>
            </a:r>
            <a:r>
              <a:rPr lang="en-US" sz="1800" dirty="0"/>
              <a:t>My</a:t>
            </a:r>
            <a:r>
              <a:rPr lang="sk-SK" sz="1800" dirty="0"/>
              <a:t>SQL</a:t>
            </a:r>
          </a:p>
          <a:p>
            <a:pPr lvl="1" algn="just" defTabSz="914400">
              <a:buFont typeface="Arial" panose="020B0604020202020204" pitchFamily="34" charset="0"/>
              <a:buChar char="•"/>
            </a:pPr>
            <a:r>
              <a:rPr lang="sk-SK" sz="1800" dirty="0"/>
              <a:t>Server - Apache 2.4.9</a:t>
            </a:r>
          </a:p>
          <a:p>
            <a:pPr lvl="1" algn="just" defTabSz="914400">
              <a:buFont typeface="Arial" panose="020B0604020202020204" pitchFamily="34" charset="0"/>
              <a:buChar char="•"/>
            </a:pPr>
            <a:r>
              <a:rPr lang="sk-SK" sz="1800" dirty="0"/>
              <a:t>Operating System – </a:t>
            </a:r>
            <a:r>
              <a:rPr lang="en-US" sz="1800" dirty="0" smtClean="0"/>
              <a:t>Linux</a:t>
            </a:r>
          </a:p>
          <a:p>
            <a:pPr lvl="1" algn="just" defTabSz="914400">
              <a:buFont typeface="Arial" panose="020B0604020202020204" pitchFamily="34" charset="0"/>
              <a:buChar char="•"/>
            </a:pPr>
            <a:r>
              <a:rPr lang="en-US" sz="1800" dirty="0" smtClean="0"/>
              <a:t>Native Mobile apps – iOS and Android</a:t>
            </a:r>
          </a:p>
          <a:p>
            <a:pPr marL="457210" lvl="1" indent="0">
              <a:buNone/>
            </a:pPr>
            <a:endParaRPr lang="en-US" sz="1600" dirty="0"/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77062D"/>
                </a:solidFill>
              </a:rPr>
              <a:t>Server and Hosting Recommendation</a:t>
            </a:r>
          </a:p>
          <a:p>
            <a:pPr lvl="1" algn="just" defTabSz="914400">
              <a:buFont typeface="Arial" panose="020B0604020202020204" pitchFamily="34" charset="0"/>
              <a:buChar char="•"/>
            </a:pPr>
            <a:r>
              <a:rPr lang="en-US" sz="1800" dirty="0"/>
              <a:t>Memory – </a:t>
            </a:r>
            <a:r>
              <a:rPr lang="en-US" sz="1800" dirty="0" smtClean="0"/>
              <a:t>8 </a:t>
            </a:r>
            <a:r>
              <a:rPr lang="en-US" sz="1800" dirty="0"/>
              <a:t>GB</a:t>
            </a:r>
          </a:p>
          <a:p>
            <a:pPr lvl="1" algn="just" defTabSz="914400">
              <a:buFont typeface="Arial" panose="020B0604020202020204" pitchFamily="34" charset="0"/>
              <a:buChar char="•"/>
            </a:pPr>
            <a:r>
              <a:rPr lang="en-US" sz="1800" dirty="0"/>
              <a:t>Processors: </a:t>
            </a:r>
            <a:r>
              <a:rPr lang="en-US" sz="1800" dirty="0" smtClean="0"/>
              <a:t>4 Cores</a:t>
            </a:r>
            <a:endParaRPr lang="en-US" sz="1800" dirty="0"/>
          </a:p>
          <a:p>
            <a:pPr lvl="1" algn="just" defTabSz="914400">
              <a:buFont typeface="Arial" panose="020B0604020202020204" pitchFamily="34" charset="0"/>
              <a:buChar char="•"/>
            </a:pPr>
            <a:r>
              <a:rPr lang="en-US" sz="1800" dirty="0"/>
              <a:t>HDD Quota </a:t>
            </a:r>
            <a:r>
              <a:rPr lang="en-US" sz="1800" dirty="0" smtClean="0"/>
              <a:t>– 1 TB</a:t>
            </a:r>
            <a:endParaRPr lang="en-US" sz="1800" dirty="0"/>
          </a:p>
          <a:p>
            <a:pPr lvl="1" algn="just" defTabSz="914400">
              <a:buFont typeface="Arial" panose="020B0604020202020204" pitchFamily="34" charset="0"/>
              <a:buChar char="•"/>
            </a:pPr>
            <a:r>
              <a:rPr lang="en-US" sz="1800" dirty="0"/>
              <a:t>Monthly Transfer (Bandwidth) – </a:t>
            </a:r>
            <a:r>
              <a:rPr lang="en-US" sz="1800" dirty="0" smtClean="0"/>
              <a:t>As required/ </a:t>
            </a:r>
            <a:r>
              <a:rPr lang="en-US" sz="1800" dirty="0"/>
              <a:t>month</a:t>
            </a:r>
          </a:p>
          <a:p>
            <a:pPr lvl="1" algn="just" defTabSz="9144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Technology Specifications</a:t>
            </a:r>
            <a:endParaRPr lang="en-US" sz="2800" dirty="0">
              <a:solidFill>
                <a:srgbClr val="7706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7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Thank You</a:t>
            </a:r>
            <a:endParaRPr lang="en-US" sz="2800" dirty="0">
              <a:solidFill>
                <a:srgbClr val="77062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75453"/>
            <a:ext cx="11520488" cy="2003034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4693444" y="2378385"/>
            <a:ext cx="3172051" cy="480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s-I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ea typeface="+mj-ea"/>
                <a:cs typeface="+mj-cs"/>
              </a:rPr>
              <a:t>+44 20 8090 1461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  <a:latin typeface="Gill Sans MT" panose="020B0502020104020203" pitchFamily="34" charset="0"/>
              <a:ea typeface="+mj-ea"/>
              <a:cs typeface="+mj-cs"/>
            </a:endParaRPr>
          </a:p>
        </p:txBody>
      </p:sp>
      <p:pic>
        <p:nvPicPr>
          <p:cNvPr id="10" name="Picture 4" descr="E:\Official\Verbat\VT-Mobile\1396373174_MB__mail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24138" y="1700304"/>
            <a:ext cx="613573" cy="577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8705012" y="2378385"/>
            <a:ext cx="2617832" cy="480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ea typeface="+mj-ea"/>
                <a:cs typeface="+mj-cs"/>
              </a:rPr>
              <a:t>sales.uk@eduworks.com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Gill Sans MT" panose="020B0502020104020203" pitchFamily="34" charset="0"/>
              <a:ea typeface="+mj-ea"/>
              <a:cs typeface="+mj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73269" y="2020887"/>
            <a:ext cx="3367775" cy="1219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3rd Floor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207 Regent Street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London W1B 3HH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13" name="Picture 2" descr="E:\Official\Verbat\VT-Mobile\1396375392_MB__poi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3726" y="1681907"/>
            <a:ext cx="636082" cy="5985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E:\Official\Verbat\VT-Mobile\1396373027_MB__phone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60186" y="1727879"/>
            <a:ext cx="613573" cy="577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4288912" y="3870507"/>
            <a:ext cx="2908221" cy="1428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8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UAE</a:t>
            </a:r>
            <a:endParaRPr lang="en-IN" sz="18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algn="l"/>
            <a:r>
              <a:rPr lang="en-I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217, Sheikh Rashid Bldg.,</a:t>
            </a:r>
          </a:p>
          <a:p>
            <a:pPr algn="l"/>
            <a:r>
              <a:rPr lang="en-I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P.O Box 56272</a:t>
            </a:r>
            <a:br>
              <a:rPr lang="en-IN" sz="14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I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Dubai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066888" y="4064805"/>
            <a:ext cx="2908221" cy="11772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8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India</a:t>
            </a:r>
            <a:endParaRPr lang="en-IN" sz="18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algn="l"/>
            <a:r>
              <a:rPr lang="en-I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Level 3, PTC </a:t>
            </a:r>
            <a:r>
              <a:rPr lang="en-IN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Tower</a:t>
            </a:r>
          </a:p>
          <a:p>
            <a:pPr algn="l"/>
            <a:r>
              <a:rPr lang="en-IN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Nanthancode</a:t>
            </a:r>
          </a:p>
          <a:p>
            <a:pPr algn="l"/>
            <a:r>
              <a:rPr lang="en-IN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Trivandrum – 695003</a:t>
            </a:r>
          </a:p>
          <a:p>
            <a:pPr algn="l"/>
            <a:r>
              <a:rPr lang="en-IN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Kerala</a:t>
            </a:r>
            <a:endParaRPr lang="en-IN" sz="1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908454" y="3940044"/>
            <a:ext cx="2500262" cy="1428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8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USA</a:t>
            </a:r>
            <a:endParaRPr lang="en-IN" sz="1400" dirty="0" smtClean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Gill Sans MT" panose="020B0502020104020203" pitchFamily="34" charset="0"/>
              </a:rPr>
              <a:t>2033 Gateway Place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Gill Sans MT" panose="020B0502020104020203" pitchFamily="34" charset="0"/>
              </a:rPr>
              <a:t>Suite 500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Gill Sans MT" panose="020B0502020104020203" pitchFamily="34" charset="0"/>
              </a:rPr>
              <a:t>San </a:t>
            </a:r>
            <a:r>
              <a:rPr lang="en-US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Jose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CA </a:t>
            </a:r>
            <a:r>
              <a:rPr lang="en-US" sz="1400" dirty="0">
                <a:solidFill>
                  <a:schemeClr val="bg1"/>
                </a:solidFill>
                <a:latin typeface="Gill Sans MT" panose="020B0502020104020203" pitchFamily="34" charset="0"/>
              </a:rPr>
              <a:t>95110</a:t>
            </a:r>
            <a:endParaRPr lang="en-IN" sz="1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0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Table of Contents</a:t>
            </a:r>
            <a:endParaRPr lang="en-US" sz="2800" dirty="0">
              <a:solidFill>
                <a:srgbClr val="77062D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8644" y="1119716"/>
            <a:ext cx="800100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 smtClean="0">
                <a:solidFill>
                  <a:srgbClr val="770029"/>
                </a:solidFill>
              </a:rPr>
              <a:t>Background &amp; Scope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 smtClean="0">
                <a:solidFill>
                  <a:srgbClr val="770029"/>
                </a:solidFill>
              </a:rPr>
              <a:t>Solution Overview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 smtClean="0">
                <a:solidFill>
                  <a:srgbClr val="770029"/>
                </a:solidFill>
              </a:rPr>
              <a:t>Discovery – Requirements Gathering and Definition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smtClean="0">
                <a:solidFill>
                  <a:srgbClr val="77062D"/>
                </a:solidFill>
              </a:rPr>
              <a:t>Phase </a:t>
            </a:r>
            <a:r>
              <a:rPr lang="en-US" sz="1400" dirty="0">
                <a:solidFill>
                  <a:srgbClr val="77062D"/>
                </a:solidFill>
              </a:rPr>
              <a:t>1 – Money Changer functionality </a:t>
            </a:r>
            <a:r>
              <a:rPr lang="en-US" sz="1400" dirty="0" smtClean="0">
                <a:solidFill>
                  <a:srgbClr val="77062D"/>
                </a:solidFill>
              </a:rPr>
              <a:t>implementation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400" dirty="0">
                <a:solidFill>
                  <a:srgbClr val="77062D"/>
                </a:solidFill>
              </a:rPr>
              <a:t>Phase 2 – Money Changer functionality </a:t>
            </a:r>
            <a:r>
              <a:rPr lang="en-US" sz="1400" dirty="0" smtClean="0">
                <a:solidFill>
                  <a:srgbClr val="77062D"/>
                </a:solidFill>
              </a:rPr>
              <a:t>implementation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400" dirty="0">
                <a:solidFill>
                  <a:srgbClr val="77062D"/>
                </a:solidFill>
              </a:rPr>
              <a:t>Money Changer functionality implementation – Mobile </a:t>
            </a:r>
            <a:r>
              <a:rPr lang="en-US" sz="1400" dirty="0" smtClean="0">
                <a:solidFill>
                  <a:srgbClr val="77062D"/>
                </a:solidFill>
              </a:rPr>
              <a:t>App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400" dirty="0">
                <a:solidFill>
                  <a:srgbClr val="77062D"/>
                </a:solidFill>
              </a:rPr>
              <a:t>Phase 1 – Customer functionality </a:t>
            </a:r>
            <a:r>
              <a:rPr lang="en-US" sz="1400" dirty="0" smtClean="0">
                <a:solidFill>
                  <a:srgbClr val="77062D"/>
                </a:solidFill>
              </a:rPr>
              <a:t>Implementation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400" dirty="0">
                <a:solidFill>
                  <a:srgbClr val="77062D"/>
                </a:solidFill>
              </a:rPr>
              <a:t>Phase 2 – Customer functionality </a:t>
            </a:r>
            <a:r>
              <a:rPr lang="en-US" sz="1400" dirty="0" smtClean="0">
                <a:solidFill>
                  <a:srgbClr val="77062D"/>
                </a:solidFill>
              </a:rPr>
              <a:t>Implementation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400" dirty="0">
                <a:solidFill>
                  <a:srgbClr val="77062D"/>
                </a:solidFill>
              </a:rPr>
              <a:t>Phase 1 – Administrative functionality </a:t>
            </a:r>
            <a:r>
              <a:rPr lang="en-US" sz="1400" dirty="0" smtClean="0">
                <a:solidFill>
                  <a:srgbClr val="77062D"/>
                </a:solidFill>
              </a:rPr>
              <a:t>Implementation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400" dirty="0" err="1">
                <a:solidFill>
                  <a:srgbClr val="77062D"/>
                </a:solidFill>
              </a:rPr>
              <a:t>MyFX</a:t>
            </a:r>
            <a:r>
              <a:rPr lang="en-US" sz="1400" dirty="0">
                <a:solidFill>
                  <a:srgbClr val="77062D"/>
                </a:solidFill>
              </a:rPr>
              <a:t> system </a:t>
            </a:r>
            <a:r>
              <a:rPr lang="en-US" sz="1400" dirty="0" smtClean="0">
                <a:solidFill>
                  <a:srgbClr val="77062D"/>
                </a:solidFill>
              </a:rPr>
              <a:t>features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400" dirty="0">
                <a:solidFill>
                  <a:srgbClr val="77062D"/>
                </a:solidFill>
              </a:rPr>
              <a:t>Timelines and </a:t>
            </a:r>
            <a:r>
              <a:rPr lang="en-US" sz="1400" dirty="0" smtClean="0">
                <a:solidFill>
                  <a:srgbClr val="77062D"/>
                </a:solidFill>
              </a:rPr>
              <a:t>Deliverables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400" dirty="0">
                <a:solidFill>
                  <a:srgbClr val="77062D"/>
                </a:solidFill>
              </a:rPr>
              <a:t>Technology </a:t>
            </a:r>
            <a:r>
              <a:rPr lang="en-US" sz="1400" dirty="0" smtClean="0">
                <a:solidFill>
                  <a:srgbClr val="77062D"/>
                </a:solidFill>
              </a:rPr>
              <a:t>Specifications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400" dirty="0" smtClean="0">
                <a:solidFill>
                  <a:srgbClr val="77062D"/>
                </a:solidFill>
              </a:rPr>
              <a:t>Thank You</a:t>
            </a:r>
            <a:endParaRPr lang="en-US" sz="1400" dirty="0">
              <a:solidFill>
                <a:srgbClr val="77062D"/>
              </a:solidFill>
            </a:endParaRPr>
          </a:p>
          <a:p>
            <a:pPr>
              <a:lnSpc>
                <a:spcPct val="150000"/>
              </a:lnSpc>
            </a:pPr>
            <a:endParaRPr lang="en-IN" sz="2000" dirty="0" smtClean="0">
              <a:solidFill>
                <a:srgbClr val="770029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14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Background &amp; Scope </a:t>
            </a:r>
            <a:endParaRPr lang="en-US" sz="2800" dirty="0">
              <a:solidFill>
                <a:srgbClr val="77062D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644" y="1045706"/>
            <a:ext cx="11000016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UAE Society </a:t>
            </a:r>
            <a:r>
              <a:rPr lang="en-US" sz="2000" dirty="0"/>
              <a:t>of Engineers participates in solving arbitration cases with the cooperation of UAE courts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Arbitration Committee maintained by the UAE Society of Engineers  is responsible for resolving claims and disputes between two legally binding parties amicably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UAE Society of Engineers Cooperate with government in rehabilitating arbitrators.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97644" y="3218568"/>
            <a:ext cx="110000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The Society of Engineers Intends to develop an case management system that facilitate the following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selection, training and certification of arbitrators for dispute resolution.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Assignment of arbitrators to cases for dispute resolution</a:t>
            </a:r>
            <a:r>
              <a:rPr lang="en-US" sz="20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An arbitration management system that tracks the status and stages in the workflow.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98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Background &amp; Scope </a:t>
            </a:r>
            <a:endParaRPr lang="en-US" sz="2800" dirty="0">
              <a:solidFill>
                <a:srgbClr val="77062D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844" y="1178728"/>
            <a:ext cx="1100001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The system will have the following salient features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Provision to manage different stakeholders such as clients, arbitrators, chief arbitrators, SOE admins and users.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Provision to manage tests. </a:t>
            </a:r>
            <a:r>
              <a:rPr lang="en-US" dirty="0" smtClean="0"/>
              <a:t>I.E add questions, create test, rank test etc.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Ability to track the stages of the application workflow as well as the status of the applications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Ability to conduct online payments and transactions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Email and  file management for workflows.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System will be composed of two major workflows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Arbitrator training and certification workflow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Dispute resolution case management 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5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Solution Overview </a:t>
            </a:r>
            <a:endParaRPr lang="en-US" sz="2800" dirty="0">
              <a:solidFill>
                <a:srgbClr val="77062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79444" y="877887"/>
            <a:ext cx="438864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System provides an Optional web service layer to integrate the application with mobile devices.</a:t>
            </a:r>
          </a:p>
          <a:p>
            <a:r>
              <a:rPr lang="en-US" sz="1400" b="1" dirty="0" smtClean="0"/>
              <a:t>The main components of the application 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/>
              <a:t>Authentication, authorization to distinguish the logged in user,  auditing to track the progress of the workflow and logging for security purposes.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/>
              <a:t>The case management system consist of two distinct workflows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Dispute resolution to arbitrate cases between clients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An arbitration management system for SOE to allocate and deallocate cases to arbitrators and for managing the arbitration process.</a:t>
            </a:r>
            <a:endParaRPr lang="en-US" sz="1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Arbitration certification for candidates and a test management and administration system.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/>
              <a:t>The above workflows are build on a common framework that manages the workflow.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/>
              <a:t>The system will also have a build in file management, email management system and scheduling services to sent reminder emails  to concerned parties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/>
              <a:t>The application is also integrated with an online payment system  manage fee collection.</a:t>
            </a:r>
            <a:endParaRPr lang="en-US" sz="1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79" y="856614"/>
            <a:ext cx="7023923" cy="528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1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Discovery Phase – Requirements Gathering and Definition</a:t>
            </a:r>
            <a:endParaRPr lang="en-US" sz="2800" dirty="0">
              <a:solidFill>
                <a:srgbClr val="77062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644" y="1207035"/>
            <a:ext cx="1100001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A dedicated phase </a:t>
            </a:r>
            <a:r>
              <a:rPr lang="en-US" sz="1600" dirty="0" smtClean="0"/>
              <a:t>for Verbat </a:t>
            </a:r>
            <a:r>
              <a:rPr lang="en-US" sz="1600" dirty="0" smtClean="0"/>
              <a:t>to discuss the detailed business and technical requirements, define the solution approach and deliverables, document these and obtain mutual sign-off</a:t>
            </a:r>
          </a:p>
          <a:p>
            <a:pPr lvl="0" algn="just"/>
            <a:endParaRPr lang="en-US" sz="1600" dirty="0" smtClean="0"/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Verbat </a:t>
            </a:r>
            <a:r>
              <a:rPr lang="en-US" sz="1600" dirty="0" smtClean="0"/>
              <a:t>proposes </a:t>
            </a:r>
            <a:r>
              <a:rPr lang="en-US" sz="1600" dirty="0" smtClean="0"/>
              <a:t>to deploy a senior Technical Architect and a senior Business Analyst for this phase</a:t>
            </a:r>
          </a:p>
          <a:p>
            <a:pPr lvl="0" algn="just"/>
            <a:endParaRPr lang="en-US" sz="1600" dirty="0" smtClean="0"/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The phase will be completed over 10 working days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Deliverables: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Detailed requirement specifications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Wireframes for the key screens for the proposed web and mobile apps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High level technical design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Dependencies: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Availability of key stakeholders for meetings to discuss requirements and validate findings and deliverables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Written sign-off for completion, prior to commencement of the next phase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8194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SOE </a:t>
            </a:r>
            <a:r>
              <a:rPr lang="en-US" sz="2800" dirty="0" smtClean="0">
                <a:solidFill>
                  <a:srgbClr val="77062D"/>
                </a:solidFill>
              </a:rPr>
              <a:t>functionality implementation</a:t>
            </a:r>
            <a:endParaRPr lang="en-US" sz="2800" dirty="0">
              <a:solidFill>
                <a:srgbClr val="77062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536" y="1119716"/>
            <a:ext cx="11018044" cy="7117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1600" u="sng" dirty="0" smtClean="0">
                <a:solidFill>
                  <a:srgbClr val="77062D"/>
                </a:solidFill>
              </a:rPr>
              <a:t>SOE Functionality for candidates</a:t>
            </a:r>
            <a:endParaRPr lang="en-US" sz="1600" u="sng" dirty="0">
              <a:solidFill>
                <a:srgbClr val="77062D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/>
              <a:t>User authentication and entitlement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Create Candidate profiles and upload relevant documentation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Schedule The candidate for test and lesson plans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/>
              <a:t>Fee collection from Candidates for tests and lesson </a:t>
            </a:r>
            <a:r>
              <a:rPr lang="en-US" sz="1400" dirty="0" smtClean="0"/>
              <a:t>plans</a:t>
            </a:r>
          </a:p>
          <a:p>
            <a:pPr algn="just"/>
            <a:endParaRPr lang="en-US" sz="1600" u="sng" dirty="0" smtClean="0">
              <a:solidFill>
                <a:srgbClr val="77062D"/>
              </a:solidFill>
            </a:endParaRPr>
          </a:p>
          <a:p>
            <a:pPr algn="just"/>
            <a:r>
              <a:rPr lang="en-US" sz="1600" u="sng" dirty="0" smtClean="0">
                <a:solidFill>
                  <a:srgbClr val="77062D"/>
                </a:solidFill>
              </a:rPr>
              <a:t>SOE </a:t>
            </a:r>
            <a:r>
              <a:rPr lang="en-US" sz="1600" u="sng" dirty="0">
                <a:solidFill>
                  <a:srgbClr val="77062D"/>
                </a:solidFill>
              </a:rPr>
              <a:t>Functionality For managing test</a:t>
            </a:r>
            <a:endParaRPr lang="en-US" sz="1600" u="sng" dirty="0">
              <a:solidFill>
                <a:srgbClr val="77062D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Create and manage objective type test questions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Create and manage Descriptive questions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Record the test results with comments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Ability to pass or fail Descriptive tests and interviews.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Test taking  and test grading functionality</a:t>
            </a:r>
          </a:p>
          <a:p>
            <a:pPr algn="just"/>
            <a:endParaRPr lang="en-US" sz="1600" u="sng" dirty="0" smtClean="0">
              <a:solidFill>
                <a:srgbClr val="77062D"/>
              </a:solidFill>
            </a:endParaRPr>
          </a:p>
          <a:p>
            <a:pPr algn="just"/>
            <a:r>
              <a:rPr lang="en-US" sz="1600" u="sng" dirty="0" smtClean="0">
                <a:solidFill>
                  <a:srgbClr val="77062D"/>
                </a:solidFill>
              </a:rPr>
              <a:t>Manage </a:t>
            </a:r>
            <a:r>
              <a:rPr lang="en-US" sz="1600" u="sng" dirty="0">
                <a:solidFill>
                  <a:srgbClr val="77062D"/>
                </a:solidFill>
              </a:rPr>
              <a:t>Arbitrations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Manage arbitration cases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Ability to view arbitration cases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Assignment of cases to chief arbitrator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Ability to view case status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Ability to view the cases assigned to an arbitrator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Fee collection from clients for arbitrating cases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Authorization </a:t>
            </a:r>
            <a:r>
              <a:rPr lang="en-US" sz="1400" dirty="0"/>
              <a:t>logic  for workflow </a:t>
            </a:r>
            <a:r>
              <a:rPr lang="en-US" sz="1400" dirty="0" smtClean="0"/>
              <a:t>progression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Specify the commission for SOE for facilitating arbitration.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SOE will facilitate the meetings between arbitrators and clients for dispute resolution.</a:t>
            </a:r>
            <a:endParaRPr lang="en-US" sz="1400" dirty="0"/>
          </a:p>
          <a:p>
            <a:pPr algn="just"/>
            <a:endParaRPr lang="en-US" sz="1400" dirty="0" smtClean="0"/>
          </a:p>
          <a:p>
            <a:pPr algn="just"/>
            <a:endParaRPr lang="en-US" sz="14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1400" dirty="0" smtClean="0"/>
          </a:p>
          <a:p>
            <a:pPr algn="just"/>
            <a:endParaRPr lang="en-US" sz="1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just"/>
            <a:endParaRPr lang="en-US" sz="105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7310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07156" y="1110635"/>
            <a:ext cx="7985135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endParaRPr lang="en-US" sz="1600" u="sng" dirty="0">
              <a:solidFill>
                <a:srgbClr val="77062D"/>
              </a:solidFill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dirty="0" smtClean="0"/>
              <a:t>Functionality for taking  objective type test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dirty="0" smtClean="0"/>
              <a:t>Functionality to take descriptive test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dirty="0" smtClean="0"/>
              <a:t>Functionality to make payment for Objective type test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dirty="0" smtClean="0"/>
              <a:t>Functionality to receive reminder mails and status of the interview process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1400" dirty="0"/>
          </a:p>
          <a:p>
            <a:pPr lvl="1" algn="just"/>
            <a:endParaRPr lang="en-US" sz="1400" dirty="0" smtClean="0"/>
          </a:p>
          <a:p>
            <a:pPr lvl="1" algn="just"/>
            <a:endParaRPr lang="en-US" sz="1400" dirty="0"/>
          </a:p>
          <a:p>
            <a:pPr lvl="0" algn="just"/>
            <a:endParaRPr lang="en-US" u="sng" dirty="0" smtClean="0">
              <a:solidFill>
                <a:srgbClr val="77062D"/>
              </a:solidFill>
            </a:endParaRPr>
          </a:p>
          <a:p>
            <a:pPr lvl="0" algn="just"/>
            <a:endParaRPr lang="en-US" u="sng" dirty="0">
              <a:solidFill>
                <a:srgbClr val="77062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Candidate</a:t>
            </a:r>
            <a:r>
              <a:rPr lang="en-US" sz="2800" dirty="0" smtClean="0">
                <a:solidFill>
                  <a:srgbClr val="77062D"/>
                </a:solidFill>
              </a:rPr>
              <a:t> </a:t>
            </a:r>
            <a:r>
              <a:rPr lang="en-US" sz="2800" dirty="0" smtClean="0">
                <a:solidFill>
                  <a:srgbClr val="77062D"/>
                </a:solidFill>
              </a:rPr>
              <a:t>functionality implementation</a:t>
            </a:r>
            <a:endParaRPr lang="en-US" sz="2800" dirty="0">
              <a:solidFill>
                <a:srgbClr val="7706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1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3844" y="1122827"/>
            <a:ext cx="1101804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Clients </a:t>
            </a:r>
            <a:r>
              <a:rPr lang="en-US" dirty="0"/>
              <a:t>can </a:t>
            </a:r>
            <a:r>
              <a:rPr lang="en-US" dirty="0" smtClean="0"/>
              <a:t>create profile and upload documents relevant to their case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Clients will receive emails and updates on their case.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Client can make payments for case arbitration.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Clients can escalate the case to the chief arbitrator if they are not satisfied with the results of the judgement.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14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Client</a:t>
            </a:r>
            <a:r>
              <a:rPr lang="en-US" sz="2800" dirty="0" smtClean="0">
                <a:solidFill>
                  <a:srgbClr val="77062D"/>
                </a:solidFill>
              </a:rPr>
              <a:t> </a:t>
            </a:r>
            <a:r>
              <a:rPr lang="en-US" sz="2800" dirty="0" smtClean="0">
                <a:solidFill>
                  <a:srgbClr val="77062D"/>
                </a:solidFill>
              </a:rPr>
              <a:t>functionality </a:t>
            </a:r>
            <a:r>
              <a:rPr lang="en-US" sz="2800" dirty="0" smtClean="0">
                <a:solidFill>
                  <a:srgbClr val="77062D"/>
                </a:solidFill>
              </a:rPr>
              <a:t>implementation</a:t>
            </a:r>
            <a:endParaRPr lang="en-US" sz="2800" dirty="0">
              <a:solidFill>
                <a:srgbClr val="7706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392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25365</TotalTime>
  <Words>1201</Words>
  <Application>Microsoft Office PowerPoint</Application>
  <PresentationFormat>Custom</PresentationFormat>
  <Paragraphs>210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Verbat</dc:creator>
  <cp:keywords/>
  <dc:description/>
  <cp:lastModifiedBy>Prashant Thomas</cp:lastModifiedBy>
  <cp:revision>2453</cp:revision>
  <cp:lastPrinted>2016-02-10T16:45:28Z</cp:lastPrinted>
  <dcterms:created xsi:type="dcterms:W3CDTF">2013-11-11T05:28:37Z</dcterms:created>
  <dcterms:modified xsi:type="dcterms:W3CDTF">2016-07-19T12:26:35Z</dcterms:modified>
  <cp:category/>
</cp:coreProperties>
</file>