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80" r:id="rId7"/>
    <p:sldId id="273" r:id="rId8"/>
    <p:sldId id="259" r:id="rId9"/>
    <p:sldId id="263" r:id="rId10"/>
    <p:sldId id="266" r:id="rId11"/>
    <p:sldId id="274" r:id="rId12"/>
    <p:sldId id="262" r:id="rId13"/>
    <p:sldId id="276" r:id="rId14"/>
    <p:sldId id="264" r:id="rId15"/>
    <p:sldId id="277" r:id="rId16"/>
    <p:sldId id="271" r:id="rId17"/>
    <p:sldId id="278" r:id="rId18"/>
    <p:sldId id="270" r:id="rId19"/>
    <p:sldId id="279" r:id="rId20"/>
    <p:sldId id="275"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26"/>
    <a:srgbClr val="1C1C1C"/>
    <a:srgbClr val="5DE1AF"/>
    <a:srgbClr val="39ACB6"/>
    <a:srgbClr val="C5EBFF"/>
    <a:srgbClr val="F9B2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8" autoAdjust="0"/>
    <p:restoredTop sz="94660"/>
  </p:normalViewPr>
  <p:slideViewPr>
    <p:cSldViewPr snapToGrid="0">
      <p:cViewPr varScale="1">
        <p:scale>
          <a:sx n="80" d="100"/>
          <a:sy n="80" d="100"/>
        </p:scale>
        <p:origin x="1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10-08-2016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10-08-2016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10-08-2016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10-08-2016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10-08-2016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10-08-2016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500" b="1" dirty="0">
                <a:solidFill>
                  <a:srgbClr val="1C1C1C"/>
                </a:solidFill>
              </a:rPr>
              <a:t>Proposal for Development of an Expert Training &amp; Arbitration </a:t>
            </a:r>
            <a:r>
              <a:rPr lang="en-US" sz="2500" b="1" dirty="0">
                <a:solidFill>
                  <a:srgbClr val="1C1C1C"/>
                </a:solidFill>
              </a:rPr>
              <a:t>System for </a:t>
            </a:r>
            <a:br>
              <a:rPr lang="en-US" sz="2500" b="1" dirty="0">
                <a:solidFill>
                  <a:srgbClr val="1C1C1C"/>
                </a:solidFill>
              </a:rPr>
            </a:br>
            <a:r>
              <a:rPr lang="en-US" sz="2500" b="1" dirty="0">
                <a:solidFill>
                  <a:srgbClr val="1C1C1C"/>
                </a:solidFill>
              </a:rPr>
              <a:t>Society of Engineers - UAE</a:t>
            </a:r>
          </a:p>
          <a:p>
            <a:pPr algn="r"/>
            <a:endParaRPr lang="en-US" sz="1600" b="1" dirty="0">
              <a:solidFill>
                <a:srgbClr val="1C1C1C"/>
              </a:solidFill>
            </a:endParaRPr>
          </a:p>
          <a:p>
            <a:pPr algn="r"/>
            <a:r>
              <a:rPr lang="en-US" sz="1600" b="1" dirty="0">
                <a:solidFill>
                  <a:srgbClr val="1C1C1C"/>
                </a:solidFill>
              </a:rPr>
              <a:t>July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Functionality </a:t>
            </a:r>
            <a:r>
              <a:rPr lang="en-IN" sz="3200" dirty="0">
                <a:solidFill>
                  <a:schemeClr val="bg1"/>
                </a:solidFill>
              </a:rPr>
              <a:t>(Contd..)</a:t>
            </a:r>
            <a:endParaRPr lang="en-US" sz="3200" dirty="0">
              <a:solidFill>
                <a:schemeClr val="bg1"/>
              </a:solidFill>
            </a:endParaRPr>
          </a:p>
        </p:txBody>
      </p:sp>
      <p:sp>
        <p:nvSpPr>
          <p:cNvPr id="5" name="Rectangle 4"/>
          <p:cNvSpPr/>
          <p:nvPr/>
        </p:nvSpPr>
        <p:spPr>
          <a:xfrm>
            <a:off x="0" y="1406100"/>
            <a:ext cx="11887200" cy="5090496"/>
          </a:xfrm>
          <a:prstGeom prst="rect">
            <a:avLst/>
          </a:prstGeom>
        </p:spPr>
        <p:txBody>
          <a:bodyPr wrap="square">
            <a:spAutoFit/>
          </a:bodyPr>
          <a:lstStyle/>
          <a:p>
            <a:pPr lvl="1" algn="just">
              <a:lnSpc>
                <a:spcPts val="2800"/>
              </a:lnSpc>
            </a:pPr>
            <a:r>
              <a:rPr lang="en-US" sz="2100" b="1" dirty="0">
                <a:solidFill>
                  <a:srgbClr val="800000"/>
                </a:solidFill>
              </a:rPr>
              <a:t>Chief Arbitrator Functionality</a:t>
            </a:r>
          </a:p>
          <a:p>
            <a:pPr marL="800100" lvl="1" indent="-342900">
              <a:lnSpc>
                <a:spcPts val="2800"/>
              </a:lnSpc>
              <a:buFont typeface="Wingdings" panose="05000000000000000000" pitchFamily="2" charset="2"/>
              <a:buChar char="§"/>
            </a:pPr>
            <a:r>
              <a:rPr lang="en-US" dirty="0"/>
              <a:t>Cases can be viewed by the Chief Arbitrator assigned by the SOE</a:t>
            </a:r>
          </a:p>
          <a:p>
            <a:pPr marL="800100" lvl="1" indent="-342900">
              <a:lnSpc>
                <a:spcPts val="2800"/>
              </a:lnSpc>
              <a:buFont typeface="Wingdings" panose="05000000000000000000" pitchFamily="2" charset="2"/>
              <a:buChar char="§"/>
            </a:pPr>
            <a:r>
              <a:rPr lang="en-US" dirty="0"/>
              <a:t>Chief Arbitrator can reassign the cases to other Arbitrators who are specialized in handling the case</a:t>
            </a:r>
          </a:p>
          <a:p>
            <a:pPr marL="800100" lvl="1" indent="-342900">
              <a:lnSpc>
                <a:spcPts val="2800"/>
              </a:lnSpc>
              <a:buFont typeface="Wingdings" panose="05000000000000000000" pitchFamily="2" charset="2"/>
              <a:buChar char="§"/>
            </a:pPr>
            <a:r>
              <a:rPr lang="en-US" dirty="0"/>
              <a:t>The Chief Arbitrator can receive feedbacks from the fellow Arbitrators</a:t>
            </a:r>
          </a:p>
          <a:p>
            <a:pPr marL="800100" lvl="1" indent="-342900">
              <a:lnSpc>
                <a:spcPts val="2800"/>
              </a:lnSpc>
              <a:buFont typeface="Wingdings" panose="05000000000000000000" pitchFamily="2" charset="2"/>
              <a:buChar char="§"/>
            </a:pPr>
            <a:r>
              <a:rPr lang="en-US" dirty="0"/>
              <a:t>The Chief Arbitrator can enter the meeting minutes into the system</a:t>
            </a:r>
          </a:p>
          <a:p>
            <a:pPr marL="800100" lvl="1" indent="-342900">
              <a:lnSpc>
                <a:spcPts val="2800"/>
              </a:lnSpc>
              <a:buFont typeface="Wingdings" panose="05000000000000000000" pitchFamily="2" charset="2"/>
              <a:buChar char="§"/>
            </a:pPr>
            <a:r>
              <a:rPr lang="en-US" dirty="0"/>
              <a:t>Chief Arbitrator can assign the case to a single arbitrator pending review and receive feed back from fellow Arbitrators</a:t>
            </a:r>
          </a:p>
          <a:p>
            <a:pPr marL="800100" lvl="1" indent="-342900">
              <a:lnSpc>
                <a:spcPts val="2800"/>
              </a:lnSpc>
              <a:buFont typeface="Wingdings" panose="05000000000000000000" pitchFamily="2" charset="2"/>
              <a:buChar char="§"/>
            </a:pPr>
            <a:r>
              <a:rPr lang="en-US" dirty="0"/>
              <a:t>Once the case is resolved the Chief Arbitrator can relieve the assigned Arbitrator from the case</a:t>
            </a:r>
          </a:p>
          <a:p>
            <a:pPr marL="800100" lvl="1" indent="-342900">
              <a:lnSpc>
                <a:spcPts val="2800"/>
              </a:lnSpc>
              <a:buFont typeface="Wingdings" panose="05000000000000000000" pitchFamily="2" charset="2"/>
              <a:buChar char="§"/>
            </a:pPr>
            <a:r>
              <a:rPr lang="en-US" dirty="0"/>
              <a:t>The Chief Arbitrator can receive an escalation if the clients are not satisfied with the verdict</a:t>
            </a:r>
          </a:p>
          <a:p>
            <a:pPr marL="800100" lvl="1" indent="-342900" algn="just">
              <a:lnSpc>
                <a:spcPts val="2800"/>
              </a:lnSpc>
              <a:buFont typeface="Wingdings" panose="05000000000000000000" pitchFamily="2" charset="2"/>
              <a:buChar char="§"/>
            </a:pPr>
            <a:endParaRPr lang="en-US" dirty="0"/>
          </a:p>
          <a:p>
            <a:pPr lvl="1" algn="just">
              <a:lnSpc>
                <a:spcPts val="2800"/>
              </a:lnSpc>
            </a:pPr>
            <a:r>
              <a:rPr lang="en-US" sz="2100" b="1" dirty="0">
                <a:solidFill>
                  <a:srgbClr val="800000"/>
                </a:solidFill>
              </a:rPr>
              <a:t>Assigned Arbitrator Functionality</a:t>
            </a:r>
          </a:p>
          <a:p>
            <a:pPr marL="800100" lvl="1" indent="-342900">
              <a:lnSpc>
                <a:spcPts val="2800"/>
              </a:lnSpc>
              <a:buFont typeface="Wingdings" panose="05000000000000000000" pitchFamily="2" charset="2"/>
              <a:buChar char="§"/>
            </a:pPr>
            <a:r>
              <a:rPr lang="en-US" dirty="0"/>
              <a:t>Assigned Arbitrators can receive the cases assigned to them by the Chief Arbitrator</a:t>
            </a:r>
          </a:p>
          <a:p>
            <a:pPr marL="800100" lvl="1" indent="-342900">
              <a:lnSpc>
                <a:spcPts val="2800"/>
              </a:lnSpc>
              <a:buFont typeface="Wingdings" panose="05000000000000000000" pitchFamily="2" charset="2"/>
              <a:buChar char="§"/>
            </a:pPr>
            <a:r>
              <a:rPr lang="en-US" dirty="0"/>
              <a:t>The Arbitrator can accept or reject the case</a:t>
            </a:r>
          </a:p>
          <a:p>
            <a:pPr marL="800100" lvl="1" indent="-342900">
              <a:lnSpc>
                <a:spcPts val="2800"/>
              </a:lnSpc>
              <a:buFont typeface="Wingdings" panose="05000000000000000000" pitchFamily="2" charset="2"/>
              <a:buChar char="§"/>
            </a:pPr>
            <a:r>
              <a:rPr lang="en-US" dirty="0"/>
              <a:t>The results of the judgement along with meeting minutes can be viewed that are recorded in the system</a:t>
            </a:r>
          </a:p>
        </p:txBody>
      </p:sp>
    </p:spTree>
    <p:extLst>
      <p:ext uri="{BB962C8B-B14F-4D97-AF65-F5344CB8AC3E}">
        <p14:creationId xmlns:p14="http://schemas.microsoft.com/office/powerpoint/2010/main" val="214375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Discovery Phase</a:t>
            </a:r>
          </a:p>
        </p:txBody>
      </p:sp>
    </p:spTree>
    <p:extLst>
      <p:ext uri="{BB962C8B-B14F-4D97-AF65-F5344CB8AC3E}">
        <p14:creationId xmlns:p14="http://schemas.microsoft.com/office/powerpoint/2010/main" val="285936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Requirements Gathering</a:t>
            </a:r>
          </a:p>
        </p:txBody>
      </p:sp>
      <p:sp>
        <p:nvSpPr>
          <p:cNvPr id="7" name="TextBox 6"/>
          <p:cNvSpPr txBox="1"/>
          <p:nvPr/>
        </p:nvSpPr>
        <p:spPr>
          <a:xfrm>
            <a:off x="356669" y="1507650"/>
            <a:ext cx="11517279" cy="5298886"/>
          </a:xfrm>
          <a:prstGeom prst="rect">
            <a:avLst/>
          </a:prstGeom>
          <a:noFill/>
        </p:spPr>
        <p:txBody>
          <a:bodyPr wrap="square" rtlCol="0">
            <a:spAutoFit/>
          </a:bodyPr>
          <a:lstStyle/>
          <a:p>
            <a:pPr marL="285750" lvl="0" indent="-285750">
              <a:lnSpc>
                <a:spcPts val="2800"/>
              </a:lnSpc>
              <a:buFont typeface="Wingdings" panose="05000000000000000000" pitchFamily="2" charset="2"/>
              <a:buChar char="§"/>
            </a:pPr>
            <a:r>
              <a:rPr lang="en-US" sz="2100" dirty="0"/>
              <a:t>On signing the contract, Verbat will deploy a senior Technical Architect and a senior Business Analyst to discuss the business and technical requirements, define the solution approach, deliverables during each phases of execution,  documentation and sign-off</a:t>
            </a:r>
          </a:p>
          <a:p>
            <a:pPr lvl="0">
              <a:lnSpc>
                <a:spcPts val="2800"/>
              </a:lnSpc>
            </a:pPr>
            <a:r>
              <a:rPr lang="en-US" sz="2100" b="1" dirty="0">
                <a:solidFill>
                  <a:srgbClr val="800000"/>
                </a:solidFill>
              </a:rPr>
              <a:t/>
            </a:r>
            <a:br>
              <a:rPr lang="en-US" sz="2100" b="1" dirty="0">
                <a:solidFill>
                  <a:srgbClr val="800000"/>
                </a:solidFill>
              </a:rPr>
            </a:br>
            <a:r>
              <a:rPr lang="en-US" sz="2100" b="1" dirty="0">
                <a:solidFill>
                  <a:srgbClr val="800000"/>
                </a:solidFill>
              </a:rPr>
              <a:t>Deliverables</a:t>
            </a:r>
          </a:p>
          <a:p>
            <a:pPr marL="742950" lvl="1" indent="-285750">
              <a:lnSpc>
                <a:spcPts val="2800"/>
              </a:lnSpc>
              <a:buFont typeface="Arial" panose="020B0604020202020204" pitchFamily="34" charset="0"/>
              <a:buChar char="•"/>
            </a:pPr>
            <a:r>
              <a:rPr lang="en-US" sz="2100" dirty="0"/>
              <a:t>High level technical design</a:t>
            </a:r>
          </a:p>
          <a:p>
            <a:pPr marL="742950" lvl="1" indent="-285750">
              <a:lnSpc>
                <a:spcPts val="2800"/>
              </a:lnSpc>
              <a:buFont typeface="Arial" panose="020B0604020202020204" pitchFamily="34" charset="0"/>
              <a:buChar char="•"/>
            </a:pPr>
            <a:r>
              <a:rPr lang="en-US" sz="2100" dirty="0"/>
              <a:t>Detailed requirement specification document</a:t>
            </a:r>
          </a:p>
          <a:p>
            <a:pPr marL="742950" lvl="1" indent="-285750">
              <a:lnSpc>
                <a:spcPts val="2800"/>
              </a:lnSpc>
              <a:buFont typeface="Arial" panose="020B0604020202020204" pitchFamily="34" charset="0"/>
              <a:buChar char="•"/>
            </a:pPr>
            <a:r>
              <a:rPr lang="en-US" sz="2100" dirty="0"/>
              <a:t>Wireframes for the key screens for the proposed web application</a:t>
            </a:r>
            <a:br>
              <a:rPr lang="en-US" sz="2100" dirty="0"/>
            </a:br>
            <a:endParaRPr lang="en-US" sz="2100" dirty="0"/>
          </a:p>
          <a:p>
            <a:pPr>
              <a:lnSpc>
                <a:spcPts val="2800"/>
              </a:lnSpc>
            </a:pPr>
            <a:r>
              <a:rPr lang="en-US" sz="2100" b="1" dirty="0">
                <a:solidFill>
                  <a:srgbClr val="800000"/>
                </a:solidFill>
              </a:rPr>
              <a:t>Dependencies</a:t>
            </a:r>
          </a:p>
          <a:p>
            <a:pPr marL="742950" lvl="1" indent="-285750">
              <a:lnSpc>
                <a:spcPts val="2800"/>
              </a:lnSpc>
              <a:buFont typeface="Arial" panose="020B0604020202020204" pitchFamily="34" charset="0"/>
              <a:buChar char="•"/>
            </a:pPr>
            <a:r>
              <a:rPr lang="en-US" sz="2100" dirty="0"/>
              <a:t>The client to nominate a POC to coordinate with our team</a:t>
            </a:r>
          </a:p>
          <a:p>
            <a:pPr marL="742950" lvl="1" indent="-285750">
              <a:lnSpc>
                <a:spcPts val="2800"/>
              </a:lnSpc>
              <a:buFont typeface="Arial" panose="020B0604020202020204" pitchFamily="34" charset="0"/>
              <a:buChar char="•"/>
            </a:pPr>
            <a:r>
              <a:rPr lang="en-US" sz="2100" dirty="0"/>
              <a:t>Availability of key stakeholders for meetings to discuss requirements and validate findings and deliverables</a:t>
            </a:r>
          </a:p>
          <a:p>
            <a:pPr marL="742950" lvl="1" indent="-285750">
              <a:lnSpc>
                <a:spcPts val="2800"/>
              </a:lnSpc>
              <a:buFont typeface="Arial" panose="020B0604020202020204" pitchFamily="34" charset="0"/>
              <a:buChar char="•"/>
            </a:pPr>
            <a:r>
              <a:rPr lang="en-US" sz="2100" dirty="0"/>
              <a:t>Written sign-off on the deliverables prior to commencement of the development phase</a:t>
            </a:r>
          </a:p>
        </p:txBody>
      </p:sp>
    </p:spTree>
    <p:extLst>
      <p:ext uri="{BB962C8B-B14F-4D97-AF65-F5344CB8AC3E}">
        <p14:creationId xmlns:p14="http://schemas.microsoft.com/office/powerpoint/2010/main" val="230968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Tree>
    <p:extLst>
      <p:ext uri="{BB962C8B-B14F-4D97-AF65-F5344CB8AC3E}">
        <p14:creationId xmlns:p14="http://schemas.microsoft.com/office/powerpoint/2010/main" val="337402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5" name="Content Placeholder 2"/>
          <p:cNvSpPr>
            <a:spLocks noGrp="1"/>
          </p:cNvSpPr>
          <p:nvPr>
            <p:ph idx="1"/>
          </p:nvPr>
        </p:nvSpPr>
        <p:spPr>
          <a:xfrm>
            <a:off x="8327596" y="1936311"/>
            <a:ext cx="3671899" cy="4058652"/>
          </a:xfrm>
          <a:solidFill>
            <a:schemeClr val="accent2">
              <a:lumMod val="20000"/>
              <a:lumOff val="80000"/>
            </a:schemeClr>
          </a:solidFill>
          <a:ln>
            <a:solidFill>
              <a:schemeClr val="accent2">
                <a:lumMod val="75000"/>
              </a:schemeClr>
            </a:solidFill>
          </a:ln>
        </p:spPr>
        <p:txBody>
          <a:bodyPr>
            <a:normAutofit/>
          </a:bodyPr>
          <a:lstStyle/>
          <a:p>
            <a:pPr>
              <a:buFont typeface="Wingdings" panose="05000000000000000000" pitchFamily="2" charset="2"/>
              <a:buChar char="§"/>
            </a:pPr>
            <a:r>
              <a:rPr lang="en-US" sz="2100" b="1" dirty="0">
                <a:solidFill>
                  <a:srgbClr val="1C1C1C"/>
                </a:solidFill>
              </a:rPr>
              <a:t>Technology Stack</a:t>
            </a:r>
          </a:p>
          <a:p>
            <a:pPr marL="0" indent="0">
              <a:buNone/>
            </a:pPr>
            <a:endParaRPr lang="en-US" sz="2100" b="1" dirty="0">
              <a:solidFill>
                <a:srgbClr val="77062D"/>
              </a:solidFill>
            </a:endParaRPr>
          </a:p>
          <a:p>
            <a:pPr lvl="1" defTabSz="914400">
              <a:lnSpc>
                <a:spcPct val="70000"/>
              </a:lnSpc>
              <a:buFont typeface="Arial" panose="020B0604020202020204" pitchFamily="34" charset="0"/>
              <a:buChar char="•"/>
            </a:pPr>
            <a:r>
              <a:rPr lang="sk-SK" sz="1700" dirty="0"/>
              <a:t>Language – </a:t>
            </a:r>
            <a:r>
              <a:rPr lang="en-US" sz="1700" dirty="0"/>
              <a:t>ASP.Net 4.5</a:t>
            </a:r>
            <a:endParaRPr lang="sk-SK" sz="1700" dirty="0"/>
          </a:p>
          <a:p>
            <a:pPr lvl="1" defTabSz="914400">
              <a:lnSpc>
                <a:spcPct val="70000"/>
              </a:lnSpc>
              <a:buFont typeface="Arial" panose="020B0604020202020204" pitchFamily="34" charset="0"/>
              <a:buChar char="•"/>
            </a:pPr>
            <a:r>
              <a:rPr lang="sk-SK" sz="1700" dirty="0"/>
              <a:t>Database – </a:t>
            </a:r>
            <a:r>
              <a:rPr lang="en-US" sz="1700" dirty="0"/>
              <a:t>MS SQL 2012 Enterprise Edition</a:t>
            </a:r>
            <a:endParaRPr lang="sk-SK" sz="1700" dirty="0"/>
          </a:p>
          <a:p>
            <a:pPr lvl="1" defTabSz="914400">
              <a:lnSpc>
                <a:spcPct val="70000"/>
              </a:lnSpc>
              <a:buFont typeface="Arial" panose="020B0604020202020204" pitchFamily="34" charset="0"/>
              <a:buChar char="•"/>
            </a:pPr>
            <a:r>
              <a:rPr lang="sk-SK" sz="1700" dirty="0"/>
              <a:t>Server – </a:t>
            </a:r>
            <a:r>
              <a:rPr lang="en-IN" sz="1700" dirty="0"/>
              <a:t>IIS 7.5</a:t>
            </a:r>
            <a:endParaRPr lang="sk-SK" sz="1700" dirty="0"/>
          </a:p>
          <a:p>
            <a:pPr lvl="1" defTabSz="914400">
              <a:lnSpc>
                <a:spcPct val="70000"/>
              </a:lnSpc>
              <a:buFont typeface="Arial" panose="020B0604020202020204" pitchFamily="34" charset="0"/>
              <a:buChar char="•"/>
            </a:pPr>
            <a:r>
              <a:rPr lang="sk-SK" sz="1700" dirty="0"/>
              <a:t>Operating System – </a:t>
            </a:r>
            <a:r>
              <a:rPr lang="en-US" sz="1700" dirty="0"/>
              <a:t>Windows</a:t>
            </a:r>
          </a:p>
          <a:p>
            <a:pPr lvl="1" defTabSz="914400">
              <a:lnSpc>
                <a:spcPct val="70000"/>
              </a:lnSpc>
              <a:buFont typeface="Arial" panose="020B0604020202020204" pitchFamily="34" charset="0"/>
              <a:buChar char="•"/>
            </a:pPr>
            <a:endParaRPr lang="en-US" sz="1700" dirty="0"/>
          </a:p>
          <a:p>
            <a:pPr marL="342900" lvl="1" indent="-342900">
              <a:buFont typeface="Wingdings" panose="05000000000000000000" pitchFamily="2" charset="2"/>
              <a:buChar char="§"/>
            </a:pPr>
            <a:r>
              <a:rPr lang="en-US" sz="2100" b="1" dirty="0">
                <a:solidFill>
                  <a:srgbClr val="1C1C1C"/>
                </a:solidFill>
              </a:rPr>
              <a:t>Server and Hosting</a:t>
            </a:r>
          </a:p>
          <a:p>
            <a:pPr lvl="1">
              <a:lnSpc>
                <a:spcPct val="70000"/>
              </a:lnSpc>
            </a:pPr>
            <a:endParaRPr lang="en-US" sz="1700" dirty="0"/>
          </a:p>
          <a:p>
            <a:pPr lvl="1">
              <a:lnSpc>
                <a:spcPct val="70000"/>
              </a:lnSpc>
            </a:pPr>
            <a:r>
              <a:rPr lang="en-US" sz="1700" dirty="0"/>
              <a:t>Dedicated Server</a:t>
            </a:r>
          </a:p>
          <a:p>
            <a:pPr lvl="1">
              <a:lnSpc>
                <a:spcPct val="70000"/>
              </a:lnSpc>
            </a:pPr>
            <a:r>
              <a:rPr lang="en-US" sz="1700" dirty="0"/>
              <a:t>Memory – 8 GB with 2 Core CPU</a:t>
            </a:r>
          </a:p>
          <a:p>
            <a:pPr lvl="1">
              <a:lnSpc>
                <a:spcPct val="70000"/>
              </a:lnSpc>
            </a:pPr>
            <a:r>
              <a:rPr lang="en-US" sz="1700" dirty="0"/>
              <a:t>HDD Quota – 500 GB</a:t>
            </a:r>
          </a:p>
          <a:p>
            <a:pPr lvl="1">
              <a:lnSpc>
                <a:spcPct val="70000"/>
              </a:lnSpc>
            </a:pPr>
            <a:r>
              <a:rPr lang="en-US" sz="1700" dirty="0"/>
              <a:t>SSL</a:t>
            </a:r>
          </a:p>
          <a:p>
            <a:pPr marL="457200" lvl="1" indent="0" algn="just" defTabSz="914400">
              <a:buNone/>
            </a:pPr>
            <a:endParaRPr lang="en-US" sz="21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74" y="1732547"/>
            <a:ext cx="7882066" cy="4629150"/>
          </a:xfrm>
          <a:prstGeom prst="rect">
            <a:avLst/>
          </a:prstGeom>
        </p:spPr>
      </p:pic>
    </p:spTree>
    <p:extLst>
      <p:ext uri="{BB962C8B-B14F-4D97-AF65-F5344CB8AC3E}">
        <p14:creationId xmlns:p14="http://schemas.microsoft.com/office/powerpoint/2010/main" val="4112041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Commercials</a:t>
            </a:r>
          </a:p>
        </p:txBody>
      </p:sp>
    </p:spTree>
    <p:extLst>
      <p:ext uri="{BB962C8B-B14F-4D97-AF65-F5344CB8AC3E}">
        <p14:creationId xmlns:p14="http://schemas.microsoft.com/office/powerpoint/2010/main" val="289200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Timeline &amp; Commercials</a:t>
            </a:r>
          </a:p>
        </p:txBody>
      </p:sp>
      <p:graphicFrame>
        <p:nvGraphicFramePr>
          <p:cNvPr id="5" name="Table 4"/>
          <p:cNvGraphicFramePr>
            <a:graphicFrameLocks noGrp="1"/>
          </p:cNvGraphicFramePr>
          <p:nvPr>
            <p:extLst>
              <p:ext uri="{D42A27DB-BD31-4B8C-83A1-F6EECF244321}">
                <p14:modId xmlns:p14="http://schemas.microsoft.com/office/powerpoint/2010/main" val="942943614"/>
              </p:ext>
            </p:extLst>
          </p:nvPr>
        </p:nvGraphicFramePr>
        <p:xfrm>
          <a:off x="358166" y="3564106"/>
          <a:ext cx="11272360" cy="1919120"/>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2903621">
                  <a:extLst>
                    <a:ext uri="{9D8B030D-6E8A-4147-A177-3AD203B41FA5}">
                      <a16:colId xmlns:a16="http://schemas.microsoft.com/office/drawing/2014/main" xmlns=""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848592">
                <a:tc>
                  <a:txBody>
                    <a:bodyPr/>
                    <a:lstStyle/>
                    <a:p>
                      <a:r>
                        <a:rPr lang="en-IN" sz="2000" dirty="0">
                          <a:latin typeface="Gill Sans MT" panose="020B0502020104020203" pitchFamily="34" charset="0"/>
                        </a:rPr>
                        <a:t/>
                      </a:r>
                      <a:br>
                        <a:rPr lang="en-IN" sz="2000" dirty="0">
                          <a:latin typeface="Gill Sans MT" panose="020B0502020104020203" pitchFamily="34" charset="0"/>
                        </a:rPr>
                      </a:br>
                      <a:r>
                        <a:rPr lang="en-IN" sz="2000" dirty="0">
                          <a:latin typeface="Gill Sans MT" panose="020B0502020104020203" pitchFamily="34" charset="0"/>
                        </a:rPr>
                        <a:t>01.</a:t>
                      </a:r>
                    </a:p>
                    <a:p>
                      <a:endParaRPr lang="en-US" sz="2000" dirty="0">
                        <a:latin typeface="Gill Sans MT" panose="020B0502020104020203" pitchFamily="34" charset="0"/>
                      </a:endParaRPr>
                    </a:p>
                  </a:txBody>
                  <a:tcPr anchor="ctr">
                    <a:solidFill>
                      <a:schemeClr val="accent2">
                        <a:lumMod val="20000"/>
                        <a:lumOff val="80000"/>
                      </a:schemeClr>
                    </a:solidFill>
                  </a:tcPr>
                </a:tc>
                <a:tc>
                  <a:txBody>
                    <a:bodyPr/>
                    <a:lstStyle/>
                    <a:p>
                      <a:r>
                        <a:rPr lang="en-IN" sz="2000" dirty="0">
                          <a:latin typeface="Gill Sans MT" panose="020B0502020104020203" pitchFamily="34" charset="0"/>
                        </a:rPr>
                        <a:t/>
                      </a:r>
                      <a:br>
                        <a:rPr lang="en-IN" sz="2000" dirty="0">
                          <a:latin typeface="Gill Sans MT" panose="020B0502020104020203" pitchFamily="34" charset="0"/>
                        </a:rPr>
                      </a:br>
                      <a:r>
                        <a:rPr lang="en-IN" sz="2000" dirty="0">
                          <a:latin typeface="Gill Sans MT" panose="020B0502020104020203" pitchFamily="34" charset="0"/>
                        </a:rPr>
                        <a:t>Development of an Expert Training &amp; Arbitration System in English</a:t>
                      </a:r>
                      <a:r>
                        <a:rPr lang="en-IN" sz="2000" baseline="0" dirty="0">
                          <a:latin typeface="Gill Sans MT" panose="020B0502020104020203" pitchFamily="34" charset="0"/>
                        </a:rPr>
                        <a:t> &amp; Arabic Language </a:t>
                      </a:r>
                      <a:r>
                        <a:rPr lang="en-IN" sz="2000" b="1" baseline="0" dirty="0">
                          <a:latin typeface="Gill Sans MT" panose="020B0502020104020203" pitchFamily="34" charset="0"/>
                        </a:rPr>
                        <a:t>*</a:t>
                      </a:r>
                      <a:endParaRPr lang="en-IN" sz="2000" b="1" dirty="0">
                        <a:latin typeface="Gill Sans MT" panose="020B0502020104020203" pitchFamily="34" charset="0"/>
                      </a:endParaRPr>
                    </a:p>
                    <a:p>
                      <a:endParaRPr lang="en-US" sz="2000" dirty="0">
                        <a:latin typeface="Gill Sans MT" panose="020B0502020104020203" pitchFamily="34" charset="0"/>
                      </a:endParaRPr>
                    </a:p>
                  </a:txBody>
                  <a:tcPr anchor="ctr">
                    <a:solidFill>
                      <a:schemeClr val="accent2">
                        <a:lumMod val="20000"/>
                        <a:lumOff val="80000"/>
                      </a:schemeClr>
                    </a:solidFill>
                  </a:tcPr>
                </a:tc>
                <a:tc>
                  <a:txBody>
                    <a:bodyPr/>
                    <a:lstStyle/>
                    <a:p>
                      <a:pPr algn="r"/>
                      <a:r>
                        <a:rPr lang="en-US" sz="2000" baseline="0" dirty="0">
                          <a:latin typeface="Gill Sans MT" panose="020B0502020104020203" pitchFamily="34" charset="0"/>
                        </a:rPr>
                        <a:t>USD 00,000</a:t>
                      </a:r>
                      <a:endParaRPr lang="en-US" sz="2000" dirty="0">
                        <a:latin typeface="Gill Sans MT" panose="020B0502020104020203" pitchFamily="34" charset="0"/>
                      </a:endParaRP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8" name="Rectangle 7"/>
          <p:cNvSpPr/>
          <p:nvPr/>
        </p:nvSpPr>
        <p:spPr>
          <a:xfrm>
            <a:off x="-163004" y="1339195"/>
            <a:ext cx="3217997" cy="437171"/>
          </a:xfrm>
          <a:prstGeom prst="rect">
            <a:avLst/>
          </a:prstGeom>
        </p:spPr>
        <p:txBody>
          <a:bodyPr wrap="none">
            <a:spAutoFit/>
          </a:bodyPr>
          <a:lstStyle/>
          <a:p>
            <a:pPr lvl="1">
              <a:lnSpc>
                <a:spcPts val="2600"/>
              </a:lnSpc>
            </a:pPr>
            <a:r>
              <a:rPr lang="en-US" sz="2800" b="1" dirty="0">
                <a:solidFill>
                  <a:srgbClr val="800000"/>
                </a:solidFill>
              </a:rPr>
              <a:t>Project Time Line</a:t>
            </a:r>
          </a:p>
        </p:txBody>
      </p:sp>
      <p:sp>
        <p:nvSpPr>
          <p:cNvPr id="9" name="Rectangle 8"/>
          <p:cNvSpPr/>
          <p:nvPr/>
        </p:nvSpPr>
        <p:spPr>
          <a:xfrm>
            <a:off x="-163005" y="2791005"/>
            <a:ext cx="3559179" cy="437171"/>
          </a:xfrm>
          <a:prstGeom prst="rect">
            <a:avLst/>
          </a:prstGeom>
        </p:spPr>
        <p:txBody>
          <a:bodyPr wrap="none">
            <a:spAutoFit/>
          </a:bodyPr>
          <a:lstStyle/>
          <a:p>
            <a:pPr lvl="1">
              <a:lnSpc>
                <a:spcPts val="2600"/>
              </a:lnSpc>
            </a:pPr>
            <a:r>
              <a:rPr lang="en-US" sz="2800" b="1" dirty="0">
                <a:solidFill>
                  <a:srgbClr val="800000"/>
                </a:solidFill>
              </a:rPr>
              <a:t>Project Commercial</a:t>
            </a:r>
          </a:p>
        </p:txBody>
      </p:sp>
      <p:sp>
        <p:nvSpPr>
          <p:cNvPr id="10" name="Rectangle 9"/>
          <p:cNvSpPr/>
          <p:nvPr/>
        </p:nvSpPr>
        <p:spPr>
          <a:xfrm>
            <a:off x="337372" y="1994095"/>
            <a:ext cx="11057764" cy="461665"/>
          </a:xfrm>
          <a:prstGeom prst="rect">
            <a:avLst/>
          </a:prstGeom>
        </p:spPr>
        <p:txBody>
          <a:bodyPr wrap="square">
            <a:spAutoFit/>
          </a:bodyPr>
          <a:lstStyle/>
          <a:p>
            <a:r>
              <a:rPr lang="en-AU" sz="2400" dirty="0"/>
              <a:t>The time estimated for delivering the Application is 104 working man days</a:t>
            </a:r>
            <a:endParaRPr lang="en-IN" sz="2400" dirty="0"/>
          </a:p>
        </p:txBody>
      </p:sp>
      <p:sp>
        <p:nvSpPr>
          <p:cNvPr id="11" name="Rectangle 10"/>
          <p:cNvSpPr/>
          <p:nvPr/>
        </p:nvSpPr>
        <p:spPr>
          <a:xfrm>
            <a:off x="358166" y="5863154"/>
            <a:ext cx="7590372" cy="369332"/>
          </a:xfrm>
          <a:prstGeom prst="rect">
            <a:avLst/>
          </a:prstGeom>
        </p:spPr>
        <p:txBody>
          <a:bodyPr wrap="square">
            <a:spAutoFit/>
          </a:bodyPr>
          <a:lstStyle/>
          <a:p>
            <a:r>
              <a:rPr lang="en-IN" dirty="0">
                <a:latin typeface="Gill Sans MT" panose="020B0502020104020203" pitchFamily="34" charset="0"/>
              </a:rPr>
              <a:t>* Effort &amp; Estimate shall vary for additional languages</a:t>
            </a:r>
            <a:endParaRPr lang="en-IN" dirty="0"/>
          </a:p>
        </p:txBody>
      </p:sp>
    </p:spTree>
    <p:extLst>
      <p:ext uri="{BB962C8B-B14F-4D97-AF65-F5344CB8AC3E}">
        <p14:creationId xmlns:p14="http://schemas.microsoft.com/office/powerpoint/2010/main" val="1605653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Tree>
    <p:extLst>
      <p:ext uri="{BB962C8B-B14F-4D97-AF65-F5344CB8AC3E}">
        <p14:creationId xmlns:p14="http://schemas.microsoft.com/office/powerpoint/2010/main" val="4083511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4708981"/>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other language other than English &amp; Arabic</a:t>
            </a:r>
          </a:p>
          <a:p>
            <a:pPr marL="285750" indent="-285750">
              <a:lnSpc>
                <a:spcPts val="3000"/>
              </a:lnSpc>
              <a:buFont typeface="Arial" panose="020B0604020202020204" pitchFamily="34" charset="0"/>
              <a:buChar char="•"/>
            </a:pPr>
            <a:r>
              <a:rPr lang="en-US" sz="2400" dirty="0"/>
              <a:t>Content / Image procurement or uploading or editing</a:t>
            </a:r>
          </a:p>
          <a:p>
            <a:pPr marL="285750" indent="-285750">
              <a:lnSpc>
                <a:spcPts val="3000"/>
              </a:lnSpc>
              <a:buFont typeface="Arial" panose="020B0604020202020204" pitchFamily="34" charset="0"/>
              <a:buChar char="•"/>
            </a:pPr>
            <a:r>
              <a:rPr lang="en-US" sz="2400" dirty="0"/>
              <a:t>Manual data entry</a:t>
            </a:r>
          </a:p>
          <a:p>
            <a:pPr marL="285750" indent="-285750">
              <a:lnSpc>
                <a:spcPts val="3000"/>
              </a:lnSpc>
              <a:buFont typeface="Arial" panose="020B0604020202020204" pitchFamily="34" charset="0"/>
              <a:buChar char="•"/>
            </a:pPr>
            <a:r>
              <a:rPr lang="en-US" sz="2400" dirty="0"/>
              <a:t>Integration to existing application (if any)</a:t>
            </a:r>
          </a:p>
          <a:p>
            <a:pPr marL="285750" indent="-285750">
              <a:lnSpc>
                <a:spcPts val="3000"/>
              </a:lnSpc>
              <a:buFont typeface="Arial" panose="020B0604020202020204" pitchFamily="34" charset="0"/>
              <a:buChar char="•"/>
            </a:pPr>
            <a:r>
              <a:rPr lang="en-US" sz="2400" dirty="0"/>
              <a:t>Database migration</a:t>
            </a:r>
          </a:p>
          <a:p>
            <a:pPr marL="285750" indent="-285750">
              <a:lnSpc>
                <a:spcPts val="3000"/>
              </a:lnSpc>
              <a:buFont typeface="Arial" panose="020B0604020202020204" pitchFamily="34" charset="0"/>
              <a:buChar char="•"/>
            </a:pPr>
            <a:r>
              <a:rPr lang="en-US" sz="2400" dirty="0"/>
              <a:t>Physical deployment at client’s site</a:t>
            </a:r>
          </a:p>
          <a:p>
            <a:pPr marL="285750" indent="-285750">
              <a:lnSpc>
                <a:spcPts val="3000"/>
              </a:lnSpc>
              <a:buFont typeface="Arial" panose="020B0604020202020204" pitchFamily="34" charset="0"/>
              <a:buChar char="•"/>
            </a:pPr>
            <a:r>
              <a:rPr lang="en-US" sz="2400" dirty="0"/>
              <a:t>Web Hosting &amp; SSL</a:t>
            </a:r>
          </a:p>
          <a:p>
            <a:pPr marL="285750" indent="-285750">
              <a:lnSpc>
                <a:spcPts val="3000"/>
              </a:lnSpc>
              <a:buFont typeface="Arial" panose="020B0604020202020204" pitchFamily="34" charset="0"/>
              <a:buChar char="•"/>
            </a:pPr>
            <a:r>
              <a:rPr lang="en-US" sz="2400" dirty="0"/>
              <a:t>Backup solution and Disaster recovery</a:t>
            </a:r>
          </a:p>
          <a:p>
            <a:pPr marL="285750" indent="-285750">
              <a:lnSpc>
                <a:spcPts val="3000"/>
              </a:lnSpc>
              <a:buFont typeface="Arial" panose="020B0604020202020204" pitchFamily="34" charset="0"/>
              <a:buChar char="•"/>
            </a:pPr>
            <a:r>
              <a:rPr lang="en-US" sz="2400" dirty="0"/>
              <a:t>Content writing	</a:t>
            </a:r>
          </a:p>
          <a:p>
            <a:pPr marL="285750" indent="-285750">
              <a:lnSpc>
                <a:spcPts val="3000"/>
              </a:lnSpc>
              <a:buFont typeface="Arial" panose="020B0604020202020204" pitchFamily="34" charset="0"/>
              <a:buChar char="•"/>
            </a:pPr>
            <a:r>
              <a:rPr lang="en-US" sz="2400" dirty="0"/>
              <a:t>Third party software integration </a:t>
            </a:r>
          </a:p>
          <a:p>
            <a:pPr marL="285750" indent="-285750">
              <a:lnSpc>
                <a:spcPts val="3000"/>
              </a:lnSpc>
              <a:buFont typeface="Arial" panose="020B0604020202020204" pitchFamily="34" charset="0"/>
              <a:buChar char="•"/>
            </a:pPr>
            <a:r>
              <a:rPr lang="en-US" sz="2400" dirty="0"/>
              <a:t>Annual Maintenance Contract</a:t>
            </a:r>
          </a:p>
          <a:p>
            <a:pPr marL="285750" indent="-285750">
              <a:lnSpc>
                <a:spcPts val="3000"/>
              </a:lnSpc>
              <a:buFont typeface="Arial" panose="020B0604020202020204" pitchFamily="34" charset="0"/>
              <a:buChar char="•"/>
            </a:pPr>
            <a:r>
              <a:rPr lang="en-US" sz="2400" dirty="0"/>
              <a:t>Purchase of payment gateway</a:t>
            </a:r>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Tree>
    <p:extLst>
      <p:ext uri="{BB962C8B-B14F-4D97-AF65-F5344CB8AC3E}">
        <p14:creationId xmlns:p14="http://schemas.microsoft.com/office/powerpoint/2010/main" val="2057743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Tree>
    <p:extLst>
      <p:ext uri="{BB962C8B-B14F-4D97-AF65-F5344CB8AC3E}">
        <p14:creationId xmlns:p14="http://schemas.microsoft.com/office/powerpoint/2010/main" val="68260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grpSp>
        <p:nvGrpSpPr>
          <p:cNvPr id="25" name="Group 24"/>
          <p:cNvGrpSpPr/>
          <p:nvPr/>
        </p:nvGrpSpPr>
        <p:grpSpPr>
          <a:xfrm>
            <a:off x="1860652" y="1556293"/>
            <a:ext cx="7299389" cy="4507623"/>
            <a:chOff x="2357958" y="1716714"/>
            <a:chExt cx="6526973" cy="3558751"/>
          </a:xfrm>
        </p:grpSpPr>
        <p:sp>
          <p:nvSpPr>
            <p:cNvPr id="5" name="AutoShape 6"/>
            <p:cNvSpPr>
              <a:spLocks noChangeArrowheads="1"/>
            </p:cNvSpPr>
            <p:nvPr/>
          </p:nvSpPr>
          <p:spPr bwMode="auto">
            <a:xfrm>
              <a:off x="3079053" y="1716714"/>
              <a:ext cx="5805878" cy="313701"/>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6" name="AutoShape 6"/>
            <p:cNvSpPr>
              <a:spLocks noChangeArrowheads="1"/>
            </p:cNvSpPr>
            <p:nvPr/>
          </p:nvSpPr>
          <p:spPr bwMode="auto">
            <a:xfrm>
              <a:off x="3079053" y="2152938"/>
              <a:ext cx="5805878" cy="306616"/>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Solution Overview</a:t>
              </a:r>
            </a:p>
          </p:txBody>
        </p:sp>
        <p:sp>
          <p:nvSpPr>
            <p:cNvPr id="7" name="AutoShape 6"/>
            <p:cNvSpPr>
              <a:spLocks noChangeArrowheads="1"/>
            </p:cNvSpPr>
            <p:nvPr/>
          </p:nvSpPr>
          <p:spPr bwMode="auto">
            <a:xfrm>
              <a:off x="3079053" y="261146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8" name="AutoShape 6"/>
            <p:cNvSpPr>
              <a:spLocks noChangeArrowheads="1"/>
            </p:cNvSpPr>
            <p:nvPr/>
          </p:nvSpPr>
          <p:spPr bwMode="auto">
            <a:xfrm>
              <a:off x="3079053" y="306861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Discovery Phase</a:t>
              </a:r>
            </a:p>
          </p:txBody>
        </p:sp>
        <p:sp>
          <p:nvSpPr>
            <p:cNvPr id="9" name="AutoShape 6"/>
            <p:cNvSpPr>
              <a:spLocks noChangeArrowheads="1"/>
            </p:cNvSpPr>
            <p:nvPr/>
          </p:nvSpPr>
          <p:spPr bwMode="auto">
            <a:xfrm>
              <a:off x="3079053" y="3519747"/>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Technology Specifications</a:t>
              </a:r>
            </a:p>
          </p:txBody>
        </p:sp>
        <p:sp>
          <p:nvSpPr>
            <p:cNvPr id="10" name="AutoShape 6"/>
            <p:cNvSpPr>
              <a:spLocks noChangeArrowheads="1"/>
            </p:cNvSpPr>
            <p:nvPr/>
          </p:nvSpPr>
          <p:spPr bwMode="auto">
            <a:xfrm>
              <a:off x="3079053" y="3991757"/>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Timelines &amp; Commercials</a:t>
              </a:r>
            </a:p>
          </p:txBody>
        </p:sp>
        <p:sp>
          <p:nvSpPr>
            <p:cNvPr id="12" name="AutoShape 6"/>
            <p:cNvSpPr>
              <a:spLocks noChangeArrowheads="1"/>
            </p:cNvSpPr>
            <p:nvPr/>
          </p:nvSpPr>
          <p:spPr bwMode="auto">
            <a:xfrm>
              <a:off x="3079053" y="4479946"/>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13" name="Rectangle 12"/>
            <p:cNvSpPr>
              <a:spLocks noChangeArrowheads="1"/>
            </p:cNvSpPr>
            <p:nvPr/>
          </p:nvSpPr>
          <p:spPr bwMode="auto">
            <a:xfrm>
              <a:off x="2357958" y="1741766"/>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2357958" y="2198027"/>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2357958" y="2684991"/>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2357958" y="3125976"/>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2357958" y="3579492"/>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2357958" y="4039023"/>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
          <p:nvSpPr>
            <p:cNvPr id="20" name="Rectangle 19"/>
            <p:cNvSpPr>
              <a:spLocks noChangeArrowheads="1"/>
            </p:cNvSpPr>
            <p:nvPr/>
          </p:nvSpPr>
          <p:spPr bwMode="auto">
            <a:xfrm>
              <a:off x="2357958" y="4502134"/>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7</a:t>
              </a:r>
            </a:p>
          </p:txBody>
        </p:sp>
        <p:sp>
          <p:nvSpPr>
            <p:cNvPr id="23" name="AutoShape 6"/>
            <p:cNvSpPr>
              <a:spLocks noChangeArrowheads="1"/>
            </p:cNvSpPr>
            <p:nvPr/>
          </p:nvSpPr>
          <p:spPr bwMode="auto">
            <a:xfrm>
              <a:off x="3079053" y="4946852"/>
              <a:ext cx="5805878" cy="32861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Out of Scope</a:t>
              </a:r>
            </a:p>
          </p:txBody>
        </p:sp>
        <p:sp>
          <p:nvSpPr>
            <p:cNvPr id="24" name="Rectangle 23"/>
            <p:cNvSpPr>
              <a:spLocks noChangeArrowheads="1"/>
            </p:cNvSpPr>
            <p:nvPr/>
          </p:nvSpPr>
          <p:spPr bwMode="auto">
            <a:xfrm>
              <a:off x="2357958" y="4980191"/>
              <a:ext cx="533400" cy="261938"/>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8</a:t>
              </a:r>
            </a:p>
          </p:txBody>
        </p:sp>
      </p:grpSp>
    </p:spTree>
    <p:extLst>
      <p:ext uri="{BB962C8B-B14F-4D97-AF65-F5344CB8AC3E}">
        <p14:creationId xmlns:p14="http://schemas.microsoft.com/office/powerpoint/2010/main" val="312630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5404685"/>
          </a:xfrm>
          <a:prstGeom prst="rect">
            <a:avLst/>
          </a:prstGeom>
        </p:spPr>
        <p:txBody>
          <a:bodyPr wrap="square">
            <a:spAutoFit/>
          </a:bodyPr>
          <a:lstStyle/>
          <a:p>
            <a:pPr marL="285750" indent="-285750">
              <a:lnSpc>
                <a:spcPts val="2600"/>
              </a:lnSpc>
              <a:buFont typeface="Arial" panose="020B0604020202020204" pitchFamily="34" charset="0"/>
              <a:buChar char="•"/>
            </a:pPr>
            <a:r>
              <a:rPr lang="en-US" dirty="0"/>
              <a:t>Offer Valid for 30 calendar days from the date of submission of the Proposal</a:t>
            </a:r>
          </a:p>
          <a:p>
            <a:pPr marL="285750" indent="-285750">
              <a:lnSpc>
                <a:spcPts val="2600"/>
              </a:lnSpc>
              <a:buFont typeface="Arial" panose="020B0604020202020204" pitchFamily="34" charset="0"/>
              <a:buChar char="•"/>
            </a:pPr>
            <a:r>
              <a:rPr lang="en-IN" dirty="0"/>
              <a:t>An average of 20 working days are assumed in a month</a:t>
            </a:r>
            <a:endParaRPr lang="en-US" dirty="0"/>
          </a:p>
          <a:p>
            <a:pPr marL="285750" indent="-285750">
              <a:lnSpc>
                <a:spcPts val="2600"/>
              </a:lnSpc>
              <a:buFont typeface="Arial" panose="020B0604020202020204" pitchFamily="34" charset="0"/>
              <a:buChar char="•"/>
            </a:pPr>
            <a:r>
              <a:rPr lang="en-IN"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600"/>
              </a:lnSpc>
              <a:buFont typeface="Arial" panose="020B0604020202020204" pitchFamily="34" charset="0"/>
              <a:buChar char="•"/>
            </a:pPr>
            <a:r>
              <a:rPr lang="en-IN" dirty="0"/>
              <a:t>The applications will be built as per the specifications agreed mutually. Any changes will be executed through a deﬁned change management process between both parties </a:t>
            </a:r>
          </a:p>
          <a:p>
            <a:pPr marL="285750" indent="-285750">
              <a:lnSpc>
                <a:spcPts val="2600"/>
              </a:lnSpc>
              <a:buFont typeface="Arial" panose="020B0604020202020204" pitchFamily="34" charset="0"/>
              <a:buChar char="•"/>
            </a:pPr>
            <a:r>
              <a:rPr lang="en-IN" dirty="0"/>
              <a:t>All Source Code and other project artefacts would adhere to the Verbat document templates and internal coding standards </a:t>
            </a:r>
          </a:p>
          <a:p>
            <a:pPr marL="285750" indent="-285750">
              <a:lnSpc>
                <a:spcPts val="2600"/>
              </a:lnSpc>
              <a:buFont typeface="Arial" panose="020B0604020202020204" pitchFamily="34" charset="0"/>
              <a:buChar char="•"/>
            </a:pPr>
            <a:r>
              <a:rPr lang="en-IN" dirty="0"/>
              <a:t>Client need to provide texts in Arabic language for the application Interface</a:t>
            </a:r>
          </a:p>
          <a:p>
            <a:pPr marL="285750" indent="-285750">
              <a:lnSpc>
                <a:spcPts val="2600"/>
              </a:lnSpc>
              <a:buFont typeface="Arial" panose="020B0604020202020204" pitchFamily="34" charset="0"/>
              <a:buChar char="•"/>
            </a:pPr>
            <a:r>
              <a:rPr lang="en-IN" dirty="0"/>
              <a:t>API’s for payment gateway should be provided by the client</a:t>
            </a:r>
          </a:p>
          <a:p>
            <a:pPr marL="285750" indent="-285750">
              <a:lnSpc>
                <a:spcPts val="2600"/>
              </a:lnSpc>
              <a:buFont typeface="Arial" panose="020B0604020202020204" pitchFamily="34" charset="0"/>
              <a:buChar char="•"/>
            </a:pPr>
            <a:r>
              <a:rPr lang="en-IN" dirty="0"/>
              <a:t>Verbat will provide a bug ﬁx warranty at no additional cost for 30 days from the date of acceptance of the project, for correction of any errors in the developed application that may be attributed to Verbat</a:t>
            </a:r>
          </a:p>
          <a:p>
            <a:pPr marL="285750" indent="-285750">
              <a:lnSpc>
                <a:spcPts val="2600"/>
              </a:lnSpc>
              <a:buFont typeface="Arial" panose="020B0604020202020204" pitchFamily="34" charset="0"/>
              <a:buChar char="•"/>
            </a:pPr>
            <a:r>
              <a:rPr lang="en-US" dirty="0"/>
              <a:t>Acceptance criteria will be based on the clauses which were mutually discussed between Verbat and client at the Requirement Analysis phase and the same will be documented and approved by both parties through official emails</a:t>
            </a:r>
            <a:endParaRPr lang="en-IN"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Tree>
    <p:extLst>
      <p:ext uri="{BB962C8B-B14F-4D97-AF65-F5344CB8AC3E}">
        <p14:creationId xmlns:p14="http://schemas.microsoft.com/office/powerpoint/2010/main" val="2759154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tx1">
                    <a:lumMod val="85000"/>
                    <a:lumOff val="15000"/>
                  </a:schemeClr>
                </a:solidFill>
              </a:rPr>
              <a:t>Lekshmi.krishna@verbat.com</a:t>
            </a: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Tree>
    <p:extLst>
      <p:ext uri="{BB962C8B-B14F-4D97-AF65-F5344CB8AC3E}">
        <p14:creationId xmlns:p14="http://schemas.microsoft.com/office/powerpoint/2010/main" val="663346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Tree>
    <p:extLst>
      <p:ext uri="{BB962C8B-B14F-4D97-AF65-F5344CB8AC3E}">
        <p14:creationId xmlns:p14="http://schemas.microsoft.com/office/powerpoint/2010/main" val="428056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172798" y="1400904"/>
            <a:ext cx="11971075" cy="5201424"/>
          </a:xfrm>
          <a:prstGeom prst="rect">
            <a:avLst/>
          </a:prstGeom>
          <a:noFill/>
        </p:spPr>
        <p:txBody>
          <a:bodyPr wrap="square" rtlCol="0">
            <a:spAutoFit/>
          </a:bodyPr>
          <a:lstStyle/>
          <a:p>
            <a:pPr algn="just">
              <a:lnSpc>
                <a:spcPts val="2800"/>
              </a:lnSpc>
            </a:pPr>
            <a:r>
              <a:rPr lang="en-IN" sz="1900" dirty="0">
                <a:solidFill>
                  <a:srgbClr val="1C1C1C"/>
                </a:solidFill>
              </a:rPr>
              <a:t>Society of Engineers – UAE, accredits Engineering certifications, Regulating professional practices, Standards and specifications and developing the skills and qualifications of all engineers in the UAE by their International accreditation committee. </a:t>
            </a:r>
            <a:r>
              <a:rPr lang="en-US" sz="1900" dirty="0">
                <a:solidFill>
                  <a:srgbClr val="1C1C1C"/>
                </a:solidFill>
              </a:rPr>
              <a:t>They train and certify people as Experts in their respective fields and  participates in solving arbitration cases with the cooperation of Courts. The Arbitration Committee maintained by the Society of Engineers - UAE  is responsible for resolving claims and disputes between two legally binding parties amicably.</a:t>
            </a:r>
          </a:p>
          <a:p>
            <a:r>
              <a:rPr lang="en-US" sz="2400" b="1" dirty="0">
                <a:solidFill>
                  <a:srgbClr val="740026"/>
                </a:solidFill>
              </a:rPr>
              <a:t/>
            </a:r>
            <a:br>
              <a:rPr lang="en-US" sz="2400" b="1" dirty="0">
                <a:solidFill>
                  <a:srgbClr val="740026"/>
                </a:solidFill>
              </a:rPr>
            </a:br>
            <a:r>
              <a:rPr lang="en-US" sz="2800" b="1" dirty="0">
                <a:solidFill>
                  <a:srgbClr val="740026"/>
                </a:solidFill>
              </a:rPr>
              <a:t>Scope</a:t>
            </a:r>
            <a:endParaRPr lang="en-US" sz="2400" b="1" dirty="0">
              <a:solidFill>
                <a:srgbClr val="740026"/>
              </a:solidFill>
            </a:endParaRPr>
          </a:p>
          <a:p>
            <a:pPr marL="342900" indent="-342900">
              <a:lnSpc>
                <a:spcPts val="2800"/>
              </a:lnSpc>
              <a:buFont typeface="Wingdings" panose="05000000000000000000" pitchFamily="2" charset="2"/>
              <a:buChar char="§"/>
            </a:pPr>
            <a:r>
              <a:rPr lang="en-US" sz="1900" dirty="0">
                <a:solidFill>
                  <a:srgbClr val="1C1C1C"/>
                </a:solidFill>
              </a:rPr>
              <a:t>The Society of Engineers Intends to develop an Expert Training and Arbitration Management System to facilitate the following;</a:t>
            </a:r>
          </a:p>
          <a:p>
            <a:pPr marL="800100" lvl="1" indent="-342900">
              <a:lnSpc>
                <a:spcPts val="2800"/>
              </a:lnSpc>
              <a:buFont typeface="Arial" panose="020B0604020202020204" pitchFamily="34" charset="0"/>
              <a:buChar char="•"/>
            </a:pPr>
            <a:r>
              <a:rPr lang="en-US" sz="1900" dirty="0">
                <a:solidFill>
                  <a:srgbClr val="1C1C1C"/>
                </a:solidFill>
              </a:rPr>
              <a:t>The selection, training and certification of experts for Court</a:t>
            </a:r>
          </a:p>
          <a:p>
            <a:pPr marL="800100" lvl="1" indent="-342900">
              <a:lnSpc>
                <a:spcPts val="2800"/>
              </a:lnSpc>
              <a:buFont typeface="Arial" panose="020B0604020202020204" pitchFamily="34" charset="0"/>
              <a:buChar char="•"/>
            </a:pPr>
            <a:r>
              <a:rPr lang="en-US" sz="1900" dirty="0">
                <a:solidFill>
                  <a:srgbClr val="1C1C1C"/>
                </a:solidFill>
              </a:rPr>
              <a:t>Track the status and stages of the Expert Training &amp; Certification workflow</a:t>
            </a:r>
          </a:p>
          <a:p>
            <a:pPr marL="800100" lvl="1" indent="-342900">
              <a:lnSpc>
                <a:spcPts val="2800"/>
              </a:lnSpc>
              <a:buFont typeface="Arial" panose="020B0604020202020204" pitchFamily="34" charset="0"/>
              <a:buChar char="•"/>
            </a:pPr>
            <a:r>
              <a:rPr lang="en-US" sz="1900" dirty="0">
                <a:solidFill>
                  <a:srgbClr val="1C1C1C"/>
                </a:solidFill>
              </a:rPr>
              <a:t>Assigning of arbitrators to cases for dispute resolution</a:t>
            </a:r>
          </a:p>
          <a:p>
            <a:pPr marL="800100" lvl="1" indent="-342900">
              <a:lnSpc>
                <a:spcPts val="2800"/>
              </a:lnSpc>
              <a:buFont typeface="Arial" panose="020B0604020202020204" pitchFamily="34" charset="0"/>
              <a:buChar char="•"/>
            </a:pPr>
            <a:r>
              <a:rPr lang="en-US" sz="1900" dirty="0">
                <a:solidFill>
                  <a:srgbClr val="1C1C1C"/>
                </a:solidFill>
              </a:rPr>
              <a:t>Track the status and stages of the Arbitration management system workflow</a:t>
            </a:r>
          </a:p>
          <a:p>
            <a:pPr>
              <a:lnSpc>
                <a:spcPts val="2800"/>
              </a:lnSpc>
            </a:pPr>
            <a:endParaRPr lang="en-US" sz="1900" dirty="0">
              <a:solidFill>
                <a:srgbClr val="1C1C1C"/>
              </a:solidFill>
            </a:endParaRPr>
          </a:p>
        </p:txBody>
      </p:sp>
    </p:spTree>
    <p:extLst>
      <p:ext uri="{BB962C8B-B14F-4D97-AF65-F5344CB8AC3E}">
        <p14:creationId xmlns:p14="http://schemas.microsoft.com/office/powerpoint/2010/main" val="79497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 (Contd..)</a:t>
            </a:r>
          </a:p>
        </p:txBody>
      </p:sp>
      <p:sp>
        <p:nvSpPr>
          <p:cNvPr id="5" name="TextBox 4"/>
          <p:cNvSpPr txBox="1"/>
          <p:nvPr/>
        </p:nvSpPr>
        <p:spPr>
          <a:xfrm>
            <a:off x="305928" y="1366801"/>
            <a:ext cx="11581272" cy="5061899"/>
          </a:xfrm>
          <a:prstGeom prst="rect">
            <a:avLst/>
          </a:prstGeom>
          <a:noFill/>
        </p:spPr>
        <p:txBody>
          <a:bodyPr wrap="square" rtlCol="0">
            <a:spAutoFit/>
          </a:bodyPr>
          <a:lstStyle/>
          <a:p>
            <a:pPr marL="285750" indent="-285750">
              <a:lnSpc>
                <a:spcPts val="3000"/>
              </a:lnSpc>
              <a:buFont typeface="Wingdings" panose="05000000000000000000" pitchFamily="2" charset="2"/>
              <a:buChar char="§"/>
            </a:pPr>
            <a:r>
              <a:rPr lang="en-US" sz="1900" dirty="0">
                <a:solidFill>
                  <a:srgbClr val="1C1C1C"/>
                </a:solidFill>
              </a:rPr>
              <a:t>System will be composed of two major workflows</a:t>
            </a:r>
          </a:p>
          <a:p>
            <a:pPr marL="742950" lvl="1" indent="-285750">
              <a:lnSpc>
                <a:spcPts val="3000"/>
              </a:lnSpc>
              <a:buFont typeface="Wingdings" panose="05000000000000000000" pitchFamily="2" charset="2"/>
              <a:buChar char="§"/>
            </a:pPr>
            <a:r>
              <a:rPr lang="en-US" sz="1900" b="1" dirty="0">
                <a:solidFill>
                  <a:srgbClr val="1C1C1C"/>
                </a:solidFill>
              </a:rPr>
              <a:t>Expert management system for training and certification of experts</a:t>
            </a:r>
          </a:p>
          <a:p>
            <a:pPr marL="1657350" lvl="3" indent="-285750">
              <a:lnSpc>
                <a:spcPts val="3000"/>
              </a:lnSpc>
              <a:buFont typeface="Wingdings" panose="05000000000000000000" pitchFamily="2" charset="2"/>
              <a:buChar char="§"/>
            </a:pPr>
            <a:r>
              <a:rPr lang="en-US" sz="1900" dirty="0">
                <a:solidFill>
                  <a:srgbClr val="1C1C1C"/>
                </a:solidFill>
              </a:rPr>
              <a:t>Manage applicants</a:t>
            </a:r>
          </a:p>
          <a:p>
            <a:pPr marL="1657350" lvl="3" indent="-285750">
              <a:lnSpc>
                <a:spcPts val="3000"/>
              </a:lnSpc>
              <a:buFont typeface="Wingdings" panose="05000000000000000000" pitchFamily="2" charset="2"/>
              <a:buChar char="§"/>
            </a:pPr>
            <a:r>
              <a:rPr lang="en-US" sz="1900" dirty="0">
                <a:solidFill>
                  <a:srgbClr val="1C1C1C"/>
                </a:solidFill>
              </a:rPr>
              <a:t>Manage online and offline tests , add questions, create test, evaluate and publish results etc.</a:t>
            </a:r>
          </a:p>
          <a:p>
            <a:pPr marL="1657350" lvl="3" indent="-285750">
              <a:lnSpc>
                <a:spcPts val="3000"/>
              </a:lnSpc>
              <a:buFont typeface="Wingdings" panose="05000000000000000000" pitchFamily="2" charset="2"/>
              <a:buChar char="§"/>
            </a:pPr>
            <a:r>
              <a:rPr lang="en-US" sz="1900" dirty="0">
                <a:solidFill>
                  <a:srgbClr val="1C1C1C"/>
                </a:solidFill>
              </a:rPr>
              <a:t>Ability to track the stages and the status of the applications</a:t>
            </a:r>
          </a:p>
          <a:p>
            <a:pPr marL="1657350" lvl="3" indent="-285750">
              <a:lnSpc>
                <a:spcPts val="3000"/>
              </a:lnSpc>
              <a:buFont typeface="Wingdings" panose="05000000000000000000" pitchFamily="2" charset="2"/>
              <a:buChar char="§"/>
            </a:pPr>
            <a:r>
              <a:rPr lang="en-US" sz="1900" dirty="0">
                <a:solidFill>
                  <a:srgbClr val="1C1C1C"/>
                </a:solidFill>
              </a:rPr>
              <a:t>Ability to conduct online payments and transactions</a:t>
            </a:r>
          </a:p>
          <a:p>
            <a:pPr marL="1657350" lvl="3" indent="-285750">
              <a:lnSpc>
                <a:spcPts val="3000"/>
              </a:lnSpc>
              <a:buFont typeface="Wingdings" panose="05000000000000000000" pitchFamily="2" charset="2"/>
              <a:buChar char="§"/>
            </a:pPr>
            <a:r>
              <a:rPr lang="en-US" sz="1900" dirty="0">
                <a:solidFill>
                  <a:srgbClr val="1C1C1C"/>
                </a:solidFill>
              </a:rPr>
              <a:t>Email Notifications to applicants</a:t>
            </a:r>
          </a:p>
          <a:p>
            <a:pPr marL="1657350" lvl="3" indent="-285750">
              <a:lnSpc>
                <a:spcPts val="3000"/>
              </a:lnSpc>
              <a:buFont typeface="Wingdings" panose="05000000000000000000" pitchFamily="2" charset="2"/>
              <a:buChar char="§"/>
            </a:pPr>
            <a:r>
              <a:rPr lang="en-US" sz="1900" dirty="0">
                <a:solidFill>
                  <a:srgbClr val="1C1C1C"/>
                </a:solidFill>
              </a:rPr>
              <a:t>File management regarding qualifications of applicant</a:t>
            </a:r>
          </a:p>
          <a:p>
            <a:pPr marL="742950" lvl="1" indent="-285750">
              <a:lnSpc>
                <a:spcPts val="3000"/>
              </a:lnSpc>
              <a:buFont typeface="Wingdings" panose="05000000000000000000" pitchFamily="2" charset="2"/>
              <a:buChar char="§"/>
            </a:pPr>
            <a:r>
              <a:rPr lang="en-US" sz="1900" b="1" dirty="0">
                <a:solidFill>
                  <a:srgbClr val="1C1C1C"/>
                </a:solidFill>
              </a:rPr>
              <a:t>Arbitration management system to settle disputes</a:t>
            </a:r>
          </a:p>
          <a:p>
            <a:pPr marL="1657350" lvl="3" indent="-285750">
              <a:lnSpc>
                <a:spcPts val="3000"/>
              </a:lnSpc>
              <a:buFont typeface="Wingdings" panose="05000000000000000000" pitchFamily="2" charset="2"/>
              <a:buChar char="§"/>
            </a:pPr>
            <a:r>
              <a:rPr lang="en-US" sz="1900" dirty="0">
                <a:solidFill>
                  <a:srgbClr val="1C1C1C"/>
                </a:solidFill>
              </a:rPr>
              <a:t>Provision to manage different stakeholders –SOE User, Arbitrators, Chief Arbitrator &amp; other users</a:t>
            </a:r>
          </a:p>
          <a:p>
            <a:pPr marL="1657350" lvl="3" indent="-285750">
              <a:lnSpc>
                <a:spcPts val="3000"/>
              </a:lnSpc>
              <a:buFont typeface="Wingdings" panose="05000000000000000000" pitchFamily="2" charset="2"/>
              <a:buChar char="§"/>
            </a:pPr>
            <a:r>
              <a:rPr lang="en-US" sz="1900" dirty="0">
                <a:solidFill>
                  <a:srgbClr val="1C1C1C"/>
                </a:solidFill>
              </a:rPr>
              <a:t>Provision to manage the case documents and assign case to the arbitrators</a:t>
            </a:r>
          </a:p>
          <a:p>
            <a:pPr marL="1657350" lvl="3" indent="-285750">
              <a:lnSpc>
                <a:spcPts val="3000"/>
              </a:lnSpc>
              <a:buFont typeface="Wingdings" panose="05000000000000000000" pitchFamily="2" charset="2"/>
              <a:buChar char="§"/>
            </a:pPr>
            <a:r>
              <a:rPr lang="en-US" sz="1900" dirty="0">
                <a:solidFill>
                  <a:srgbClr val="1C1C1C"/>
                </a:solidFill>
              </a:rPr>
              <a:t>Ability to track the status of the case filed</a:t>
            </a:r>
          </a:p>
          <a:p>
            <a:pPr marL="1657350" lvl="3" indent="-285750">
              <a:lnSpc>
                <a:spcPts val="3000"/>
              </a:lnSpc>
              <a:buFont typeface="Wingdings" panose="05000000000000000000" pitchFamily="2" charset="2"/>
              <a:buChar char="§"/>
            </a:pPr>
            <a:r>
              <a:rPr lang="en-US" sz="1900" dirty="0">
                <a:solidFill>
                  <a:srgbClr val="1C1C1C"/>
                </a:solidFill>
              </a:rPr>
              <a:t>Ability to conduct online payments and transactions</a:t>
            </a:r>
          </a:p>
        </p:txBody>
      </p:sp>
    </p:spTree>
    <p:extLst>
      <p:ext uri="{BB962C8B-B14F-4D97-AF65-F5344CB8AC3E}">
        <p14:creationId xmlns:p14="http://schemas.microsoft.com/office/powerpoint/2010/main" val="211401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Overview</a:t>
            </a:r>
          </a:p>
        </p:txBody>
      </p:sp>
    </p:spTree>
    <p:extLst>
      <p:ext uri="{BB962C8B-B14F-4D97-AF65-F5344CB8AC3E}">
        <p14:creationId xmlns:p14="http://schemas.microsoft.com/office/powerpoint/2010/main" val="167340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Solution Overview</a:t>
            </a:r>
          </a:p>
        </p:txBody>
      </p:sp>
      <p:sp>
        <p:nvSpPr>
          <p:cNvPr id="7" name="Rectangle: Rounded Corners 6"/>
          <p:cNvSpPr/>
          <p:nvPr/>
        </p:nvSpPr>
        <p:spPr>
          <a:xfrm>
            <a:off x="5261112" y="1614607"/>
            <a:ext cx="6452516" cy="4802235"/>
          </a:xfrm>
          <a:prstGeom prst="roundRect">
            <a:avLst>
              <a:gd name="adj" fmla="val 3081"/>
            </a:avLst>
          </a:prstGeom>
          <a:solidFill>
            <a:srgbClr val="C5EB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900"/>
              </a:lnSpc>
            </a:pPr>
            <a:r>
              <a:rPr lang="en-US" sz="1400" b="1" dirty="0">
                <a:solidFill>
                  <a:srgbClr val="1C1C1C"/>
                </a:solidFill>
              </a:rPr>
              <a:t>System provides an Optional web service layer to integrate the application with mobile devices</a:t>
            </a:r>
          </a:p>
          <a:p>
            <a:pPr>
              <a:lnSpc>
                <a:spcPts val="1900"/>
              </a:lnSpc>
            </a:pPr>
            <a:endParaRPr lang="en-US" sz="1400" dirty="0">
              <a:solidFill>
                <a:srgbClr val="1C1C1C"/>
              </a:solidFill>
            </a:endParaRPr>
          </a:p>
          <a:p>
            <a:pPr>
              <a:lnSpc>
                <a:spcPts val="1900"/>
              </a:lnSpc>
            </a:pPr>
            <a:r>
              <a:rPr lang="en-US" sz="1400" dirty="0">
                <a:solidFill>
                  <a:srgbClr val="1C1C1C"/>
                </a:solidFill>
              </a:rPr>
              <a:t>The main components of the application are</a:t>
            </a:r>
          </a:p>
          <a:p>
            <a:pPr marL="342900" indent="-342900">
              <a:lnSpc>
                <a:spcPts val="1900"/>
              </a:lnSpc>
              <a:buFont typeface="+mj-lt"/>
              <a:buAutoNum type="arabicPeriod"/>
            </a:pPr>
            <a:r>
              <a:rPr lang="en-US" sz="1400" dirty="0">
                <a:solidFill>
                  <a:srgbClr val="1C1C1C"/>
                </a:solidFill>
              </a:rPr>
              <a:t>Authentication, authorization to distinguish the logged in user,  auditing to track the progress of the workflow</a:t>
            </a:r>
          </a:p>
          <a:p>
            <a:pPr marL="342900" indent="-342900">
              <a:lnSpc>
                <a:spcPts val="1900"/>
              </a:lnSpc>
              <a:buFont typeface="+mj-lt"/>
              <a:buAutoNum type="arabicPeriod"/>
            </a:pPr>
            <a:r>
              <a:rPr lang="en-US" sz="1400" dirty="0">
                <a:solidFill>
                  <a:srgbClr val="1C1C1C"/>
                </a:solidFill>
              </a:rPr>
              <a:t>The case management system consist of two distinct workflows</a:t>
            </a:r>
          </a:p>
          <a:p>
            <a:pPr marL="800100" lvl="1" indent="-342900">
              <a:lnSpc>
                <a:spcPts val="1900"/>
              </a:lnSpc>
              <a:buFont typeface="Arial" panose="020B0604020202020204" pitchFamily="34" charset="0"/>
              <a:buChar char="•"/>
            </a:pPr>
            <a:r>
              <a:rPr lang="en-IN" sz="1400" dirty="0">
                <a:solidFill>
                  <a:srgbClr val="1C1C1C"/>
                </a:solidFill>
              </a:rPr>
              <a:t>Expert Certification for applicants - Test management and administration system</a:t>
            </a:r>
          </a:p>
          <a:p>
            <a:pPr marL="800100" lvl="1" indent="-342900">
              <a:lnSpc>
                <a:spcPts val="1900"/>
              </a:lnSpc>
              <a:buFont typeface="Arial" panose="020B0604020202020204" pitchFamily="34" charset="0"/>
              <a:buChar char="•"/>
            </a:pPr>
            <a:r>
              <a:rPr lang="en-US" sz="1400" dirty="0">
                <a:solidFill>
                  <a:srgbClr val="1C1C1C"/>
                </a:solidFill>
              </a:rPr>
              <a:t>An Arbitration Management system for SOE to allocate and deallocate cases to arbitrators and for managing the arbitration process</a:t>
            </a:r>
          </a:p>
          <a:p>
            <a:pPr marL="342900" indent="-342900">
              <a:lnSpc>
                <a:spcPts val="1900"/>
              </a:lnSpc>
              <a:buFont typeface="+mj-lt"/>
              <a:buAutoNum type="arabicPeriod"/>
            </a:pPr>
            <a:r>
              <a:rPr lang="en-US" sz="1400" dirty="0">
                <a:solidFill>
                  <a:srgbClr val="1C1C1C"/>
                </a:solidFill>
              </a:rPr>
              <a:t>The above workflows are built on a common framework</a:t>
            </a:r>
          </a:p>
          <a:p>
            <a:pPr marL="342900" indent="-342900">
              <a:lnSpc>
                <a:spcPts val="1900"/>
              </a:lnSpc>
              <a:buFont typeface="+mj-lt"/>
              <a:buAutoNum type="arabicPeriod"/>
            </a:pPr>
            <a:r>
              <a:rPr lang="en-US" sz="1400" dirty="0">
                <a:solidFill>
                  <a:srgbClr val="1C1C1C"/>
                </a:solidFill>
              </a:rPr>
              <a:t>The system will also have a built-in file management, email notifications and scheduling services to send reminder emails  to concerned parties</a:t>
            </a:r>
          </a:p>
          <a:p>
            <a:pPr marL="342900" indent="-342900">
              <a:lnSpc>
                <a:spcPts val="1900"/>
              </a:lnSpc>
              <a:buFont typeface="+mj-lt"/>
              <a:buAutoNum type="arabicPeriod"/>
            </a:pPr>
            <a:r>
              <a:rPr lang="en-US" sz="1400" dirty="0">
                <a:solidFill>
                  <a:srgbClr val="1C1C1C"/>
                </a:solidFill>
              </a:rPr>
              <a:t>The application can also be integrated with an online payment system to manage fee collection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17" y="1057225"/>
            <a:ext cx="4081222" cy="5544101"/>
          </a:xfrm>
          <a:prstGeom prst="rect">
            <a:avLst/>
          </a:prstGeom>
        </p:spPr>
      </p:pic>
    </p:spTree>
    <p:extLst>
      <p:ext uri="{BB962C8B-B14F-4D97-AF65-F5344CB8AC3E}">
        <p14:creationId xmlns:p14="http://schemas.microsoft.com/office/powerpoint/2010/main" val="179093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Functionality</a:t>
            </a:r>
          </a:p>
        </p:txBody>
      </p:sp>
    </p:spTree>
    <p:extLst>
      <p:ext uri="{BB962C8B-B14F-4D97-AF65-F5344CB8AC3E}">
        <p14:creationId xmlns:p14="http://schemas.microsoft.com/office/powerpoint/2010/main" val="48519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65471" y="2107246"/>
            <a:ext cx="5783538" cy="4093428"/>
          </a:xfrm>
          <a:prstGeom prst="rect">
            <a:avLst/>
          </a:prstGeom>
          <a:noFill/>
        </p:spPr>
        <p:txBody>
          <a:bodyPr wrap="square" rtlCol="0">
            <a:spAutoFit/>
          </a:bodyPr>
          <a:lstStyle/>
          <a:p>
            <a:pPr lvl="0" algn="just"/>
            <a:r>
              <a:rPr lang="en-US" sz="2100" b="1" dirty="0">
                <a:solidFill>
                  <a:srgbClr val="800000"/>
                </a:solidFill>
              </a:rPr>
              <a:t>SOE Functionality for Applicants</a:t>
            </a:r>
          </a:p>
          <a:p>
            <a:pPr lvl="0" algn="just"/>
            <a:endParaRPr lang="en-US" sz="2100" b="1" dirty="0">
              <a:solidFill>
                <a:srgbClr val="800000"/>
              </a:solidFill>
            </a:endParaRPr>
          </a:p>
          <a:p>
            <a:pPr marL="342900" indent="-342900">
              <a:buFont typeface="Wingdings" panose="05000000000000000000" pitchFamily="2" charset="2"/>
              <a:buChar char="§"/>
            </a:pPr>
            <a:r>
              <a:rPr lang="en-US" dirty="0"/>
              <a:t>User authentication and entitlement</a:t>
            </a:r>
          </a:p>
          <a:p>
            <a:pPr marL="342900" indent="-342900">
              <a:buFont typeface="Wingdings" panose="05000000000000000000" pitchFamily="2" charset="2"/>
              <a:buChar char="§"/>
            </a:pPr>
            <a:r>
              <a:rPr lang="en-US" dirty="0"/>
              <a:t>Create applicant profile and upload relevant documentation</a:t>
            </a:r>
          </a:p>
          <a:p>
            <a:pPr marL="342900" indent="-342900">
              <a:buFont typeface="Wingdings" panose="05000000000000000000" pitchFamily="2" charset="2"/>
              <a:buChar char="§"/>
            </a:pPr>
            <a:r>
              <a:rPr lang="en-IN" dirty="0"/>
              <a:t>Update status of the </a:t>
            </a:r>
            <a:r>
              <a:rPr lang="en-US" dirty="0"/>
              <a:t>applicants</a:t>
            </a:r>
            <a:r>
              <a:rPr lang="en-IN" dirty="0"/>
              <a:t> for test and lesson plans </a:t>
            </a:r>
          </a:p>
          <a:p>
            <a:pPr marL="342900" indent="-342900">
              <a:buFont typeface="Wingdings" panose="05000000000000000000" pitchFamily="2" charset="2"/>
              <a:buChar char="§"/>
            </a:pPr>
            <a:r>
              <a:rPr lang="en-US" dirty="0"/>
              <a:t>Fee collection from applicants for tests and lesson plans</a:t>
            </a:r>
          </a:p>
          <a:p>
            <a:pPr algn="just"/>
            <a:endParaRPr lang="en-US" sz="1600" u="sng" dirty="0">
              <a:solidFill>
                <a:srgbClr val="77062D"/>
              </a:solidFill>
            </a:endParaRPr>
          </a:p>
          <a:p>
            <a:pPr algn="just"/>
            <a:r>
              <a:rPr lang="en-US" sz="2100" b="1" dirty="0">
                <a:solidFill>
                  <a:srgbClr val="800000"/>
                </a:solidFill>
              </a:rPr>
              <a:t>SOE Functionality for Managing Test</a:t>
            </a:r>
          </a:p>
          <a:p>
            <a:pPr algn="just"/>
            <a:endParaRPr lang="en-US" sz="2100" b="1" dirty="0">
              <a:solidFill>
                <a:srgbClr val="800000"/>
              </a:solidFill>
            </a:endParaRPr>
          </a:p>
          <a:p>
            <a:pPr marL="342900" indent="-342900">
              <a:buFont typeface="Wingdings" panose="05000000000000000000" pitchFamily="2" charset="2"/>
              <a:buChar char="§"/>
            </a:pPr>
            <a:r>
              <a:rPr lang="en-US" dirty="0"/>
              <a:t>Create and manage objective type questions</a:t>
            </a:r>
          </a:p>
          <a:p>
            <a:pPr marL="342900" indent="-342900">
              <a:buFont typeface="Wingdings" panose="05000000000000000000" pitchFamily="2" charset="2"/>
              <a:buChar char="§"/>
            </a:pPr>
            <a:r>
              <a:rPr lang="en-US" dirty="0"/>
              <a:t>Record the test results with comments</a:t>
            </a:r>
          </a:p>
          <a:p>
            <a:pPr marL="342900" indent="-342900">
              <a:buFont typeface="Wingdings" panose="05000000000000000000" pitchFamily="2" charset="2"/>
              <a:buChar char="§"/>
            </a:pPr>
            <a:r>
              <a:rPr lang="en-US" dirty="0"/>
              <a:t>Evaluation and Test grading functionality</a:t>
            </a:r>
          </a:p>
          <a:p>
            <a:pPr algn="just"/>
            <a:endParaRPr lang="en-US" sz="1600" u="sng" dirty="0">
              <a:solidFill>
                <a:srgbClr val="77062D"/>
              </a:solidFill>
            </a:endParaRPr>
          </a:p>
        </p:txBody>
      </p:sp>
      <p:sp>
        <p:nvSpPr>
          <p:cNvPr id="3" name="Rectangle 2"/>
          <p:cNvSpPr/>
          <p:nvPr/>
        </p:nvSpPr>
        <p:spPr>
          <a:xfrm>
            <a:off x="6327414" y="2107246"/>
            <a:ext cx="5380382" cy="3624069"/>
          </a:xfrm>
          <a:prstGeom prst="rect">
            <a:avLst/>
          </a:prstGeom>
        </p:spPr>
        <p:txBody>
          <a:bodyPr wrap="square">
            <a:spAutoFit/>
          </a:bodyPr>
          <a:lstStyle/>
          <a:p>
            <a:pPr algn="just"/>
            <a:r>
              <a:rPr lang="en-US" sz="2100" b="1" dirty="0">
                <a:solidFill>
                  <a:srgbClr val="800000"/>
                </a:solidFill>
              </a:rPr>
              <a:t>Manage Arbitrations</a:t>
            </a:r>
          </a:p>
          <a:p>
            <a:pPr algn="just"/>
            <a:endParaRPr lang="en-US" sz="2100" b="1" dirty="0">
              <a:solidFill>
                <a:srgbClr val="800000"/>
              </a:solidFill>
            </a:endParaRPr>
          </a:p>
          <a:p>
            <a:pPr marL="342900" indent="-342900">
              <a:lnSpc>
                <a:spcPts val="2500"/>
              </a:lnSpc>
              <a:buFont typeface="Wingdings" panose="05000000000000000000" pitchFamily="2" charset="2"/>
              <a:buChar char="§"/>
            </a:pPr>
            <a:r>
              <a:rPr lang="en-US" dirty="0"/>
              <a:t>Manage Arbitration cases</a:t>
            </a:r>
          </a:p>
          <a:p>
            <a:pPr marL="800100" lvl="1" indent="-342900">
              <a:lnSpc>
                <a:spcPts val="2500"/>
              </a:lnSpc>
              <a:buFont typeface="Wingdings" panose="05000000000000000000" pitchFamily="2" charset="2"/>
              <a:buChar char="§"/>
            </a:pPr>
            <a:r>
              <a:rPr lang="en-US" dirty="0"/>
              <a:t>Ability to view arbitration cases</a:t>
            </a:r>
          </a:p>
          <a:p>
            <a:pPr marL="800100" lvl="1" indent="-342900">
              <a:lnSpc>
                <a:spcPts val="2500"/>
              </a:lnSpc>
              <a:buFont typeface="Wingdings" panose="05000000000000000000" pitchFamily="2" charset="2"/>
              <a:buChar char="§"/>
            </a:pPr>
            <a:r>
              <a:rPr lang="en-US" dirty="0"/>
              <a:t>Assignment of cases to chief arbitrator</a:t>
            </a:r>
          </a:p>
          <a:p>
            <a:pPr marL="800100" lvl="1" indent="-342900">
              <a:lnSpc>
                <a:spcPts val="2500"/>
              </a:lnSpc>
              <a:buFont typeface="Wingdings" panose="05000000000000000000" pitchFamily="2" charset="2"/>
              <a:buChar char="§"/>
            </a:pPr>
            <a:r>
              <a:rPr lang="en-US" dirty="0"/>
              <a:t>Ability to view case status</a:t>
            </a:r>
          </a:p>
          <a:p>
            <a:pPr marL="342900" indent="-342900">
              <a:lnSpc>
                <a:spcPts val="2500"/>
              </a:lnSpc>
              <a:buFont typeface="Wingdings" panose="05000000000000000000" pitchFamily="2" charset="2"/>
              <a:buChar char="§"/>
            </a:pPr>
            <a:r>
              <a:rPr lang="en-US" dirty="0"/>
              <a:t>Specify the commission for SOE for facilitating arbitration</a:t>
            </a:r>
          </a:p>
          <a:p>
            <a:pPr marL="342900" indent="-342900">
              <a:lnSpc>
                <a:spcPts val="2500"/>
              </a:lnSpc>
              <a:buFont typeface="Wingdings" panose="05000000000000000000" pitchFamily="2" charset="2"/>
              <a:buChar char="§"/>
            </a:pPr>
            <a:r>
              <a:rPr lang="en-US" dirty="0"/>
              <a:t>SOE will facilitate the meetings between arbitrators and clients for dispute resolution</a:t>
            </a:r>
          </a:p>
          <a:p>
            <a:pPr marL="342900" indent="-342900">
              <a:lnSpc>
                <a:spcPts val="2500"/>
              </a:lnSpc>
              <a:buFont typeface="Wingdings" panose="05000000000000000000" pitchFamily="2" charset="2"/>
              <a:buChar char="§"/>
            </a:pPr>
            <a:r>
              <a:rPr lang="en-IN" dirty="0"/>
              <a:t>Fee collection from clients for arbitrating cases</a:t>
            </a:r>
          </a:p>
        </p:txBody>
      </p:sp>
      <p:cxnSp>
        <p:nvCxnSpPr>
          <p:cNvPr id="5" name="Straight Connector 4"/>
          <p:cNvCxnSpPr/>
          <p:nvPr/>
        </p:nvCxnSpPr>
        <p:spPr>
          <a:xfrm>
            <a:off x="6089869" y="1656471"/>
            <a:ext cx="0" cy="478685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ubtitle 2"/>
          <p:cNvSpPr txBox="1">
            <a:spLocks/>
          </p:cNvSpPr>
          <p:nvPr/>
        </p:nvSpPr>
        <p:spPr>
          <a:xfrm>
            <a:off x="207674" y="260708"/>
            <a:ext cx="5914831"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Functionality</a:t>
            </a:r>
          </a:p>
        </p:txBody>
      </p:sp>
      <p:sp>
        <p:nvSpPr>
          <p:cNvPr id="9" name="Subtitle 2"/>
          <p:cNvSpPr txBox="1">
            <a:spLocks/>
          </p:cNvSpPr>
          <p:nvPr/>
        </p:nvSpPr>
        <p:spPr>
          <a:xfrm>
            <a:off x="365471" y="1286539"/>
            <a:ext cx="2958607"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rgbClr val="740026"/>
                </a:solidFill>
              </a:rPr>
              <a:t>SOE</a:t>
            </a:r>
          </a:p>
        </p:txBody>
      </p:sp>
    </p:spTree>
    <p:extLst>
      <p:ext uri="{BB962C8B-B14F-4D97-AF65-F5344CB8AC3E}">
        <p14:creationId xmlns:p14="http://schemas.microsoft.com/office/powerpoint/2010/main" val="323680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Functionality </a:t>
            </a:r>
            <a:r>
              <a:rPr lang="en-IN" sz="3200" dirty="0">
                <a:solidFill>
                  <a:schemeClr val="bg1"/>
                </a:solidFill>
              </a:rPr>
              <a:t>(Contd..)</a:t>
            </a:r>
            <a:endParaRPr lang="en-US" sz="3200" dirty="0">
              <a:solidFill>
                <a:schemeClr val="bg1"/>
              </a:solidFill>
            </a:endParaRPr>
          </a:p>
        </p:txBody>
      </p:sp>
      <p:sp>
        <p:nvSpPr>
          <p:cNvPr id="3" name="Rectangle 2"/>
          <p:cNvSpPr/>
          <p:nvPr/>
        </p:nvSpPr>
        <p:spPr>
          <a:xfrm>
            <a:off x="-129902" y="2010525"/>
            <a:ext cx="5581935" cy="1323439"/>
          </a:xfrm>
          <a:prstGeom prst="rect">
            <a:avLst/>
          </a:prstGeom>
        </p:spPr>
        <p:txBody>
          <a:bodyPr wrap="square">
            <a:spAutoFit/>
          </a:bodyPr>
          <a:lstStyle/>
          <a:p>
            <a:pPr marL="800100" lvl="1" indent="-342900">
              <a:lnSpc>
                <a:spcPts val="2400"/>
              </a:lnSpc>
              <a:buFont typeface="Wingdings" panose="05000000000000000000" pitchFamily="2" charset="2"/>
              <a:buChar char="§"/>
            </a:pPr>
            <a:r>
              <a:rPr lang="en-US" dirty="0"/>
              <a:t>Functionality for taking  Objective test</a:t>
            </a:r>
          </a:p>
          <a:p>
            <a:pPr marL="800100" lvl="1" indent="-342900">
              <a:lnSpc>
                <a:spcPts val="2400"/>
              </a:lnSpc>
              <a:buFont typeface="Wingdings" panose="05000000000000000000" pitchFamily="2" charset="2"/>
              <a:buChar char="§"/>
            </a:pPr>
            <a:r>
              <a:rPr lang="en-US" dirty="0"/>
              <a:t>Functionality to make payment for Objective test</a:t>
            </a:r>
          </a:p>
          <a:p>
            <a:pPr marL="800100" lvl="1" indent="-342900">
              <a:lnSpc>
                <a:spcPts val="2400"/>
              </a:lnSpc>
              <a:buFont typeface="Wingdings" panose="05000000000000000000" pitchFamily="2" charset="2"/>
              <a:buChar char="§"/>
            </a:pPr>
            <a:r>
              <a:rPr lang="en-US" dirty="0"/>
              <a:t>Functionality to receive reminder mails and status of the selection process</a:t>
            </a:r>
          </a:p>
        </p:txBody>
      </p:sp>
      <p:sp>
        <p:nvSpPr>
          <p:cNvPr id="4" name="TextBox 3"/>
          <p:cNvSpPr txBox="1"/>
          <p:nvPr/>
        </p:nvSpPr>
        <p:spPr>
          <a:xfrm>
            <a:off x="5636030" y="1899666"/>
            <a:ext cx="5914286" cy="1938992"/>
          </a:xfrm>
          <a:prstGeom prst="rect">
            <a:avLst/>
          </a:prstGeom>
          <a:noFill/>
        </p:spPr>
        <p:txBody>
          <a:bodyPr wrap="square" rtlCol="0">
            <a:spAutoFit/>
          </a:bodyPr>
          <a:lstStyle/>
          <a:p>
            <a:pPr marL="800100" lvl="1" indent="-342900">
              <a:lnSpc>
                <a:spcPts val="2400"/>
              </a:lnSpc>
              <a:buFont typeface="Wingdings" panose="05000000000000000000" pitchFamily="2" charset="2"/>
              <a:buChar char="§"/>
            </a:pPr>
            <a:r>
              <a:rPr lang="en-US" dirty="0"/>
              <a:t>Clients can create profile and upload documents relevant to their case</a:t>
            </a:r>
          </a:p>
          <a:p>
            <a:pPr marL="800100" lvl="1" indent="-342900">
              <a:lnSpc>
                <a:spcPts val="2400"/>
              </a:lnSpc>
              <a:buFont typeface="Wingdings" panose="05000000000000000000" pitchFamily="2" charset="2"/>
              <a:buChar char="§"/>
            </a:pPr>
            <a:r>
              <a:rPr lang="en-US" dirty="0"/>
              <a:t>Email notification on the cases</a:t>
            </a:r>
          </a:p>
          <a:p>
            <a:pPr marL="800100" lvl="1" indent="-342900">
              <a:lnSpc>
                <a:spcPts val="2400"/>
              </a:lnSpc>
              <a:buFont typeface="Wingdings" panose="05000000000000000000" pitchFamily="2" charset="2"/>
              <a:buChar char="§"/>
            </a:pPr>
            <a:r>
              <a:rPr lang="en-US" dirty="0"/>
              <a:t>Payment for case arbitration</a:t>
            </a:r>
          </a:p>
          <a:p>
            <a:pPr marL="800100" lvl="1" indent="-342900">
              <a:lnSpc>
                <a:spcPts val="2400"/>
              </a:lnSpc>
              <a:buFont typeface="Wingdings" panose="05000000000000000000" pitchFamily="2" charset="2"/>
              <a:buChar char="§"/>
            </a:pPr>
            <a:r>
              <a:rPr lang="en-US" dirty="0"/>
              <a:t>Escalate the case to the Chief Arbitrator if they are not satisfied with the results of the judgement</a:t>
            </a:r>
          </a:p>
        </p:txBody>
      </p:sp>
      <p:sp>
        <p:nvSpPr>
          <p:cNvPr id="5" name="Subtitle 2"/>
          <p:cNvSpPr txBox="1">
            <a:spLocks/>
          </p:cNvSpPr>
          <p:nvPr/>
        </p:nvSpPr>
        <p:spPr>
          <a:xfrm>
            <a:off x="207674" y="1286537"/>
            <a:ext cx="2958607"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rgbClr val="740026"/>
                </a:solidFill>
              </a:rPr>
              <a:t>Candidate</a:t>
            </a:r>
          </a:p>
        </p:txBody>
      </p:sp>
      <p:sp>
        <p:nvSpPr>
          <p:cNvPr id="6" name="Subtitle 2"/>
          <p:cNvSpPr txBox="1">
            <a:spLocks/>
          </p:cNvSpPr>
          <p:nvPr/>
        </p:nvSpPr>
        <p:spPr>
          <a:xfrm>
            <a:off x="6140748" y="1286538"/>
            <a:ext cx="2958607"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rgbClr val="740026"/>
                </a:solidFill>
              </a:rPr>
              <a:t>Client</a:t>
            </a:r>
          </a:p>
        </p:txBody>
      </p:sp>
      <p:cxnSp>
        <p:nvCxnSpPr>
          <p:cNvPr id="7" name="Straight Connector 6"/>
          <p:cNvCxnSpPr/>
          <p:nvPr/>
        </p:nvCxnSpPr>
        <p:spPr>
          <a:xfrm>
            <a:off x="5732282" y="1387586"/>
            <a:ext cx="0" cy="478685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4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1149</Words>
  <Application>Microsoft Office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210</cp:revision>
  <dcterms:created xsi:type="dcterms:W3CDTF">2016-07-20T04:54:31Z</dcterms:created>
  <dcterms:modified xsi:type="dcterms:W3CDTF">2016-08-10T07:28:47Z</dcterms:modified>
</cp:coreProperties>
</file>