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94" r:id="rId4"/>
    <p:sldId id="258" r:id="rId5"/>
    <p:sldId id="260" r:id="rId6"/>
    <p:sldId id="295" r:id="rId7"/>
    <p:sldId id="282" r:id="rId8"/>
    <p:sldId id="264" r:id="rId9"/>
    <p:sldId id="277" r:id="rId10"/>
    <p:sldId id="285" r:id="rId11"/>
    <p:sldId id="291" r:id="rId12"/>
    <p:sldId id="271" r:id="rId13"/>
    <p:sldId id="278" r:id="rId14"/>
    <p:sldId id="270" r:id="rId15"/>
    <p:sldId id="289" r:id="rId16"/>
    <p:sldId id="293" r:id="rId17"/>
    <p:sldId id="275"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Thomas" initials="PT" lastIdx="1" clrIdx="0">
    <p:extLst>
      <p:ext uri="{19B8F6BF-5375-455C-9EA6-DF929625EA0E}">
        <p15:presenceInfo xmlns:p15="http://schemas.microsoft.com/office/powerpoint/2012/main" userId="S-1-5-21-2697682162-3649133358-3183734412-11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5D6"/>
    <a:srgbClr val="FDF3ED"/>
    <a:srgbClr val="740026"/>
    <a:srgbClr val="F9B29E"/>
    <a:srgbClr val="1C1C1C"/>
    <a:srgbClr val="5DE1AF"/>
    <a:srgbClr val="39ACB6"/>
    <a:srgbClr val="C5E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80" d="100"/>
          <a:sy n="80" d="100"/>
        </p:scale>
        <p:origin x="4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A8A03-04F4-4F4E-A75F-D2E7AC1546FF}" type="datetimeFigureOut">
              <a:rPr lang="en-US" smtClean="0"/>
              <a:t>11/21/2016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88393-8557-4753-8536-CC2F1DC748AD}" type="slidenum">
              <a:rPr lang="en-US" smtClean="0"/>
              <a:t>‹#›</a:t>
            </a:fld>
            <a:endParaRPr lang="en-US"/>
          </a:p>
        </p:txBody>
      </p:sp>
    </p:spTree>
    <p:extLst>
      <p:ext uri="{BB962C8B-B14F-4D97-AF65-F5344CB8AC3E}">
        <p14:creationId xmlns:p14="http://schemas.microsoft.com/office/powerpoint/2010/main" val="117730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21-11-2016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9618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21-11-2016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2509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21-11-2016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4212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21-11-2016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90137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814F9-C904-425D-8CBC-EC70944AAAB1}" type="datetimeFigureOut">
              <a:rPr lang="en-IN" smtClean="0"/>
              <a:t>21-11-2016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31687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C814F9-C904-425D-8CBC-EC70944AAAB1}" type="datetimeFigureOut">
              <a:rPr lang="en-IN" smtClean="0"/>
              <a:t>21-11-2016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92760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C814F9-C904-425D-8CBC-EC70944AAAB1}" type="datetimeFigureOut">
              <a:rPr lang="en-IN" smtClean="0"/>
              <a:t>21-11-2016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7740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C814F9-C904-425D-8CBC-EC70944AAAB1}" type="datetimeFigureOut">
              <a:rPr lang="en-IN" smtClean="0"/>
              <a:t>21-11-2016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1548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814F9-C904-425D-8CBC-EC70944AAAB1}" type="datetimeFigureOut">
              <a:rPr lang="en-IN" smtClean="0"/>
              <a:t>21-11-2016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5639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21-11-2016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49561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21-11-2016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742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F9-C904-425D-8CBC-EC70944AAAB1}" type="datetimeFigureOut">
              <a:rPr lang="en-IN" smtClean="0"/>
              <a:t>21-11-2016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5061-5644-429E-BF16-92A800809465}" type="slidenum">
              <a:rPr lang="en-IN" smtClean="0"/>
              <a:t>‹#›</a:t>
            </a:fld>
            <a:endParaRPr lang="en-IN"/>
          </a:p>
        </p:txBody>
      </p:sp>
    </p:spTree>
    <p:extLst>
      <p:ext uri="{BB962C8B-B14F-4D97-AF65-F5344CB8AC3E}">
        <p14:creationId xmlns:p14="http://schemas.microsoft.com/office/powerpoint/2010/main" val="293499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255025" y="4127251"/>
            <a:ext cx="5836892" cy="431498"/>
          </a:xfrm>
        </p:spPr>
        <p:txBody>
          <a:bodyPr>
            <a:noAutofit/>
          </a:bodyPr>
          <a:lstStyle/>
          <a:p>
            <a:pPr algn="r"/>
            <a:r>
              <a:rPr lang="en-IN" sz="3200" b="1" dirty="0">
                <a:solidFill>
                  <a:srgbClr val="740027"/>
                </a:solidFill>
              </a:rPr>
              <a:t>We Engineer your Digital Success</a:t>
            </a:r>
          </a:p>
        </p:txBody>
      </p:sp>
      <p:sp>
        <p:nvSpPr>
          <p:cNvPr id="5" name="Subtitle 2"/>
          <p:cNvSpPr txBox="1">
            <a:spLocks/>
          </p:cNvSpPr>
          <p:nvPr/>
        </p:nvSpPr>
        <p:spPr>
          <a:xfrm>
            <a:off x="1796716" y="5205936"/>
            <a:ext cx="10327286" cy="1044830"/>
          </a:xfrm>
          <a:prstGeom prst="rect">
            <a:avLst/>
          </a:prstGeom>
        </p:spPr>
        <p:txBody>
          <a:bodyPr vert="horz" lIns="91440" tIns="45720" rIns="91440" bIns="45720" rtlCol="0">
            <a:noAutofit/>
          </a:bodyPr>
          <a:lstStyle>
            <a:lvl1pPr marL="0" indent="0" algn="ctr" defTabSz="755934" rtl="0" eaLnBrk="1" latinLnBrk="0" hangingPunct="1">
              <a:lnSpc>
                <a:spcPct val="90000"/>
              </a:lnSpc>
              <a:spcBef>
                <a:spcPts val="827"/>
              </a:spcBef>
              <a:buFont typeface="Arial" panose="020B0604020202020204" pitchFamily="34" charset="0"/>
              <a:buNone/>
              <a:defRPr sz="1984" kern="1200">
                <a:solidFill>
                  <a:schemeClr val="tx1"/>
                </a:solidFill>
                <a:latin typeface="+mn-lt"/>
                <a:ea typeface="+mn-ea"/>
                <a:cs typeface="+mn-cs"/>
              </a:defRPr>
            </a:lvl1pPr>
            <a:lvl2pPr marL="377967" indent="0" algn="ctr" defTabSz="755934" rtl="0" eaLnBrk="1" latinLnBrk="0" hangingPunct="1">
              <a:lnSpc>
                <a:spcPct val="90000"/>
              </a:lnSpc>
              <a:spcBef>
                <a:spcPts val="413"/>
              </a:spcBef>
              <a:buFont typeface="Arial" panose="020B0604020202020204" pitchFamily="34" charset="0"/>
              <a:buNone/>
              <a:defRPr sz="1653" kern="1200">
                <a:solidFill>
                  <a:schemeClr val="tx1"/>
                </a:solidFill>
                <a:latin typeface="+mn-lt"/>
                <a:ea typeface="+mn-ea"/>
                <a:cs typeface="+mn-cs"/>
              </a:defRPr>
            </a:lvl2pPr>
            <a:lvl3pPr marL="755934" indent="0" algn="ctr" defTabSz="755934" rtl="0" eaLnBrk="1" latinLnBrk="0" hangingPunct="1">
              <a:lnSpc>
                <a:spcPct val="90000"/>
              </a:lnSpc>
              <a:spcBef>
                <a:spcPts val="413"/>
              </a:spcBef>
              <a:buFont typeface="Arial" panose="020B0604020202020204" pitchFamily="34" charset="0"/>
              <a:buNone/>
              <a:defRPr sz="1488" kern="1200">
                <a:solidFill>
                  <a:schemeClr val="tx1"/>
                </a:solidFill>
                <a:latin typeface="+mn-lt"/>
                <a:ea typeface="+mn-ea"/>
                <a:cs typeface="+mn-cs"/>
              </a:defRPr>
            </a:lvl3pPr>
            <a:lvl4pPr marL="1133902"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4pPr>
            <a:lvl5pPr marL="1511869"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5pPr>
            <a:lvl6pPr marL="1889836"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6pPr>
            <a:lvl7pPr marL="2267803"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7pPr>
            <a:lvl8pPr marL="2645771"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8pPr>
            <a:lvl9pPr marL="3023738"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9pPr>
          </a:lstStyle>
          <a:p>
            <a:pPr algn="r"/>
            <a:r>
              <a:rPr lang="en-IN" sz="2800" b="1" dirty="0">
                <a:solidFill>
                  <a:srgbClr val="1C1C1C"/>
                </a:solidFill>
              </a:rPr>
              <a:t>Proposal for Development of </a:t>
            </a:r>
            <a:r>
              <a:rPr lang="en-IN" sz="2800" b="1" dirty="0" smtClean="0">
                <a:solidFill>
                  <a:srgbClr val="1C1C1C"/>
                </a:solidFill>
              </a:rPr>
              <a:t>a CMS based Website for Sharp UAE</a:t>
            </a:r>
            <a:endParaRPr lang="en-US" sz="2800" b="1" dirty="0">
              <a:solidFill>
                <a:srgbClr val="1C1C1C"/>
              </a:solidFill>
            </a:endParaRPr>
          </a:p>
          <a:p>
            <a:pPr algn="r"/>
            <a:endParaRPr lang="en-US" sz="1800" b="1" dirty="0">
              <a:solidFill>
                <a:srgbClr val="1C1C1C"/>
              </a:solidFill>
            </a:endParaRPr>
          </a:p>
          <a:p>
            <a:pPr algn="r"/>
            <a:r>
              <a:rPr lang="en-US" sz="1600" b="1" dirty="0" smtClean="0">
                <a:solidFill>
                  <a:srgbClr val="1C1C1C"/>
                </a:solidFill>
              </a:rPr>
              <a:t>Nov 2016</a:t>
            </a:r>
            <a:endParaRPr lang="en-IN" sz="1600" b="1" dirty="0">
              <a:solidFill>
                <a:srgbClr val="1C1C1C"/>
              </a:solidFill>
            </a:endParaRPr>
          </a:p>
        </p:txBody>
      </p:sp>
      <p:sp>
        <p:nvSpPr>
          <p:cNvPr id="6" name="Rectangle 5"/>
          <p:cNvSpPr/>
          <p:nvPr/>
        </p:nvSpPr>
        <p:spPr>
          <a:xfrm>
            <a:off x="106017" y="6544342"/>
            <a:ext cx="2518012" cy="230832"/>
          </a:xfrm>
          <a:prstGeom prst="rect">
            <a:avLst/>
          </a:prstGeom>
        </p:spPr>
        <p:txBody>
          <a:bodyPr wrap="square">
            <a:spAutoFit/>
          </a:bodyPr>
          <a:lstStyle/>
          <a:p>
            <a:r>
              <a:rPr lang="en-IN" sz="900" dirty="0"/>
              <a:t>© 2016. All Rights  Reserved / www.verbat.com</a:t>
            </a:r>
            <a:endParaRPr lang="en-US" sz="900" dirty="0"/>
          </a:p>
        </p:txBody>
      </p:sp>
    </p:spTree>
    <p:extLst>
      <p:ext uri="{BB962C8B-B14F-4D97-AF65-F5344CB8AC3E}">
        <p14:creationId xmlns:p14="http://schemas.microsoft.com/office/powerpoint/2010/main" val="175147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207674" y="1056334"/>
            <a:ext cx="9507826" cy="400110"/>
          </a:xfrm>
          <a:prstGeom prst="rect">
            <a:avLst/>
          </a:prstGeom>
        </p:spPr>
        <p:txBody>
          <a:bodyPr wrap="square">
            <a:spAutoFit/>
          </a:bodyPr>
          <a:lstStyle/>
          <a:p>
            <a:r>
              <a:rPr lang="en-AU" sz="2000" dirty="0"/>
              <a:t>The time estimated for delivering the application is </a:t>
            </a:r>
            <a:r>
              <a:rPr lang="en-AU" sz="2000" b="1" dirty="0" smtClean="0"/>
              <a:t>30 </a:t>
            </a:r>
            <a:r>
              <a:rPr lang="en-AU" sz="2000" dirty="0"/>
              <a:t>working man days</a:t>
            </a:r>
            <a:endParaRPr lang="en-IN" sz="2000" dirty="0"/>
          </a:p>
        </p:txBody>
      </p:sp>
      <p:sp>
        <p:nvSpPr>
          <p:cNvPr id="5" name="Rectangle 4"/>
          <p:cNvSpPr/>
          <p:nvPr/>
        </p:nvSpPr>
        <p:spPr>
          <a:xfrm>
            <a:off x="7442752" y="1753957"/>
            <a:ext cx="2626511" cy="461665"/>
          </a:xfrm>
          <a:prstGeom prst="rect">
            <a:avLst/>
          </a:prstGeom>
        </p:spPr>
        <p:txBody>
          <a:bodyPr wrap="square">
            <a:spAutoFit/>
          </a:bodyPr>
          <a:lstStyle/>
          <a:p>
            <a:r>
              <a:rPr lang="en-US" sz="2400" b="1" dirty="0">
                <a:solidFill>
                  <a:srgbClr val="800000"/>
                </a:solidFill>
              </a:rPr>
              <a:t>Deliverables</a:t>
            </a:r>
            <a:endParaRPr lang="en-IN" sz="2400" dirty="0"/>
          </a:p>
        </p:txBody>
      </p:sp>
      <p:cxnSp>
        <p:nvCxnSpPr>
          <p:cNvPr id="7" name="Straight Connector 6"/>
          <p:cNvCxnSpPr/>
          <p:nvPr/>
        </p:nvCxnSpPr>
        <p:spPr>
          <a:xfrm>
            <a:off x="7195708" y="1456444"/>
            <a:ext cx="1975" cy="5151835"/>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442752" y="2432853"/>
            <a:ext cx="4545496" cy="3093154"/>
          </a:xfrm>
          <a:prstGeom prst="rect">
            <a:avLst/>
          </a:prstGeom>
        </p:spPr>
        <p:txBody>
          <a:bodyPr wrap="square">
            <a:spAutoFit/>
          </a:bodyPr>
          <a:lstStyle/>
          <a:p>
            <a:pPr marL="17100" lvl="1">
              <a:lnSpc>
                <a:spcPts val="2600"/>
              </a:lnSpc>
            </a:pPr>
            <a:r>
              <a:rPr lang="en-US" b="1" dirty="0" smtClean="0"/>
              <a:t>Phase 1</a:t>
            </a:r>
          </a:p>
          <a:p>
            <a:pPr marL="360000" lvl="1" indent="-342900">
              <a:lnSpc>
                <a:spcPts val="2600"/>
              </a:lnSpc>
              <a:buFont typeface="Wingdings" panose="05000000000000000000" pitchFamily="2" charset="2"/>
              <a:buChar char="§"/>
            </a:pPr>
            <a:r>
              <a:rPr lang="en-US" dirty="0" smtClean="0"/>
              <a:t>Selection &amp; Purchase of WordPress Template</a:t>
            </a:r>
          </a:p>
          <a:p>
            <a:pPr marL="360000" lvl="1" indent="-342900">
              <a:lnSpc>
                <a:spcPts val="2600"/>
              </a:lnSpc>
              <a:buFont typeface="Wingdings" panose="05000000000000000000" pitchFamily="2" charset="2"/>
              <a:buChar char="§"/>
            </a:pPr>
            <a:r>
              <a:rPr lang="en-US" dirty="0" smtClean="0"/>
              <a:t>Fully </a:t>
            </a:r>
            <a:r>
              <a:rPr lang="en-US" dirty="0"/>
              <a:t>developed and tested </a:t>
            </a:r>
            <a:r>
              <a:rPr lang="en-US" dirty="0" smtClean="0"/>
              <a:t>Website for deployment</a:t>
            </a:r>
          </a:p>
          <a:p>
            <a:pPr marL="17100" lvl="1">
              <a:lnSpc>
                <a:spcPts val="2600"/>
              </a:lnSpc>
            </a:pPr>
            <a:r>
              <a:rPr lang="en-US" b="1" dirty="0" smtClean="0"/>
              <a:t>Phase 2</a:t>
            </a:r>
          </a:p>
          <a:p>
            <a:pPr marL="302850" lvl="1" indent="-285750">
              <a:lnSpc>
                <a:spcPts val="2600"/>
              </a:lnSpc>
              <a:buFont typeface="Wingdings" panose="05000000000000000000" pitchFamily="2" charset="2"/>
              <a:buChar char="§"/>
            </a:pPr>
            <a:r>
              <a:rPr lang="en-US" dirty="0" smtClean="0"/>
              <a:t>Customer Portal</a:t>
            </a:r>
          </a:p>
          <a:p>
            <a:pPr marL="302850" lvl="1" indent="-285750">
              <a:lnSpc>
                <a:spcPts val="2600"/>
              </a:lnSpc>
              <a:buFont typeface="Wingdings" panose="05000000000000000000" pitchFamily="2" charset="2"/>
              <a:buChar char="§"/>
            </a:pPr>
            <a:r>
              <a:rPr lang="en-US" dirty="0" smtClean="0"/>
              <a:t>Partner Portal</a:t>
            </a:r>
          </a:p>
          <a:p>
            <a:pPr marL="302850" lvl="1" indent="-285750">
              <a:lnSpc>
                <a:spcPts val="2600"/>
              </a:lnSpc>
              <a:buFont typeface="Wingdings" panose="05000000000000000000" pitchFamily="2" charset="2"/>
              <a:buChar char="§"/>
            </a:pPr>
            <a:r>
              <a:rPr lang="en-US" dirty="0" smtClean="0"/>
              <a:t>Multilingual options</a:t>
            </a:r>
            <a:endParaRPr lang="en-US" dirty="0"/>
          </a:p>
        </p:txBody>
      </p:sp>
      <p:sp>
        <p:nvSpPr>
          <p:cNvPr id="9" name="Subtitle 2"/>
          <p:cNvSpPr txBox="1">
            <a:spLocks/>
          </p:cNvSpPr>
          <p:nvPr/>
        </p:nvSpPr>
        <p:spPr>
          <a:xfrm>
            <a:off x="207674" y="234204"/>
            <a:ext cx="5626456"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Project </a:t>
            </a:r>
            <a:r>
              <a:rPr lang="en-US" sz="3200" dirty="0" smtClean="0">
                <a:solidFill>
                  <a:schemeClr val="bg1"/>
                </a:solidFill>
              </a:rPr>
              <a:t>Timeline </a:t>
            </a:r>
            <a:r>
              <a:rPr lang="en-US" sz="3200" dirty="0">
                <a:solidFill>
                  <a:schemeClr val="bg1"/>
                </a:solidFill>
              </a:rPr>
              <a:t>&amp; Deliverables</a:t>
            </a:r>
          </a:p>
        </p:txBody>
      </p:sp>
      <p:sp>
        <p:nvSpPr>
          <p:cNvPr id="10"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10</a:t>
            </a:fld>
            <a:endParaRPr lang="en-IN" dirty="0"/>
          </a:p>
        </p:txBody>
      </p:sp>
      <p:graphicFrame>
        <p:nvGraphicFramePr>
          <p:cNvPr id="11" name="Table 10"/>
          <p:cNvGraphicFramePr>
            <a:graphicFrameLocks noGrp="1"/>
          </p:cNvGraphicFramePr>
          <p:nvPr>
            <p:extLst>
              <p:ext uri="{D42A27DB-BD31-4B8C-83A1-F6EECF244321}">
                <p14:modId xmlns:p14="http://schemas.microsoft.com/office/powerpoint/2010/main" val="2653387939"/>
              </p:ext>
            </p:extLst>
          </p:nvPr>
        </p:nvGraphicFramePr>
        <p:xfrm>
          <a:off x="207674" y="1456444"/>
          <a:ext cx="6746916" cy="5151835"/>
        </p:xfrm>
        <a:graphic>
          <a:graphicData uri="http://schemas.openxmlformats.org/drawingml/2006/table">
            <a:tbl>
              <a:tblPr firstRow="1" bandRow="1">
                <a:tableStyleId>{F5AB1C69-6EDB-4FF4-983F-18BD219EF322}</a:tableStyleId>
              </a:tblPr>
              <a:tblGrid>
                <a:gridCol w="4027441">
                  <a:extLst>
                    <a:ext uri="{9D8B030D-6E8A-4147-A177-3AD203B41FA5}">
                      <a16:colId xmlns="" xmlns:a16="http://schemas.microsoft.com/office/drawing/2014/main" val="3302362225"/>
                    </a:ext>
                  </a:extLst>
                </a:gridCol>
                <a:gridCol w="1015690"/>
                <a:gridCol w="1703785">
                  <a:extLst>
                    <a:ext uri="{9D8B030D-6E8A-4147-A177-3AD203B41FA5}">
                      <a16:colId xmlns="" xmlns:a16="http://schemas.microsoft.com/office/drawing/2014/main" val="20002"/>
                    </a:ext>
                  </a:extLst>
                </a:gridCol>
              </a:tblGrid>
              <a:tr h="396889">
                <a:tc>
                  <a:txBody>
                    <a:bodyPr/>
                    <a:lstStyle/>
                    <a:p>
                      <a:pPr algn="just">
                        <a:lnSpc>
                          <a:spcPct val="150000"/>
                        </a:lnSpc>
                        <a:spcAft>
                          <a:spcPts val="600"/>
                        </a:spcAft>
                      </a:pPr>
                      <a:r>
                        <a:rPr lang="en-AU" sz="1600" kern="1200" dirty="0">
                          <a:effectLst/>
                        </a:rPr>
                        <a:t>Activity</a:t>
                      </a:r>
                      <a:endParaRPr lang="en-IN" sz="1600" b="0" kern="1200" dirty="0">
                        <a:solidFill>
                          <a:schemeClr val="bg1"/>
                        </a:solidFill>
                        <a:effectLst/>
                        <a:latin typeface="+mn-lt"/>
                        <a:ea typeface="+mn-ea"/>
                        <a:cs typeface="+mn-cs"/>
                      </a:endParaRPr>
                    </a:p>
                  </a:txBody>
                  <a:tcPr marL="68580" marR="68580" marT="0" marB="0"/>
                </a:tc>
                <a:tc>
                  <a:txBody>
                    <a:bodyPr/>
                    <a:lstStyle/>
                    <a:p>
                      <a:pPr algn="ctr">
                        <a:lnSpc>
                          <a:spcPct val="150000"/>
                        </a:lnSpc>
                        <a:spcAft>
                          <a:spcPts val="600"/>
                        </a:spcAft>
                        <a:tabLst>
                          <a:tab pos="1137920" algn="l"/>
                        </a:tabLst>
                      </a:pPr>
                      <a:r>
                        <a:rPr lang="en-IN" sz="1600" b="0" kern="1200" dirty="0" smtClean="0">
                          <a:solidFill>
                            <a:schemeClr val="bg1"/>
                          </a:solidFill>
                          <a:effectLst/>
                          <a:latin typeface="+mn-lt"/>
                          <a:ea typeface="+mn-ea"/>
                          <a:cs typeface="+mn-cs"/>
                        </a:rPr>
                        <a:t>Phase</a:t>
                      </a:r>
                      <a:endParaRPr lang="en-IN" sz="1600" b="0" kern="1200" dirty="0">
                        <a:solidFill>
                          <a:schemeClr val="bg1"/>
                        </a:solidFill>
                        <a:effectLst/>
                        <a:latin typeface="+mn-lt"/>
                        <a:ea typeface="+mn-ea"/>
                        <a:cs typeface="+mn-cs"/>
                      </a:endParaRPr>
                    </a:p>
                  </a:txBody>
                  <a:tcPr marL="68580" marR="68580" marT="0" marB="0"/>
                </a:tc>
                <a:tc>
                  <a:txBody>
                    <a:bodyPr/>
                    <a:lstStyle/>
                    <a:p>
                      <a:pPr algn="ctr">
                        <a:lnSpc>
                          <a:spcPct val="150000"/>
                        </a:lnSpc>
                        <a:spcAft>
                          <a:spcPts val="600"/>
                        </a:spcAft>
                        <a:tabLst>
                          <a:tab pos="1137920" algn="l"/>
                        </a:tabLst>
                      </a:pPr>
                      <a:r>
                        <a:rPr lang="en-IN" sz="1600" kern="1200" dirty="0">
                          <a:effectLst/>
                        </a:rPr>
                        <a:t>Effort (Man Days)</a:t>
                      </a:r>
                      <a:endParaRPr lang="en-IN" sz="1600" b="0" kern="1200" dirty="0">
                        <a:solidFill>
                          <a:schemeClr val="bg1"/>
                        </a:solidFill>
                        <a:effectLst/>
                        <a:latin typeface="+mn-lt"/>
                        <a:ea typeface="+mn-ea"/>
                        <a:cs typeface="+mn-cs"/>
                      </a:endParaRPr>
                    </a:p>
                  </a:txBody>
                  <a:tcPr marL="68580" marR="68580" marT="0" marB="0"/>
                </a:tc>
                <a:extLst>
                  <a:ext uri="{0D108BD9-81ED-4DB2-BD59-A6C34878D82A}">
                    <a16:rowId xmlns="" xmlns:a16="http://schemas.microsoft.com/office/drawing/2014/main" val="2007264945"/>
                  </a:ext>
                </a:extLst>
              </a:tr>
              <a:tr h="436714">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Finalizing and purchase of Word press Theme &amp; Images</a:t>
                      </a:r>
                    </a:p>
                  </a:txBody>
                  <a:tcPr marL="68580" marR="68580" marT="0" marB="0" anchor="ctr"/>
                </a:tc>
                <a:tc rowSpan="6">
                  <a:txBody>
                    <a:bodyPr/>
                    <a:lstStyle/>
                    <a:p>
                      <a:pPr algn="ctr">
                        <a:spcAft>
                          <a:spcPts val="0"/>
                        </a:spcAft>
                      </a:pPr>
                      <a:r>
                        <a:rPr lang="en-IN" sz="1600" b="1" kern="1200" dirty="0" smtClean="0">
                          <a:solidFill>
                            <a:schemeClr val="tx1"/>
                          </a:solidFill>
                          <a:effectLst/>
                          <a:latin typeface="+mn-lt"/>
                          <a:ea typeface="+mn-ea"/>
                          <a:cs typeface="+mn-cs"/>
                        </a:rPr>
                        <a:t>Phase 1</a:t>
                      </a:r>
                      <a:endParaRPr lang="en-IN" sz="1600" b="1" kern="1200" dirty="0">
                        <a:solidFill>
                          <a:schemeClr val="tx1"/>
                        </a:solidFill>
                        <a:effectLst/>
                        <a:latin typeface="+mn-lt"/>
                        <a:ea typeface="+mn-ea"/>
                        <a:cs typeface="+mn-cs"/>
                      </a:endParaRPr>
                    </a:p>
                  </a:txBody>
                  <a:tcPr marL="68580" marR="68580" marT="0" marB="0" anchor="ctr"/>
                </a:tc>
                <a:tc rowSpan="6">
                  <a:txBody>
                    <a:bodyPr/>
                    <a:lstStyle/>
                    <a:p>
                      <a:pPr algn="ctr">
                        <a:spcAft>
                          <a:spcPts val="0"/>
                        </a:spcAft>
                      </a:pPr>
                      <a:r>
                        <a:rPr lang="en-IN" sz="1600" b="0" kern="1200" dirty="0" smtClean="0">
                          <a:solidFill>
                            <a:schemeClr val="dk1"/>
                          </a:solidFill>
                          <a:effectLst/>
                          <a:latin typeface="+mn-lt"/>
                          <a:ea typeface="+mn-ea"/>
                          <a:cs typeface="+mn-cs"/>
                        </a:rPr>
                        <a:t>20</a:t>
                      </a:r>
                      <a:endParaRPr lang="en-IN" sz="1600" b="1" kern="1200" dirty="0">
                        <a:solidFill>
                          <a:schemeClr val="tx1"/>
                        </a:solidFill>
                        <a:effectLst/>
                        <a:latin typeface="+mn-lt"/>
                        <a:ea typeface="+mn-ea"/>
                        <a:cs typeface="+mn-cs"/>
                      </a:endParaRPr>
                    </a:p>
                  </a:txBody>
                  <a:tcPr marL="68580" marR="68580" marT="0" marB="0" anchor="ctr"/>
                </a:tc>
                <a:extLst>
                  <a:ext uri="{0D108BD9-81ED-4DB2-BD59-A6C34878D82A}">
                    <a16:rowId xmlns="" xmlns:a16="http://schemas.microsoft.com/office/drawing/2014/main" val="1056298204"/>
                  </a:ext>
                </a:extLst>
              </a:tr>
              <a:tr h="324842">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Customization of WordPress Theme</a:t>
                      </a:r>
                    </a:p>
                  </a:txBody>
                  <a:tcPr marL="68580" marR="68580" marT="0" marB="0" anchor="ctr"/>
                </a:tc>
                <a:tc vMerge="1">
                  <a:txBody>
                    <a:bodyPr/>
                    <a:lstStyle/>
                    <a:p>
                      <a:endParaRPr lang="en-US"/>
                    </a:p>
                  </a:txBody>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 xmlns:a16="http://schemas.microsoft.com/office/drawing/2014/main" val="2507006805"/>
                  </a:ext>
                </a:extLst>
              </a:tr>
              <a:tr h="412544">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Theme Integration &amp; Page Creations</a:t>
                      </a:r>
                    </a:p>
                  </a:txBody>
                  <a:tcPr marL="68580" marR="68580" marT="0" marB="0" anchor="ctr"/>
                </a:tc>
                <a:tc vMerge="1">
                  <a:txBody>
                    <a:bodyPr/>
                    <a:lstStyle/>
                    <a:p>
                      <a:endParaRPr lang="en-US"/>
                    </a:p>
                  </a:txBody>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 xmlns:a16="http://schemas.microsoft.com/office/drawing/2014/main" val="1858029503"/>
                  </a:ext>
                </a:extLst>
              </a:tr>
              <a:tr h="351954">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Page/Content Creation</a:t>
                      </a: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5"/>
                  </a:ext>
                </a:extLst>
              </a:tr>
              <a:tr h="351954">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Quality Analysis (QA)</a:t>
                      </a:r>
                    </a:p>
                  </a:txBody>
                  <a:tcPr marL="68580" marR="68580" marT="0" marB="0" anchor="ctr"/>
                </a:tc>
                <a:tc vMerge="1">
                  <a:txBody>
                    <a:bodyPr/>
                    <a:lstStyle/>
                    <a:p>
                      <a:endParaRPr lang="en-US"/>
                    </a:p>
                  </a:txBody>
                  <a:tcP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solidFill>
                      <a:srgbClr val="5DE1AF"/>
                    </a:solidFill>
                  </a:tcPr>
                </a:tc>
              </a:tr>
              <a:tr h="351954">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UAT Support &amp; Implementation</a:t>
                      </a:r>
                      <a:r>
                        <a:rPr lang="en-IN" sz="1400" kern="1200" baseline="0" dirty="0" smtClean="0">
                          <a:solidFill>
                            <a:schemeClr val="dk1"/>
                          </a:solidFill>
                          <a:effectLst/>
                          <a:latin typeface="+mn-lt"/>
                          <a:ea typeface="+mn-ea"/>
                          <a:cs typeface="+mn-cs"/>
                        </a:rPr>
                        <a:t>, Live</a:t>
                      </a:r>
                      <a:endParaRPr lang="en-US" sz="1400" kern="1200" baseline="0" dirty="0" smtClean="0">
                        <a:solidFill>
                          <a:schemeClr val="dk1"/>
                        </a:solidFill>
                        <a:effectLst/>
                        <a:latin typeface="+mn-lt"/>
                        <a:ea typeface="+mn-ea"/>
                        <a:cs typeface="+mn-cs"/>
                      </a:endParaRPr>
                    </a:p>
                  </a:txBody>
                  <a:tcPr marL="68580" marR="68580" marT="0" marB="0" anchor="ctr"/>
                </a:tc>
                <a:tc vMerge="1">
                  <a:txBody>
                    <a:bodyPr/>
                    <a:lstStyle/>
                    <a:p>
                      <a:endParaRPr lang="en-US"/>
                    </a:p>
                  </a:txBody>
                  <a:tcP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solidFill>
                      <a:srgbClr val="5DE1AF"/>
                    </a:solidFill>
                  </a:tcPr>
                </a:tc>
              </a:tr>
              <a:tr h="290782">
                <a:tc>
                  <a:txBody>
                    <a:bodyPr/>
                    <a:lstStyle/>
                    <a:p>
                      <a:pPr marL="0" lvl="0" indent="0">
                        <a:lnSpc>
                          <a:spcPts val="2800"/>
                        </a:lnSpc>
                        <a:buFont typeface="Wingdings" panose="05000000000000000000" pitchFamily="2" charset="2"/>
                        <a:buNone/>
                      </a:pPr>
                      <a:r>
                        <a:rPr lang="en-US" sz="1400" kern="1200" baseline="0" dirty="0" smtClean="0">
                          <a:solidFill>
                            <a:schemeClr val="dk1"/>
                          </a:solidFill>
                          <a:effectLst/>
                          <a:latin typeface="+mn-lt"/>
                          <a:ea typeface="+mn-ea"/>
                          <a:cs typeface="+mn-cs"/>
                        </a:rPr>
                        <a:t>Customer Login</a:t>
                      </a:r>
                    </a:p>
                  </a:txBody>
                  <a:tcPr marL="68580" marR="68580" marT="0" marB="0" anchor="ctr"/>
                </a:tc>
                <a:tc rowSpan="7">
                  <a:txBody>
                    <a:bodyPr/>
                    <a:lstStyle/>
                    <a:p>
                      <a:pPr algn="ctr">
                        <a:spcAft>
                          <a:spcPts val="0"/>
                        </a:spcAft>
                      </a:pPr>
                      <a:r>
                        <a:rPr lang="en-IN" sz="1600" b="1" kern="1200" dirty="0" smtClean="0">
                          <a:solidFill>
                            <a:schemeClr val="tx1"/>
                          </a:solidFill>
                          <a:effectLst/>
                          <a:latin typeface="+mn-lt"/>
                          <a:ea typeface="+mn-ea"/>
                          <a:cs typeface="+mn-cs"/>
                        </a:rPr>
                        <a:t>Phase</a:t>
                      </a:r>
                      <a:r>
                        <a:rPr lang="en-IN" sz="1600" b="1" kern="1200" baseline="0" dirty="0" smtClean="0">
                          <a:solidFill>
                            <a:schemeClr val="tx1"/>
                          </a:solidFill>
                          <a:effectLst/>
                          <a:latin typeface="+mn-lt"/>
                          <a:ea typeface="+mn-ea"/>
                          <a:cs typeface="+mn-cs"/>
                        </a:rPr>
                        <a:t> 2</a:t>
                      </a:r>
                      <a:endParaRPr lang="en-IN" sz="1600" b="1" kern="1200" dirty="0">
                        <a:solidFill>
                          <a:schemeClr val="tx1"/>
                        </a:solidFill>
                        <a:effectLst/>
                        <a:latin typeface="+mn-lt"/>
                        <a:ea typeface="+mn-ea"/>
                        <a:cs typeface="+mn-cs"/>
                      </a:endParaRPr>
                    </a:p>
                  </a:txBody>
                  <a:tcPr marL="68580" marR="68580" marT="0" marB="0" anchor="ctr"/>
                </a:tc>
                <a:tc rowSpan="7">
                  <a:txBody>
                    <a:bodyPr/>
                    <a:lstStyle/>
                    <a:p>
                      <a:pPr algn="ctr">
                        <a:spcAft>
                          <a:spcPts val="0"/>
                        </a:spcAft>
                      </a:pPr>
                      <a:r>
                        <a:rPr lang="en-IN" sz="1600" b="0" kern="1200" dirty="0" smtClean="0">
                          <a:solidFill>
                            <a:schemeClr val="tx1"/>
                          </a:solidFill>
                          <a:effectLst/>
                          <a:latin typeface="+mn-lt"/>
                          <a:ea typeface="+mn-ea"/>
                          <a:cs typeface="+mn-cs"/>
                        </a:rPr>
                        <a:t>10</a:t>
                      </a:r>
                      <a:endParaRPr lang="en-IN" sz="1600" b="0" kern="1200" dirty="0">
                        <a:solidFill>
                          <a:schemeClr val="tx1"/>
                        </a:solidFill>
                        <a:effectLst/>
                        <a:latin typeface="+mn-lt"/>
                        <a:ea typeface="+mn-ea"/>
                        <a:cs typeface="+mn-cs"/>
                      </a:endParaRPr>
                    </a:p>
                  </a:txBody>
                  <a:tcPr marL="68580" marR="68580" marT="0" marB="0" anchor="ctr"/>
                </a:tc>
              </a:tr>
              <a:tr h="351954">
                <a:tc>
                  <a:txBody>
                    <a:bodyPr/>
                    <a:lstStyle/>
                    <a:p>
                      <a:pPr marL="0" lvl="0" indent="0">
                        <a:lnSpc>
                          <a:spcPts val="2800"/>
                        </a:lnSpc>
                        <a:buFont typeface="Wingdings" panose="05000000000000000000" pitchFamily="2" charset="2"/>
                        <a:buNone/>
                      </a:pPr>
                      <a:r>
                        <a:rPr lang="en-US" sz="1400" kern="1200" baseline="0" dirty="0" smtClean="0">
                          <a:solidFill>
                            <a:schemeClr val="dk1"/>
                          </a:solidFill>
                          <a:effectLst/>
                          <a:latin typeface="+mn-lt"/>
                          <a:ea typeface="+mn-ea"/>
                          <a:cs typeface="+mn-cs"/>
                        </a:rPr>
                        <a:t>Product Registration</a:t>
                      </a: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r>
              <a:tr h="351954">
                <a:tc>
                  <a:txBody>
                    <a:bodyPr/>
                    <a:lstStyle/>
                    <a:p>
                      <a:pPr marL="0" marR="0" lvl="0" indent="0" algn="l" defTabSz="914400" rtl="0" eaLnBrk="1" fontAlgn="auto" latinLnBrk="0" hangingPunct="1">
                        <a:lnSpc>
                          <a:spcPct val="115000"/>
                        </a:lnSpc>
                        <a:spcBef>
                          <a:spcPts val="0"/>
                        </a:spcBef>
                        <a:spcAft>
                          <a:spcPts val="600"/>
                        </a:spcAft>
                        <a:buClrTx/>
                        <a:buSzTx/>
                        <a:buFontTx/>
                        <a:buNone/>
                        <a:tabLst/>
                        <a:defRPr/>
                      </a:pPr>
                      <a:r>
                        <a:rPr lang="en-US" sz="1400" kern="1200" baseline="0" dirty="0" smtClean="0">
                          <a:solidFill>
                            <a:schemeClr val="dk1"/>
                          </a:solidFill>
                          <a:effectLst/>
                          <a:latin typeface="+mn-lt"/>
                          <a:ea typeface="+mn-ea"/>
                          <a:cs typeface="+mn-cs"/>
                        </a:rPr>
                        <a:t>Product Search ( specifications and data sheets)</a:t>
                      </a: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r>
              <a:tr h="351954">
                <a:tc>
                  <a:txBody>
                    <a:bodyPr/>
                    <a:lstStyle/>
                    <a:p>
                      <a:pPr marL="0" marR="0" lvl="0" indent="0" algn="l" defTabSz="914400" rtl="0" eaLnBrk="1" fontAlgn="auto" latinLnBrk="0" hangingPunct="1">
                        <a:lnSpc>
                          <a:spcPct val="115000"/>
                        </a:lnSpc>
                        <a:spcBef>
                          <a:spcPts val="0"/>
                        </a:spcBef>
                        <a:spcAft>
                          <a:spcPts val="600"/>
                        </a:spcAft>
                        <a:buClrTx/>
                        <a:buSzTx/>
                        <a:buFontTx/>
                        <a:buNone/>
                        <a:tabLst/>
                        <a:defRPr/>
                      </a:pPr>
                      <a:r>
                        <a:rPr lang="en-US" sz="1400" kern="1200" baseline="0" dirty="0" smtClean="0">
                          <a:solidFill>
                            <a:schemeClr val="dk1"/>
                          </a:solidFill>
                          <a:effectLst/>
                          <a:latin typeface="+mn-lt"/>
                          <a:ea typeface="+mn-ea"/>
                          <a:cs typeface="+mn-cs"/>
                        </a:rPr>
                        <a:t>Partner login</a:t>
                      </a: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r>
              <a:tr h="351954">
                <a:tc>
                  <a:txBody>
                    <a:bodyPr/>
                    <a:lstStyle/>
                    <a:p>
                      <a:pPr marL="0" marR="0" lvl="0" indent="0" algn="l" defTabSz="914400" rtl="0" eaLnBrk="1" fontAlgn="auto" latinLnBrk="0" hangingPunct="1">
                        <a:lnSpc>
                          <a:spcPct val="115000"/>
                        </a:lnSpc>
                        <a:spcBef>
                          <a:spcPts val="0"/>
                        </a:spcBef>
                        <a:spcAft>
                          <a:spcPts val="600"/>
                        </a:spcAft>
                        <a:buClrTx/>
                        <a:buSzTx/>
                        <a:buFontTx/>
                        <a:buNone/>
                        <a:tabLst/>
                        <a:defRPr/>
                      </a:pPr>
                      <a:r>
                        <a:rPr lang="en-US" sz="1400" kern="1200" baseline="0" dirty="0" smtClean="0">
                          <a:solidFill>
                            <a:schemeClr val="dk1"/>
                          </a:solidFill>
                          <a:effectLst/>
                          <a:latin typeface="+mn-lt"/>
                          <a:ea typeface="+mn-ea"/>
                          <a:cs typeface="+mn-cs"/>
                        </a:rPr>
                        <a:t>Training Videos</a:t>
                      </a: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r>
              <a:tr h="351954">
                <a:tc>
                  <a:txBody>
                    <a:bodyPr/>
                    <a:lstStyle/>
                    <a:p>
                      <a:pPr marL="0" marR="0" lvl="0" indent="0" algn="l" defTabSz="914400" rtl="0" eaLnBrk="1" fontAlgn="auto" latinLnBrk="0" hangingPunct="1">
                        <a:lnSpc>
                          <a:spcPct val="115000"/>
                        </a:lnSpc>
                        <a:spcBef>
                          <a:spcPts val="0"/>
                        </a:spcBef>
                        <a:spcAft>
                          <a:spcPts val="600"/>
                        </a:spcAft>
                        <a:buClrTx/>
                        <a:buSzTx/>
                        <a:buFontTx/>
                        <a:buNone/>
                        <a:tabLst/>
                        <a:defRPr/>
                      </a:pPr>
                      <a:r>
                        <a:rPr lang="en-US" sz="1400" kern="1200" baseline="0" dirty="0" smtClean="0">
                          <a:solidFill>
                            <a:schemeClr val="dk1"/>
                          </a:solidFill>
                          <a:effectLst/>
                          <a:latin typeface="+mn-lt"/>
                          <a:ea typeface="+mn-ea"/>
                          <a:cs typeface="+mn-cs"/>
                        </a:rPr>
                        <a:t>File Sharing</a:t>
                      </a: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r>
              <a:tr h="351954">
                <a:tc>
                  <a:txBody>
                    <a:bodyPr/>
                    <a:lstStyle/>
                    <a:p>
                      <a:pPr marL="0" marR="0" lvl="0" indent="0" algn="l" defTabSz="914400" rtl="0" eaLnBrk="1" fontAlgn="auto" latinLnBrk="0" hangingPunct="1">
                        <a:lnSpc>
                          <a:spcPct val="115000"/>
                        </a:lnSpc>
                        <a:spcBef>
                          <a:spcPts val="0"/>
                        </a:spcBef>
                        <a:spcAft>
                          <a:spcPts val="600"/>
                        </a:spcAft>
                        <a:buClrTx/>
                        <a:buSzTx/>
                        <a:buFontTx/>
                        <a:buNone/>
                        <a:tabLst/>
                        <a:defRPr/>
                      </a:pPr>
                      <a:r>
                        <a:rPr lang="en-US" sz="1400" kern="1200" baseline="0" dirty="0" smtClean="0">
                          <a:solidFill>
                            <a:schemeClr val="dk1"/>
                          </a:solidFill>
                          <a:effectLst/>
                          <a:latin typeface="+mn-lt"/>
                          <a:ea typeface="+mn-ea"/>
                          <a:cs typeface="+mn-cs"/>
                        </a:rPr>
                        <a:t>Multi lingual site</a:t>
                      </a: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c vMerge="1">
                  <a:txBody>
                    <a:bodyPr/>
                    <a:lstStyle/>
                    <a:p>
                      <a:pPr algn="ctr">
                        <a:spcAft>
                          <a:spcPts val="0"/>
                        </a:spcAft>
                      </a:pPr>
                      <a:endParaRPr lang="en-IN" sz="1600" b="0" kern="1200" dirty="0">
                        <a:solidFill>
                          <a:schemeClr val="tx1"/>
                        </a:solidFill>
                        <a:effectLst/>
                        <a:latin typeface="+mn-lt"/>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3233275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Commercials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11</a:t>
            </a:fld>
            <a:endParaRPr lang="en-IN" dirty="0"/>
          </a:p>
        </p:txBody>
      </p:sp>
    </p:spTree>
    <p:extLst>
      <p:ext uri="{BB962C8B-B14F-4D97-AF65-F5344CB8AC3E}">
        <p14:creationId xmlns:p14="http://schemas.microsoft.com/office/powerpoint/2010/main" val="2577768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3" y="260708"/>
            <a:ext cx="9160915"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Commercials</a:t>
            </a:r>
          </a:p>
        </p:txBody>
      </p:sp>
      <p:graphicFrame>
        <p:nvGraphicFramePr>
          <p:cNvPr id="5" name="Table 4"/>
          <p:cNvGraphicFramePr>
            <a:graphicFrameLocks noGrp="1"/>
          </p:cNvGraphicFramePr>
          <p:nvPr>
            <p:extLst>
              <p:ext uri="{D42A27DB-BD31-4B8C-83A1-F6EECF244321}">
                <p14:modId xmlns:p14="http://schemas.microsoft.com/office/powerpoint/2010/main" val="1823112610"/>
              </p:ext>
            </p:extLst>
          </p:nvPr>
        </p:nvGraphicFramePr>
        <p:xfrm>
          <a:off x="397922" y="1754523"/>
          <a:ext cx="11272360" cy="3389075"/>
        </p:xfrm>
        <a:graphic>
          <a:graphicData uri="http://schemas.openxmlformats.org/drawingml/2006/table">
            <a:tbl>
              <a:tblPr firstRow="1" bandRow="1">
                <a:tableStyleId>{21E4AEA4-8DFA-4A89-87EB-49C32662AFE0}</a:tableStyleId>
              </a:tblPr>
              <a:tblGrid>
                <a:gridCol w="737027">
                  <a:extLst>
                    <a:ext uri="{9D8B030D-6E8A-4147-A177-3AD203B41FA5}">
                      <a16:colId xmlns="" xmlns:a16="http://schemas.microsoft.com/office/drawing/2014/main" val="3486086168"/>
                    </a:ext>
                  </a:extLst>
                </a:gridCol>
                <a:gridCol w="7631712">
                  <a:extLst>
                    <a:ext uri="{9D8B030D-6E8A-4147-A177-3AD203B41FA5}">
                      <a16:colId xmlns="" xmlns:a16="http://schemas.microsoft.com/office/drawing/2014/main" val="75094513"/>
                    </a:ext>
                  </a:extLst>
                </a:gridCol>
                <a:gridCol w="2903621">
                  <a:extLst>
                    <a:ext uri="{9D8B030D-6E8A-4147-A177-3AD203B41FA5}">
                      <a16:colId xmlns="" xmlns:a16="http://schemas.microsoft.com/office/drawing/2014/main" val="8521761"/>
                    </a:ext>
                  </a:extLst>
                </a:gridCol>
              </a:tblGrid>
              <a:tr h="445219">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 xmlns:a16="http://schemas.microsoft.com/office/drawing/2014/main" val="3343099413"/>
                  </a:ext>
                </a:extLst>
              </a:tr>
              <a:tr h="735964">
                <a:tc>
                  <a:txBody>
                    <a:bodyPr/>
                    <a:lstStyle/>
                    <a:p>
                      <a:r>
                        <a:rPr lang="en-IN" sz="2000" b="0" kern="1200" dirty="0">
                          <a:solidFill>
                            <a:srgbClr val="1C1C1C"/>
                          </a:solidFill>
                          <a:latin typeface="+mn-lt"/>
                          <a:ea typeface="+mn-ea"/>
                          <a:cs typeface="+mn-cs"/>
                        </a:rPr>
                        <a:t>01.</a:t>
                      </a:r>
                    </a:p>
                  </a:txBody>
                  <a:tcPr anchor="ctr">
                    <a:solidFill>
                      <a:schemeClr val="accent2">
                        <a:lumMod val="20000"/>
                        <a:lumOff val="80000"/>
                      </a:schemeClr>
                    </a:solidFill>
                  </a:tcPr>
                </a:tc>
                <a:tc>
                  <a:txBody>
                    <a:bodyPr/>
                    <a:lstStyle/>
                    <a:p>
                      <a:r>
                        <a:rPr lang="en-IN" sz="2000" b="0" kern="1200" dirty="0">
                          <a:solidFill>
                            <a:srgbClr val="1C1C1C"/>
                          </a:solidFill>
                          <a:latin typeface="+mn-lt"/>
                          <a:ea typeface="+mn-ea"/>
                          <a:cs typeface="+mn-cs"/>
                        </a:rPr>
                        <a:t>Development of </a:t>
                      </a:r>
                      <a:r>
                        <a:rPr lang="en-IN" sz="2000" b="0" kern="1200" dirty="0" smtClean="0">
                          <a:solidFill>
                            <a:srgbClr val="1C1C1C"/>
                          </a:solidFill>
                          <a:latin typeface="+mn-lt"/>
                          <a:ea typeface="+mn-ea"/>
                          <a:cs typeface="+mn-cs"/>
                        </a:rPr>
                        <a:t>CMS</a:t>
                      </a:r>
                      <a:r>
                        <a:rPr lang="en-IN" sz="2000" b="0" kern="1200" baseline="0" dirty="0" smtClean="0">
                          <a:solidFill>
                            <a:srgbClr val="1C1C1C"/>
                          </a:solidFill>
                          <a:latin typeface="+mn-lt"/>
                          <a:ea typeface="+mn-ea"/>
                          <a:cs typeface="+mn-cs"/>
                        </a:rPr>
                        <a:t> based Website in WordPress (Phase 1)</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pPr algn="r"/>
                      <a:r>
                        <a:rPr lang="en-US" sz="2000" b="0" kern="1200" dirty="0" smtClean="0">
                          <a:solidFill>
                            <a:srgbClr val="1C1C1C"/>
                          </a:solidFill>
                          <a:latin typeface="+mn-lt"/>
                          <a:ea typeface="+mn-ea"/>
                          <a:cs typeface="+mn-cs"/>
                        </a:rPr>
                        <a:t>AED 0,000</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extLst>
                  <a:ext uri="{0D108BD9-81ED-4DB2-BD59-A6C34878D82A}">
                    <a16:rowId xmlns="" xmlns:a16="http://schemas.microsoft.com/office/drawing/2014/main" val="3097143864"/>
                  </a:ext>
                </a:extLst>
              </a:tr>
              <a:tr h="735964">
                <a:tc>
                  <a:txBody>
                    <a:bodyPr/>
                    <a:lstStyle/>
                    <a:p>
                      <a:r>
                        <a:rPr lang="en-IN" sz="2000" b="0" kern="1200" dirty="0" smtClean="0">
                          <a:solidFill>
                            <a:srgbClr val="1C1C1C"/>
                          </a:solidFill>
                          <a:latin typeface="+mn-lt"/>
                          <a:ea typeface="+mn-ea"/>
                          <a:cs typeface="+mn-cs"/>
                        </a:rPr>
                        <a:t>02.</a:t>
                      </a:r>
                      <a:endParaRPr lang="en-IN"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kern="1200" dirty="0" smtClean="0">
                          <a:solidFill>
                            <a:srgbClr val="1C1C1C"/>
                          </a:solidFill>
                          <a:latin typeface="+mn-lt"/>
                          <a:ea typeface="+mn-ea"/>
                          <a:cs typeface="+mn-cs"/>
                        </a:rPr>
                        <a:t>Development of CMS</a:t>
                      </a:r>
                      <a:r>
                        <a:rPr lang="en-IN" sz="2000" b="0" kern="1200" baseline="0" dirty="0" smtClean="0">
                          <a:solidFill>
                            <a:srgbClr val="1C1C1C"/>
                          </a:solidFill>
                          <a:latin typeface="+mn-lt"/>
                          <a:ea typeface="+mn-ea"/>
                          <a:cs typeface="+mn-cs"/>
                        </a:rPr>
                        <a:t> based Website in WordPress (Phase 2)</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b="0" kern="1200" dirty="0" smtClean="0">
                          <a:solidFill>
                            <a:srgbClr val="1C1C1C"/>
                          </a:solidFill>
                          <a:latin typeface="+mn-lt"/>
                          <a:ea typeface="+mn-ea"/>
                          <a:cs typeface="+mn-cs"/>
                        </a:rPr>
                        <a:t>AED 0,000</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r>
              <a:tr h="7359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kern="1200" dirty="0" smtClean="0">
                          <a:solidFill>
                            <a:srgbClr val="1C1C1C"/>
                          </a:solidFill>
                          <a:latin typeface="+mn-lt"/>
                          <a:ea typeface="+mn-ea"/>
                          <a:cs typeface="+mn-cs"/>
                        </a:rPr>
                        <a:t>03.</a:t>
                      </a:r>
                    </a:p>
                  </a:txBody>
                  <a:tcPr anchor="c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kern="1200" dirty="0" smtClean="0">
                          <a:solidFill>
                            <a:srgbClr val="1C1C1C"/>
                          </a:solidFill>
                          <a:latin typeface="+mn-lt"/>
                          <a:ea typeface="+mn-ea"/>
                          <a:cs typeface="+mn-cs"/>
                        </a:rPr>
                        <a:t>Annual</a:t>
                      </a:r>
                      <a:r>
                        <a:rPr lang="en-US" sz="2000" b="0" kern="1200" baseline="0" dirty="0" smtClean="0">
                          <a:solidFill>
                            <a:srgbClr val="1C1C1C"/>
                          </a:solidFill>
                          <a:latin typeface="+mn-lt"/>
                          <a:ea typeface="+mn-ea"/>
                          <a:cs typeface="+mn-cs"/>
                        </a:rPr>
                        <a:t> Maintenance Contract</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b="0" kern="1200" dirty="0" smtClean="0">
                          <a:solidFill>
                            <a:srgbClr val="1C1C1C"/>
                          </a:solidFill>
                          <a:latin typeface="+mn-lt"/>
                          <a:ea typeface="+mn-ea"/>
                          <a:cs typeface="+mn-cs"/>
                        </a:rPr>
                        <a:t>AED 0,000</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r>
              <a:tr h="7359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kern="1200" dirty="0" smtClean="0">
                          <a:solidFill>
                            <a:srgbClr val="1C1C1C"/>
                          </a:solidFill>
                          <a:latin typeface="+mn-lt"/>
                          <a:ea typeface="+mn-ea"/>
                          <a:cs typeface="+mn-cs"/>
                        </a:rPr>
                        <a:t>04 </a:t>
                      </a:r>
                    </a:p>
                  </a:txBody>
                  <a:tcPr anchor="c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kern="1200" dirty="0" smtClean="0">
                          <a:solidFill>
                            <a:srgbClr val="1C1C1C"/>
                          </a:solidFill>
                          <a:latin typeface="+mn-lt"/>
                          <a:ea typeface="+mn-ea"/>
                          <a:cs typeface="+mn-cs"/>
                        </a:rPr>
                        <a:t>Purchase WordPress</a:t>
                      </a:r>
                      <a:r>
                        <a:rPr lang="en-US" sz="2000" b="0" kern="1200" baseline="0" dirty="0" smtClean="0">
                          <a:solidFill>
                            <a:srgbClr val="1C1C1C"/>
                          </a:solidFill>
                          <a:latin typeface="+mn-lt"/>
                          <a:ea typeface="+mn-ea"/>
                          <a:cs typeface="+mn-cs"/>
                        </a:rPr>
                        <a:t> theme*</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b="0" kern="1200" dirty="0" smtClean="0">
                          <a:solidFill>
                            <a:srgbClr val="1C1C1C"/>
                          </a:solidFill>
                          <a:latin typeface="+mn-lt"/>
                          <a:ea typeface="+mn-ea"/>
                          <a:cs typeface="+mn-cs"/>
                        </a:rPr>
                        <a:t>AED 0,000</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r>
            </a:tbl>
          </a:graphicData>
        </a:graphic>
      </p:graphicFrame>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12</a:t>
            </a:fld>
            <a:endParaRPr lang="en-IN" dirty="0"/>
          </a:p>
        </p:txBody>
      </p:sp>
      <p:sp>
        <p:nvSpPr>
          <p:cNvPr id="9" name="Rectangle 8"/>
          <p:cNvSpPr/>
          <p:nvPr/>
        </p:nvSpPr>
        <p:spPr>
          <a:xfrm>
            <a:off x="361540" y="980379"/>
            <a:ext cx="3025765" cy="589072"/>
          </a:xfrm>
          <a:prstGeom prst="rect">
            <a:avLst/>
          </a:prstGeom>
        </p:spPr>
        <p:txBody>
          <a:bodyPr wrap="none">
            <a:spAutoFit/>
          </a:bodyPr>
          <a:lstStyle/>
          <a:p>
            <a:pPr>
              <a:lnSpc>
                <a:spcPct val="150000"/>
              </a:lnSpc>
            </a:pPr>
            <a:r>
              <a:rPr lang="en-US" sz="2400" b="1" dirty="0" smtClean="0"/>
              <a:t>Website Development</a:t>
            </a:r>
            <a:endParaRPr lang="en-US" b="1" dirty="0"/>
          </a:p>
        </p:txBody>
      </p:sp>
      <p:sp>
        <p:nvSpPr>
          <p:cNvPr id="2" name="TextBox 1"/>
          <p:cNvSpPr txBox="1"/>
          <p:nvPr/>
        </p:nvSpPr>
        <p:spPr>
          <a:xfrm>
            <a:off x="397922" y="5354138"/>
            <a:ext cx="6884770" cy="369332"/>
          </a:xfrm>
          <a:prstGeom prst="rect">
            <a:avLst/>
          </a:prstGeom>
          <a:noFill/>
        </p:spPr>
        <p:txBody>
          <a:bodyPr wrap="none" rtlCol="0">
            <a:spAutoFit/>
          </a:bodyPr>
          <a:lstStyle/>
          <a:p>
            <a:r>
              <a:rPr lang="en-US" dirty="0" smtClean="0"/>
              <a:t>*Price of the WordPress theme will vary depending on the functionality</a:t>
            </a:r>
            <a:endParaRPr lang="en-US" dirty="0"/>
          </a:p>
        </p:txBody>
      </p:sp>
    </p:spTree>
    <p:extLst>
      <p:ext uri="{BB962C8B-B14F-4D97-AF65-F5344CB8AC3E}">
        <p14:creationId xmlns:p14="http://schemas.microsoft.com/office/powerpoint/2010/main" val="1605653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Assumptions &amp; Out of Scope</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13</a:t>
            </a:fld>
            <a:endParaRPr lang="en-IN" dirty="0"/>
          </a:p>
        </p:txBody>
      </p:sp>
    </p:spTree>
    <p:extLst>
      <p:ext uri="{BB962C8B-B14F-4D97-AF65-F5344CB8AC3E}">
        <p14:creationId xmlns:p14="http://schemas.microsoft.com/office/powerpoint/2010/main" val="4083511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207674" y="1634485"/>
            <a:ext cx="11428954" cy="5093702"/>
          </a:xfrm>
          <a:prstGeom prst="rect">
            <a:avLst/>
          </a:prstGeom>
        </p:spPr>
        <p:txBody>
          <a:bodyPr wrap="square">
            <a:spAutoFit/>
          </a:bodyPr>
          <a:lstStyle/>
          <a:p>
            <a:pPr marL="285750" indent="-285750">
              <a:lnSpc>
                <a:spcPts val="3000"/>
              </a:lnSpc>
              <a:buFont typeface="Arial" panose="020B0604020202020204" pitchFamily="34" charset="0"/>
              <a:buChar char="•"/>
            </a:pPr>
            <a:r>
              <a:rPr lang="en-US" sz="2400" dirty="0" smtClean="0"/>
              <a:t>Website shall be done using WordPress Theme. </a:t>
            </a:r>
            <a:r>
              <a:rPr lang="en-US" sz="2400" dirty="0" err="1" smtClean="0"/>
              <a:t>Verbat</a:t>
            </a:r>
            <a:r>
              <a:rPr lang="en-US" sz="2400" dirty="0" smtClean="0"/>
              <a:t> shall purchase the template agreed and signed off by the client </a:t>
            </a:r>
          </a:p>
          <a:p>
            <a:pPr marL="285750" indent="-285750">
              <a:lnSpc>
                <a:spcPts val="3000"/>
              </a:lnSpc>
              <a:buFont typeface="Arial" panose="020B0604020202020204" pitchFamily="34" charset="0"/>
              <a:buChar char="•"/>
            </a:pPr>
            <a:r>
              <a:rPr lang="en-US" sz="2400" dirty="0" smtClean="0"/>
              <a:t>Client </a:t>
            </a:r>
            <a:r>
              <a:rPr lang="en-US" sz="2400" dirty="0"/>
              <a:t>will provide the branding guidelines </a:t>
            </a:r>
            <a:endParaRPr lang="en-US" sz="2400" dirty="0" smtClean="0"/>
          </a:p>
          <a:p>
            <a:pPr marL="285750" indent="-285750">
              <a:lnSpc>
                <a:spcPts val="3000"/>
              </a:lnSpc>
              <a:buFont typeface="Arial" panose="020B0604020202020204" pitchFamily="34" charset="0"/>
              <a:buChar char="•"/>
            </a:pPr>
            <a:r>
              <a:rPr lang="en-US" sz="2400" dirty="0" smtClean="0"/>
              <a:t>Client shall purchase the domain name</a:t>
            </a:r>
          </a:p>
          <a:p>
            <a:pPr marL="285750" indent="-285750">
              <a:lnSpc>
                <a:spcPts val="3000"/>
              </a:lnSpc>
              <a:buFont typeface="Arial" panose="020B0604020202020204" pitchFamily="34" charset="0"/>
              <a:buChar char="•"/>
            </a:pPr>
            <a:r>
              <a:rPr lang="en-US" sz="2400" dirty="0" smtClean="0"/>
              <a:t>If client is providing the server for hosting, it shall adhere to the server &amp; hosting specification</a:t>
            </a:r>
          </a:p>
          <a:p>
            <a:pPr marL="285750" indent="-285750">
              <a:lnSpc>
                <a:spcPts val="3000"/>
              </a:lnSpc>
              <a:buFont typeface="Arial" panose="020B0604020202020204" pitchFamily="34" charset="0"/>
              <a:buChar char="•"/>
            </a:pPr>
            <a:r>
              <a:rPr lang="en-US" sz="2400" dirty="0"/>
              <a:t>Client will purchase plugins for - Customer Portal, Partners Login </a:t>
            </a:r>
            <a:r>
              <a:rPr lang="en-US" sz="2400" dirty="0" smtClean="0"/>
              <a:t>&amp; multilingual options</a:t>
            </a:r>
          </a:p>
          <a:p>
            <a:pPr marL="285750" indent="-285750">
              <a:lnSpc>
                <a:spcPts val="3000"/>
              </a:lnSpc>
              <a:buFont typeface="Arial" panose="020B0604020202020204" pitchFamily="34" charset="0"/>
              <a:buChar char="•"/>
            </a:pPr>
            <a:r>
              <a:rPr lang="en-US" sz="2400" dirty="0" smtClean="0"/>
              <a:t>Client will furnish Verbat with the relevant content &amp; images in the specified size and resolution as needed for the website</a:t>
            </a:r>
          </a:p>
          <a:p>
            <a:pPr marL="285750" indent="-285750">
              <a:lnSpc>
                <a:spcPts val="3000"/>
              </a:lnSpc>
              <a:buFont typeface="Arial" panose="020B0604020202020204" pitchFamily="34" charset="0"/>
              <a:buChar char="•"/>
            </a:pPr>
            <a:r>
              <a:rPr lang="en-US" sz="2400" dirty="0" smtClean="0"/>
              <a:t>Blog &amp; events will be updated by the client</a:t>
            </a:r>
          </a:p>
          <a:p>
            <a:pPr marL="285750" indent="-285750">
              <a:lnSpc>
                <a:spcPts val="3000"/>
              </a:lnSpc>
              <a:buFont typeface="Arial" panose="020B0604020202020204" pitchFamily="34" charset="0"/>
              <a:buChar char="•"/>
            </a:pPr>
            <a:r>
              <a:rPr lang="en-US" sz="2400" dirty="0" smtClean="0"/>
              <a:t>Any extended or additional features that are over and above the “out of the box functionality” of the selected theme will be considered as additional effort, unless the appropriate plugins are purchased by the client</a:t>
            </a: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Assumptions</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14</a:t>
            </a:fld>
            <a:endParaRPr lang="en-IN" dirty="0"/>
          </a:p>
        </p:txBody>
      </p:sp>
    </p:spTree>
    <p:extLst>
      <p:ext uri="{BB962C8B-B14F-4D97-AF65-F5344CB8AC3E}">
        <p14:creationId xmlns:p14="http://schemas.microsoft.com/office/powerpoint/2010/main" val="2057743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17841" y="1563076"/>
            <a:ext cx="11428954" cy="1631216"/>
          </a:xfrm>
          <a:prstGeom prst="rect">
            <a:avLst/>
          </a:prstGeom>
        </p:spPr>
        <p:txBody>
          <a:bodyPr wrap="square">
            <a:spAutoFit/>
          </a:bodyPr>
          <a:lstStyle/>
          <a:p>
            <a:pPr marL="285750" indent="-285750">
              <a:lnSpc>
                <a:spcPts val="3000"/>
              </a:lnSpc>
              <a:buFont typeface="Arial" panose="020B0604020202020204" pitchFamily="34" charset="0"/>
              <a:buChar char="•"/>
            </a:pPr>
            <a:r>
              <a:rPr lang="en-US" sz="2400" dirty="0"/>
              <a:t>Any language other than </a:t>
            </a:r>
            <a:r>
              <a:rPr lang="en-US" sz="2400" dirty="0" smtClean="0"/>
              <a:t>English (in phase 1) </a:t>
            </a:r>
            <a:endParaRPr lang="en-US" sz="2400" dirty="0"/>
          </a:p>
          <a:p>
            <a:pPr marL="285750" indent="-285750">
              <a:lnSpc>
                <a:spcPts val="3000"/>
              </a:lnSpc>
              <a:buFont typeface="Arial" panose="020B0604020202020204" pitchFamily="34" charset="0"/>
              <a:buChar char="•"/>
            </a:pPr>
            <a:r>
              <a:rPr lang="en-US" sz="2400" dirty="0" smtClean="0"/>
              <a:t>Backup </a:t>
            </a:r>
            <a:r>
              <a:rPr lang="en-US" sz="2400" dirty="0"/>
              <a:t>solution and Disaster recovery for </a:t>
            </a:r>
            <a:r>
              <a:rPr lang="en-US" sz="2400" dirty="0" smtClean="0"/>
              <a:t>hosting</a:t>
            </a:r>
          </a:p>
          <a:p>
            <a:pPr marL="285750" indent="-285750">
              <a:lnSpc>
                <a:spcPts val="3000"/>
              </a:lnSpc>
              <a:buFont typeface="Arial" panose="020B0604020202020204" pitchFamily="34" charset="0"/>
              <a:buChar char="•"/>
            </a:pPr>
            <a:r>
              <a:rPr lang="en-US" sz="2400" dirty="0" smtClean="0"/>
              <a:t>No Emails with the hosting </a:t>
            </a:r>
            <a:endParaRPr lang="en-US" sz="1400" dirty="0"/>
          </a:p>
          <a:p>
            <a:pPr marL="285750" indent="-285750">
              <a:lnSpc>
                <a:spcPts val="3000"/>
              </a:lnSpc>
              <a:buFont typeface="Arial" panose="020B0604020202020204" pitchFamily="34" charset="0"/>
              <a:buChar char="•"/>
            </a:pPr>
            <a:r>
              <a:rPr lang="en-US" sz="2400" dirty="0" smtClean="0"/>
              <a:t>Content / News </a:t>
            </a:r>
            <a:r>
              <a:rPr lang="en-US" sz="2400" dirty="0"/>
              <a:t>writing	</a:t>
            </a:r>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Out of Scope</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15</a:t>
            </a:fld>
            <a:endParaRPr lang="en-IN" dirty="0"/>
          </a:p>
        </p:txBody>
      </p:sp>
    </p:spTree>
    <p:extLst>
      <p:ext uri="{BB962C8B-B14F-4D97-AF65-F5344CB8AC3E}">
        <p14:creationId xmlns:p14="http://schemas.microsoft.com/office/powerpoint/2010/main" val="3564072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855707"/>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16</a:t>
            </a:fld>
            <a:endParaRPr lang="en-IN" dirty="0"/>
          </a:p>
        </p:txBody>
      </p:sp>
    </p:spTree>
    <p:extLst>
      <p:ext uri="{BB962C8B-B14F-4D97-AF65-F5344CB8AC3E}">
        <p14:creationId xmlns:p14="http://schemas.microsoft.com/office/powerpoint/2010/main" val="404560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45952" y="1151601"/>
            <a:ext cx="11428954" cy="4760278"/>
          </a:xfrm>
          <a:prstGeom prst="rect">
            <a:avLst/>
          </a:prstGeom>
        </p:spPr>
        <p:txBody>
          <a:bodyPr wrap="square">
            <a:spAutoFit/>
          </a:bodyPr>
          <a:lstStyle/>
          <a:p>
            <a:pPr marL="285750" indent="-285750">
              <a:lnSpc>
                <a:spcPts val="2800"/>
              </a:lnSpc>
              <a:buFont typeface="Arial" panose="020B0604020202020204" pitchFamily="34" charset="0"/>
              <a:buChar char="•"/>
            </a:pPr>
            <a:r>
              <a:rPr lang="en-US" dirty="0"/>
              <a:t>Offer Valid for 30 calendar days from the date of submission of the Proposal</a:t>
            </a:r>
          </a:p>
          <a:p>
            <a:pPr marL="285750" indent="-285750">
              <a:lnSpc>
                <a:spcPts val="2800"/>
              </a:lnSpc>
              <a:buFont typeface="Arial" panose="020B0604020202020204" pitchFamily="34" charset="0"/>
              <a:buChar char="•"/>
            </a:pPr>
            <a:r>
              <a:rPr lang="en-IN" dirty="0"/>
              <a:t>An average of 20 working days are assumed in a month</a:t>
            </a:r>
            <a:endParaRPr lang="en-US" dirty="0"/>
          </a:p>
          <a:p>
            <a:pPr marL="285750" indent="-285750">
              <a:lnSpc>
                <a:spcPts val="2800"/>
              </a:lnSpc>
              <a:buFont typeface="Arial" panose="020B0604020202020204" pitchFamily="34" charset="0"/>
              <a:buChar char="•"/>
            </a:pPr>
            <a:r>
              <a:rPr lang="en-IN" dirty="0"/>
              <a:t>This proposal and all technical/ functional specifications have been derived or concluded from the data shared via email / information's transferred during the initial requirement analysis meetings and conversations. Verbat reserves the right to amend the terms of this proposal, should the SOW terms, functional features and functionalities change during the course of the project </a:t>
            </a:r>
          </a:p>
          <a:p>
            <a:pPr marL="285750" indent="-285750">
              <a:lnSpc>
                <a:spcPts val="2800"/>
              </a:lnSpc>
              <a:buFont typeface="Arial" panose="020B0604020202020204" pitchFamily="34" charset="0"/>
              <a:buChar char="•"/>
            </a:pPr>
            <a:r>
              <a:rPr lang="en-IN" dirty="0"/>
              <a:t>The </a:t>
            </a:r>
            <a:r>
              <a:rPr lang="en-IN" dirty="0" smtClean="0"/>
              <a:t>website will </a:t>
            </a:r>
            <a:r>
              <a:rPr lang="en-IN" dirty="0"/>
              <a:t>be built as per the specifications agreed mutually. Any changes will be executed through a deﬁned change management process between both parties </a:t>
            </a:r>
          </a:p>
          <a:p>
            <a:pPr marL="285750" indent="-285750">
              <a:lnSpc>
                <a:spcPts val="2800"/>
              </a:lnSpc>
              <a:buFont typeface="Arial" panose="020B0604020202020204" pitchFamily="34" charset="0"/>
              <a:buChar char="•"/>
            </a:pPr>
            <a:r>
              <a:rPr lang="en-IN" dirty="0"/>
              <a:t>All Source Code and other project artefacts would adhere to the Verbat document templates and internal coding standards </a:t>
            </a:r>
          </a:p>
          <a:p>
            <a:pPr marL="285750" indent="-285750">
              <a:lnSpc>
                <a:spcPts val="2800"/>
              </a:lnSpc>
              <a:buFont typeface="Arial" panose="020B0604020202020204" pitchFamily="34" charset="0"/>
              <a:buChar char="•"/>
            </a:pPr>
            <a:r>
              <a:rPr lang="en-US" dirty="0" smtClean="0"/>
              <a:t>Acceptance </a:t>
            </a:r>
            <a:r>
              <a:rPr lang="en-US" dirty="0"/>
              <a:t>criteria will be based on the clauses which were mutually discussed between Verbat and client at the Requirement Analysis phase and the same will be documented and approved by both parties through official emails</a:t>
            </a:r>
          </a:p>
          <a:p>
            <a:pPr marL="285750" indent="-285750">
              <a:lnSpc>
                <a:spcPts val="2800"/>
              </a:lnSpc>
              <a:buFont typeface="Arial" panose="020B0604020202020204" pitchFamily="34" charset="0"/>
              <a:buChar char="•"/>
            </a:pPr>
            <a:r>
              <a:rPr lang="en-US" dirty="0"/>
              <a:t>Final deployment to </a:t>
            </a:r>
            <a:r>
              <a:rPr lang="en-US" dirty="0" smtClean="0"/>
              <a:t>Live server </a:t>
            </a:r>
            <a:r>
              <a:rPr lang="en-US" dirty="0"/>
              <a:t>pursuant to completion of all payments</a:t>
            </a:r>
            <a:endParaRPr lang="en-IN"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Terms &amp; Conditions</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17</a:t>
            </a:fld>
            <a:endParaRPr lang="en-IN" dirty="0"/>
          </a:p>
        </p:txBody>
      </p:sp>
    </p:spTree>
    <p:extLst>
      <p:ext uri="{BB962C8B-B14F-4D97-AF65-F5344CB8AC3E}">
        <p14:creationId xmlns:p14="http://schemas.microsoft.com/office/powerpoint/2010/main" val="2759154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ubtitle 2"/>
          <p:cNvSpPr txBox="1">
            <a:spLocks/>
          </p:cNvSpPr>
          <p:nvPr/>
        </p:nvSpPr>
        <p:spPr>
          <a:xfrm>
            <a:off x="4960709" y="2764655"/>
            <a:ext cx="2414480" cy="5219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85000"/>
                    <a:lumOff val="15000"/>
                  </a:schemeClr>
                </a:solidFill>
              </a:rPr>
              <a:t>+971 04 </a:t>
            </a:r>
            <a:r>
              <a:rPr lang="en-US" sz="2000" dirty="0" smtClean="0">
                <a:solidFill>
                  <a:schemeClr val="tx1">
                    <a:lumMod val="85000"/>
                    <a:lumOff val="15000"/>
                  </a:schemeClr>
                </a:solidFill>
              </a:rPr>
              <a:t>2973236</a:t>
            </a:r>
            <a:endParaRPr lang="en-IN" sz="2000" dirty="0">
              <a:solidFill>
                <a:schemeClr val="tx1">
                  <a:lumMod val="85000"/>
                  <a:lumOff val="15000"/>
                </a:schemeClr>
              </a:solidFill>
            </a:endParaRPr>
          </a:p>
        </p:txBody>
      </p:sp>
      <p:sp>
        <p:nvSpPr>
          <p:cNvPr id="12" name="Subtitle 2"/>
          <p:cNvSpPr txBox="1">
            <a:spLocks/>
          </p:cNvSpPr>
          <p:nvPr/>
        </p:nvSpPr>
        <p:spPr>
          <a:xfrm>
            <a:off x="8309113" y="2764655"/>
            <a:ext cx="3445565" cy="4634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smtClean="0">
                <a:solidFill>
                  <a:schemeClr val="tx1">
                    <a:lumMod val="85000"/>
                    <a:lumOff val="15000"/>
                  </a:schemeClr>
                </a:solidFill>
              </a:rPr>
              <a:t>joyce.daniel@verbat.com</a:t>
            </a:r>
            <a:endParaRPr lang="en-GB" sz="2000" dirty="0">
              <a:solidFill>
                <a:schemeClr val="tx1">
                  <a:lumMod val="85000"/>
                  <a:lumOff val="15000"/>
                </a:schemeClr>
              </a:solidFill>
            </a:endParaRPr>
          </a:p>
        </p:txBody>
      </p:sp>
      <p:grpSp>
        <p:nvGrpSpPr>
          <p:cNvPr id="22" name="Group 21"/>
          <p:cNvGrpSpPr/>
          <p:nvPr/>
        </p:nvGrpSpPr>
        <p:grpSpPr>
          <a:xfrm>
            <a:off x="-27855" y="4212330"/>
            <a:ext cx="12232584" cy="2106794"/>
            <a:chOff x="-27855" y="3960542"/>
            <a:chExt cx="12232584" cy="2106794"/>
          </a:xfrm>
        </p:grpSpPr>
        <p:sp>
          <p:nvSpPr>
            <p:cNvPr id="16" name="Rectangle 15"/>
            <p:cNvSpPr/>
            <p:nvPr/>
          </p:nvSpPr>
          <p:spPr>
            <a:xfrm>
              <a:off x="-27855" y="3960542"/>
              <a:ext cx="12232584" cy="1871035"/>
            </a:xfrm>
            <a:prstGeom prst="rect">
              <a:avLst/>
            </a:prstGeom>
            <a:solidFill>
              <a:srgbClr val="978E3E">
                <a:alpha val="7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IN" sz="2400" dirty="0"/>
            </a:p>
          </p:txBody>
        </p:sp>
        <p:sp>
          <p:nvSpPr>
            <p:cNvPr id="17" name="Title 1"/>
            <p:cNvSpPr txBox="1">
              <a:spLocks/>
            </p:cNvSpPr>
            <p:nvPr/>
          </p:nvSpPr>
          <p:spPr>
            <a:xfrm>
              <a:off x="810116" y="4293789"/>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defTabSz="457200">
                <a:spcBef>
                  <a:spcPts val="0"/>
                </a:spcBef>
              </a:pPr>
              <a:r>
                <a:rPr lang="en-US" sz="2400" dirty="0">
                  <a:solidFill>
                    <a:schemeClr val="bg1"/>
                  </a:solidFill>
                  <a:latin typeface="+mn-lt"/>
                  <a:ea typeface="+mn-ea"/>
                  <a:cs typeface="+mn-cs"/>
                </a:rPr>
                <a:t>India</a:t>
              </a:r>
            </a:p>
            <a:p>
              <a:pPr lvl="0" algn="l" defTabSz="457200">
                <a:spcBef>
                  <a:spcPts val="0"/>
                </a:spcBef>
              </a:pPr>
              <a:endParaRPr lang="en-US" sz="2400" dirty="0">
                <a:solidFill>
                  <a:schemeClr val="bg1"/>
                </a:solidFill>
                <a:latin typeface="+mn-lt"/>
                <a:ea typeface="+mn-ea"/>
                <a:cs typeface="+mn-cs"/>
              </a:endParaRPr>
            </a:p>
            <a:p>
              <a:pPr lvl="0" algn="l" defTabSz="457200">
                <a:spcBef>
                  <a:spcPts val="0"/>
                </a:spcBef>
              </a:pPr>
              <a:r>
                <a:rPr lang="en-US" sz="2000" dirty="0" smtClean="0">
                  <a:solidFill>
                    <a:schemeClr val="bg1"/>
                  </a:solidFill>
                  <a:latin typeface="+mn-lt"/>
                  <a:ea typeface="+mn-ea"/>
                  <a:cs typeface="+mn-cs"/>
                </a:rPr>
                <a:t>Level </a:t>
              </a:r>
              <a:r>
                <a:rPr lang="en-US" sz="2000" dirty="0">
                  <a:solidFill>
                    <a:schemeClr val="bg1"/>
                  </a:solidFill>
                  <a:latin typeface="+mn-lt"/>
                  <a:ea typeface="+mn-ea"/>
                  <a:cs typeface="+mn-cs"/>
                </a:rPr>
                <a:t>3, PTC </a:t>
              </a:r>
              <a:r>
                <a:rPr lang="en-US" sz="2000" dirty="0" smtClean="0">
                  <a:solidFill>
                    <a:schemeClr val="bg1"/>
                  </a:solidFill>
                  <a:latin typeface="+mn-lt"/>
                  <a:ea typeface="+mn-ea"/>
                  <a:cs typeface="+mn-cs"/>
                </a:rPr>
                <a:t>Tower</a:t>
              </a:r>
            </a:p>
            <a:p>
              <a:pPr lvl="0" algn="l" defTabSz="457200">
                <a:spcBef>
                  <a:spcPts val="0"/>
                </a:spcBef>
              </a:pPr>
              <a:r>
                <a:rPr lang="en-US" sz="2000" dirty="0" err="1" smtClean="0">
                  <a:solidFill>
                    <a:schemeClr val="bg1"/>
                  </a:solidFill>
                  <a:latin typeface="+mn-lt"/>
                  <a:ea typeface="+mn-ea"/>
                  <a:cs typeface="+mn-cs"/>
                </a:rPr>
                <a:t>Nanthancode</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Trivandrum, Kerala</a:t>
              </a:r>
              <a:r>
                <a:rPr lang="en-US" sz="2400" dirty="0">
                  <a:solidFill>
                    <a:schemeClr val="bg1"/>
                  </a:solidFill>
                  <a:latin typeface="+mn-lt"/>
                  <a:ea typeface="+mn-ea"/>
                  <a:cs typeface="+mn-cs"/>
                </a:rPr>
                <a:t/>
              </a:r>
              <a:br>
                <a:rPr lang="en-US" sz="2400" dirty="0">
                  <a:solidFill>
                    <a:schemeClr val="bg1"/>
                  </a:solidFill>
                  <a:latin typeface="+mn-lt"/>
                  <a:ea typeface="+mn-ea"/>
                  <a:cs typeface="+mn-cs"/>
                </a:rPr>
              </a:br>
              <a:r>
                <a:rPr lang="en-US" sz="2400" dirty="0">
                  <a:solidFill>
                    <a:schemeClr val="bg1"/>
                  </a:solidFill>
                  <a:latin typeface="+mn-lt"/>
                  <a:ea typeface="+mn-ea"/>
                  <a:cs typeface="+mn-cs"/>
                </a:rPr>
                <a:t/>
              </a:r>
              <a:br>
                <a:rPr lang="en-US" sz="2400" dirty="0">
                  <a:solidFill>
                    <a:schemeClr val="bg1"/>
                  </a:solidFill>
                  <a:latin typeface="+mn-lt"/>
                  <a:ea typeface="+mn-ea"/>
                  <a:cs typeface="+mn-cs"/>
                </a:rPr>
              </a:br>
              <a:endParaRPr lang="en-IN" sz="1600" dirty="0">
                <a:solidFill>
                  <a:schemeClr val="bg1"/>
                </a:solidFill>
                <a:latin typeface="+mn-lt"/>
                <a:ea typeface="+mn-ea"/>
                <a:cs typeface="+mn-cs"/>
              </a:endParaRPr>
            </a:p>
          </p:txBody>
        </p:sp>
        <p:sp>
          <p:nvSpPr>
            <p:cNvPr id="18" name="Title 1"/>
            <p:cNvSpPr txBox="1">
              <a:spLocks/>
            </p:cNvSpPr>
            <p:nvPr/>
          </p:nvSpPr>
          <p:spPr>
            <a:xfrm>
              <a:off x="7583404" y="4058030"/>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en-US" sz="2000" b="1" dirty="0">
                  <a:solidFill>
                    <a:schemeClr val="bg1"/>
                  </a:solidFill>
                  <a:latin typeface="+mn-lt"/>
                  <a:ea typeface="+mn-ea"/>
                  <a:cs typeface="+mn-cs"/>
                </a:rPr>
                <a:t>USA</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2033 Gateway Place</a:t>
              </a:r>
            </a:p>
            <a:p>
              <a:pPr lvl="0" algn="l">
                <a:spcBef>
                  <a:spcPts val="0"/>
                </a:spcBef>
              </a:pPr>
              <a:r>
                <a:rPr lang="en-US" sz="2000" dirty="0">
                  <a:solidFill>
                    <a:schemeClr val="bg1"/>
                  </a:solidFill>
                  <a:latin typeface="+mn-lt"/>
                  <a:ea typeface="+mn-ea"/>
                  <a:cs typeface="+mn-cs"/>
                </a:rPr>
                <a:t>Suite 500</a:t>
              </a:r>
            </a:p>
            <a:p>
              <a:pPr lvl="0" algn="l">
                <a:spcBef>
                  <a:spcPts val="0"/>
                </a:spcBef>
              </a:pPr>
              <a:r>
                <a:rPr lang="en-US" sz="2000" dirty="0">
                  <a:solidFill>
                    <a:schemeClr val="bg1"/>
                  </a:solidFill>
                  <a:latin typeface="+mn-lt"/>
                  <a:ea typeface="+mn-ea"/>
                  <a:cs typeface="+mn-cs"/>
                </a:rPr>
                <a:t>San Jose , CA- 95110</a:t>
              </a:r>
              <a:endParaRPr lang="en-IN" sz="2000" dirty="0">
                <a:solidFill>
                  <a:schemeClr val="bg1"/>
                </a:solidFill>
                <a:latin typeface="+mn-lt"/>
                <a:ea typeface="+mn-ea"/>
                <a:cs typeface="+mn-cs"/>
              </a:endParaRPr>
            </a:p>
          </p:txBody>
        </p:sp>
      </p:grpSp>
      <p:sp>
        <p:nvSpPr>
          <p:cNvPr id="20"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Contact Us</a:t>
            </a:r>
          </a:p>
        </p:txBody>
      </p:sp>
      <p:sp>
        <p:nvSpPr>
          <p:cNvPr id="21" name="Rectangle 20"/>
          <p:cNvSpPr/>
          <p:nvPr/>
        </p:nvSpPr>
        <p:spPr>
          <a:xfrm>
            <a:off x="810116" y="2778801"/>
            <a:ext cx="2991557" cy="1015663"/>
          </a:xfrm>
          <a:prstGeom prst="rect">
            <a:avLst/>
          </a:prstGeom>
        </p:spPr>
        <p:txBody>
          <a:bodyPr wrap="square">
            <a:spAutoFit/>
          </a:bodyPr>
          <a:lstStyle/>
          <a:p>
            <a:pPr lvl="0" defTabSz="457200"/>
            <a:r>
              <a:rPr lang="en-IN" sz="2000" dirty="0">
                <a:solidFill>
                  <a:schemeClr val="tx1">
                    <a:lumMod val="85000"/>
                    <a:lumOff val="15000"/>
                  </a:schemeClr>
                </a:solidFill>
              </a:rPr>
              <a:t>217, Sheikh Rashid Bldg</a:t>
            </a:r>
          </a:p>
          <a:p>
            <a:pPr lvl="0" defTabSz="457200"/>
            <a:r>
              <a:rPr lang="en-IN" sz="2000" dirty="0">
                <a:solidFill>
                  <a:schemeClr val="tx1">
                    <a:lumMod val="85000"/>
                    <a:lumOff val="15000"/>
                  </a:schemeClr>
                </a:solidFill>
              </a:rPr>
              <a:t>P.O Box 56272, Dubai</a:t>
            </a:r>
            <a:br>
              <a:rPr lang="en-IN" sz="2000" dirty="0">
                <a:solidFill>
                  <a:schemeClr val="tx1">
                    <a:lumMod val="85000"/>
                    <a:lumOff val="15000"/>
                  </a:schemeClr>
                </a:solidFill>
              </a:rPr>
            </a:br>
            <a:r>
              <a:rPr lang="en-IN" sz="2000" dirty="0">
                <a:solidFill>
                  <a:schemeClr val="tx1">
                    <a:lumMod val="85000"/>
                    <a:lumOff val="15000"/>
                  </a:schemeClr>
                </a:solidFill>
              </a:rPr>
              <a:t>United Arab Emirates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552" y="1744721"/>
            <a:ext cx="796694" cy="796694"/>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4972" y="1731468"/>
            <a:ext cx="827343" cy="827343"/>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2493" y="1731468"/>
            <a:ext cx="796694" cy="796694"/>
          </a:xfrm>
          <a:prstGeom prst="rect">
            <a:avLst/>
          </a:prstGeom>
        </p:spPr>
      </p:pic>
      <p:sp>
        <p:nvSpPr>
          <p:cNvPr id="1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18</a:t>
            </a:fld>
            <a:endParaRPr lang="en-IN" dirty="0"/>
          </a:p>
        </p:txBody>
      </p:sp>
    </p:spTree>
    <p:extLst>
      <p:ext uri="{BB962C8B-B14F-4D97-AF65-F5344CB8AC3E}">
        <p14:creationId xmlns:p14="http://schemas.microsoft.com/office/powerpoint/2010/main" val="6633468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4615473" y="1757650"/>
            <a:ext cx="2921620" cy="2836570"/>
            <a:chOff x="2442117" y="1808236"/>
            <a:chExt cx="2921620" cy="2836570"/>
          </a:xfrm>
        </p:grpSpPr>
        <p:sp>
          <p:nvSpPr>
            <p:cNvPr id="3" name="Rectangle 2"/>
            <p:cNvSpPr/>
            <p:nvPr/>
          </p:nvSpPr>
          <p:spPr>
            <a:xfrm>
              <a:off x="2667613" y="4121586"/>
              <a:ext cx="2317992" cy="523220"/>
            </a:xfrm>
            <a:prstGeom prst="rect">
              <a:avLst/>
            </a:prstGeom>
          </p:spPr>
          <p:txBody>
            <a:bodyPr wrap="square">
              <a:spAutoFit/>
              <a:scene3d>
                <a:camera prst="orthographicFront">
                  <a:rot lat="0" lon="0" rev="0"/>
                </a:camera>
                <a:lightRig rig="threePt" dir="t"/>
              </a:scene3d>
            </a:bodyPr>
            <a:lstStyle/>
            <a:p>
              <a:pPr algn="ctr"/>
              <a:r>
                <a:rPr lang="en-US" sz="2800" dirty="0">
                  <a:solidFill>
                    <a:srgbClr val="740026"/>
                  </a:solidFill>
                </a:rPr>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17" y="1808236"/>
              <a:ext cx="2657475" cy="2143125"/>
            </a:xfrm>
            <a:prstGeom prst="rect">
              <a:avLst/>
            </a:prstGeom>
          </p:spPr>
        </p:pic>
        <p:cxnSp>
          <p:nvCxnSpPr>
            <p:cNvPr id="5" name="Straight Connector 4"/>
            <p:cNvCxnSpPr/>
            <p:nvPr/>
          </p:nvCxnSpPr>
          <p:spPr>
            <a:xfrm>
              <a:off x="5363737" y="1808236"/>
              <a:ext cx="0" cy="2143125"/>
            </a:xfrm>
            <a:prstGeom prst="line">
              <a:avLst/>
            </a:prstGeom>
            <a:ln w="22225">
              <a:solidFill>
                <a:srgbClr val="740027"/>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4615473" y="5225848"/>
            <a:ext cx="2704835" cy="830997"/>
          </a:xfrm>
          <a:prstGeom prst="rect">
            <a:avLst/>
          </a:prstGeom>
        </p:spPr>
        <p:txBody>
          <a:bodyPr wrap="square">
            <a:spAutoFit/>
          </a:bodyPr>
          <a:lstStyle/>
          <a:p>
            <a:pPr algn="ctr"/>
            <a:r>
              <a:rPr lang="en-IN" sz="1200" dirty="0">
                <a:solidFill>
                  <a:schemeClr val="tx1">
                    <a:lumMod val="50000"/>
                    <a:lumOff val="50000"/>
                  </a:schemeClr>
                </a:solidFill>
              </a:rPr>
              <a:t>© </a:t>
            </a:r>
            <a:br>
              <a:rPr lang="en-IN" sz="1200" dirty="0">
                <a:solidFill>
                  <a:schemeClr val="tx1">
                    <a:lumMod val="50000"/>
                    <a:lumOff val="50000"/>
                  </a:schemeClr>
                </a:solidFill>
              </a:rPr>
            </a:br>
            <a:r>
              <a:rPr lang="en-IN" sz="1200" dirty="0"/>
              <a:t>2016. All Rights  Reserved </a:t>
            </a:r>
            <a:br>
              <a:rPr lang="en-IN" sz="1200" dirty="0"/>
            </a:br>
            <a:r>
              <a:rPr lang="en-IN" sz="1200" dirty="0"/>
              <a:t>Verbanet Technologies LLC</a:t>
            </a:r>
            <a:br>
              <a:rPr lang="en-IN" sz="1200" dirty="0"/>
            </a:br>
            <a:r>
              <a:rPr lang="en-IN" sz="1200" dirty="0"/>
              <a:t>www.verbat.com</a:t>
            </a:r>
            <a:endParaRPr lang="en-US" sz="1200" dirty="0"/>
          </a:p>
        </p:txBody>
      </p:sp>
      <p:sp>
        <p:nvSpPr>
          <p:cNvPr id="7"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19</a:t>
            </a:fld>
            <a:endParaRPr lang="en-IN" dirty="0"/>
          </a:p>
        </p:txBody>
      </p:sp>
    </p:spTree>
    <p:extLst>
      <p:ext uri="{BB962C8B-B14F-4D97-AF65-F5344CB8AC3E}">
        <p14:creationId xmlns:p14="http://schemas.microsoft.com/office/powerpoint/2010/main" val="4280562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txBox="1">
            <a:spLocks/>
          </p:cNvSpPr>
          <p:nvPr/>
        </p:nvSpPr>
        <p:spPr>
          <a:xfrm>
            <a:off x="220926" y="22095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Contents</a:t>
            </a:r>
          </a:p>
        </p:txBody>
      </p:sp>
      <p:sp>
        <p:nvSpPr>
          <p:cNvPr id="5" name="AutoShape 6"/>
          <p:cNvSpPr>
            <a:spLocks noChangeArrowheads="1"/>
          </p:cNvSpPr>
          <p:nvPr/>
        </p:nvSpPr>
        <p:spPr bwMode="auto">
          <a:xfrm>
            <a:off x="2667083" y="1658894"/>
            <a:ext cx="6492958" cy="33035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defRPr/>
            </a:pPr>
            <a:r>
              <a:rPr lang="en-US" sz="1400" dirty="0" smtClean="0">
                <a:solidFill>
                  <a:schemeClr val="tx1">
                    <a:lumMod val="95000"/>
                    <a:lumOff val="5000"/>
                  </a:schemeClr>
                </a:solidFill>
                <a:latin typeface="Gill Sans MT" panose="020B0502020104020203" pitchFamily="34" charset="0"/>
                <a:cs typeface="Arial" pitchFamily="34" charset="0"/>
              </a:rPr>
              <a:t>Background &amp; Scope</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6" name="AutoShape 6"/>
          <p:cNvSpPr>
            <a:spLocks noChangeArrowheads="1"/>
          </p:cNvSpPr>
          <p:nvPr/>
        </p:nvSpPr>
        <p:spPr bwMode="auto">
          <a:xfrm>
            <a:off x="2667083" y="2104225"/>
            <a:ext cx="6492958" cy="3364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smtClean="0">
                <a:solidFill>
                  <a:schemeClr val="tx1">
                    <a:lumMod val="95000"/>
                    <a:lumOff val="5000"/>
                  </a:schemeClr>
                </a:solidFill>
                <a:latin typeface="Gill Sans MT" panose="020B0502020104020203" pitchFamily="34" charset="0"/>
                <a:cs typeface="Arial" pitchFamily="34" charset="0"/>
              </a:rPr>
              <a:t>Technology Specification</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12" name="AutoShape 6"/>
          <p:cNvSpPr>
            <a:spLocks noChangeArrowheads="1"/>
          </p:cNvSpPr>
          <p:nvPr/>
        </p:nvSpPr>
        <p:spPr bwMode="auto">
          <a:xfrm>
            <a:off x="2649870" y="2582426"/>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Project </a:t>
            </a:r>
            <a:r>
              <a:rPr lang="en-US" sz="1400" dirty="0" smtClean="0">
                <a:solidFill>
                  <a:schemeClr val="tx1">
                    <a:lumMod val="95000"/>
                    <a:lumOff val="5000"/>
                  </a:schemeClr>
                </a:solidFill>
                <a:latin typeface="Gill Sans MT" panose="020B0502020104020203" pitchFamily="34" charset="0"/>
                <a:cs typeface="Arial" pitchFamily="34" charset="0"/>
              </a:rPr>
              <a:t>Timeline &amp; Deliverables</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13" name="Rectangle 12"/>
          <p:cNvSpPr>
            <a:spLocks noChangeArrowheads="1"/>
          </p:cNvSpPr>
          <p:nvPr/>
        </p:nvSpPr>
        <p:spPr bwMode="auto">
          <a:xfrm>
            <a:off x="1860652" y="1664378"/>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1</a:t>
            </a:r>
          </a:p>
        </p:txBody>
      </p:sp>
      <p:sp>
        <p:nvSpPr>
          <p:cNvPr id="14" name="Rectangle 13"/>
          <p:cNvSpPr>
            <a:spLocks noChangeArrowheads="1"/>
          </p:cNvSpPr>
          <p:nvPr/>
        </p:nvSpPr>
        <p:spPr bwMode="auto">
          <a:xfrm>
            <a:off x="1860652" y="2123402"/>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
        <p:nvSpPr>
          <p:cNvPr id="20" name="Rectangle 19"/>
          <p:cNvSpPr>
            <a:spLocks noChangeArrowheads="1"/>
          </p:cNvSpPr>
          <p:nvPr/>
        </p:nvSpPr>
        <p:spPr bwMode="auto">
          <a:xfrm>
            <a:off x="1875095" y="2596055"/>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smtClean="0">
                <a:solidFill>
                  <a:schemeClr val="bg1"/>
                </a:solidFill>
                <a:latin typeface="Arial" pitchFamily="34" charset="0"/>
                <a:cs typeface="Arial" pitchFamily="34" charset="0"/>
              </a:rPr>
              <a:t>3</a:t>
            </a:r>
            <a:endParaRPr lang="en-US" sz="1400" dirty="0">
              <a:solidFill>
                <a:schemeClr val="bg1"/>
              </a:solidFill>
              <a:latin typeface="Arial" pitchFamily="34" charset="0"/>
              <a:cs typeface="Arial" pitchFamily="34" charset="0"/>
            </a:endParaRPr>
          </a:p>
        </p:txBody>
      </p:sp>
      <p:sp>
        <p:nvSpPr>
          <p:cNvPr id="21" name="AutoShape 6"/>
          <p:cNvSpPr>
            <a:spLocks noChangeArrowheads="1"/>
          </p:cNvSpPr>
          <p:nvPr/>
        </p:nvSpPr>
        <p:spPr bwMode="auto">
          <a:xfrm>
            <a:off x="2643243" y="3048397"/>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Commercials</a:t>
            </a:r>
          </a:p>
        </p:txBody>
      </p:sp>
      <p:sp>
        <p:nvSpPr>
          <p:cNvPr id="22" name="AutoShape 6"/>
          <p:cNvSpPr>
            <a:spLocks noChangeArrowheads="1"/>
          </p:cNvSpPr>
          <p:nvPr/>
        </p:nvSpPr>
        <p:spPr bwMode="auto">
          <a:xfrm>
            <a:off x="2643243" y="3530915"/>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Assumptions &amp; Out of scope</a:t>
            </a:r>
          </a:p>
        </p:txBody>
      </p:sp>
      <p:sp>
        <p:nvSpPr>
          <p:cNvPr id="26" name="AutoShape 6"/>
          <p:cNvSpPr>
            <a:spLocks noChangeArrowheads="1"/>
          </p:cNvSpPr>
          <p:nvPr/>
        </p:nvSpPr>
        <p:spPr bwMode="auto">
          <a:xfrm>
            <a:off x="2643243" y="4015973"/>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27" name="Rectangle 26"/>
          <p:cNvSpPr>
            <a:spLocks noChangeArrowheads="1"/>
          </p:cNvSpPr>
          <p:nvPr/>
        </p:nvSpPr>
        <p:spPr bwMode="auto">
          <a:xfrm>
            <a:off x="1866176" y="3052418"/>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smtClean="0">
                <a:solidFill>
                  <a:schemeClr val="bg1"/>
                </a:solidFill>
                <a:latin typeface="Arial" pitchFamily="34" charset="0"/>
                <a:cs typeface="Arial" pitchFamily="34" charset="0"/>
              </a:rPr>
              <a:t>4</a:t>
            </a:r>
            <a:endParaRPr lang="en-US" sz="1400" dirty="0">
              <a:solidFill>
                <a:schemeClr val="bg1"/>
              </a:solidFill>
              <a:latin typeface="Arial" pitchFamily="34" charset="0"/>
              <a:cs typeface="Arial" pitchFamily="34" charset="0"/>
            </a:endParaRPr>
          </a:p>
        </p:txBody>
      </p:sp>
      <p:sp>
        <p:nvSpPr>
          <p:cNvPr id="28" name="Rectangle 27"/>
          <p:cNvSpPr>
            <a:spLocks noChangeArrowheads="1"/>
          </p:cNvSpPr>
          <p:nvPr/>
        </p:nvSpPr>
        <p:spPr bwMode="auto">
          <a:xfrm>
            <a:off x="1888347" y="3536273"/>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smtClean="0">
                <a:solidFill>
                  <a:schemeClr val="bg1"/>
                </a:solidFill>
                <a:latin typeface="Arial" pitchFamily="34" charset="0"/>
                <a:cs typeface="Arial" pitchFamily="34" charset="0"/>
              </a:rPr>
              <a:t>5</a:t>
            </a:r>
            <a:endParaRPr lang="en-US" sz="1400" dirty="0">
              <a:solidFill>
                <a:schemeClr val="bg1"/>
              </a:solidFill>
              <a:latin typeface="Arial" pitchFamily="34" charset="0"/>
              <a:cs typeface="Arial" pitchFamily="34" charset="0"/>
            </a:endParaRPr>
          </a:p>
        </p:txBody>
      </p:sp>
      <p:sp>
        <p:nvSpPr>
          <p:cNvPr id="29" name="Rectangle 28"/>
          <p:cNvSpPr>
            <a:spLocks noChangeArrowheads="1"/>
          </p:cNvSpPr>
          <p:nvPr/>
        </p:nvSpPr>
        <p:spPr bwMode="auto">
          <a:xfrm>
            <a:off x="1866176" y="4032392"/>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smtClean="0">
                <a:solidFill>
                  <a:schemeClr val="bg1"/>
                </a:solidFill>
                <a:latin typeface="Arial" pitchFamily="34" charset="0"/>
                <a:cs typeface="Arial" pitchFamily="34" charset="0"/>
              </a:rPr>
              <a:t>6</a:t>
            </a:r>
            <a:endParaRPr lang="en-US" sz="14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126300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smtClean="0">
                <a:solidFill>
                  <a:schemeClr val="tx1">
                    <a:lumMod val="95000"/>
                    <a:lumOff val="5000"/>
                  </a:schemeClr>
                </a:solidFill>
                <a:latin typeface="Gill Sans MT" panose="020B0502020104020203" pitchFamily="34" charset="0"/>
                <a:cs typeface="Arial" pitchFamily="34" charset="0"/>
              </a:rPr>
              <a:t>Background &amp; Scope</a:t>
            </a:r>
            <a:endParaRPr lang="en-US" sz="3600" b="1" dirty="0">
              <a:solidFill>
                <a:schemeClr val="tx1">
                  <a:lumMod val="95000"/>
                  <a:lumOff val="5000"/>
                </a:schemeClr>
              </a:solidFill>
              <a:latin typeface="Gill Sans MT" panose="020B0502020104020203" pitchFamily="34" charset="0"/>
              <a:cs typeface="Arial" pitchFamily="34" charset="0"/>
            </a:endParaRP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3</a:t>
            </a:fld>
            <a:endParaRPr lang="en-IN" dirty="0"/>
          </a:p>
        </p:txBody>
      </p:sp>
    </p:spTree>
    <p:extLst>
      <p:ext uri="{BB962C8B-B14F-4D97-AF65-F5344CB8AC3E}">
        <p14:creationId xmlns:p14="http://schemas.microsoft.com/office/powerpoint/2010/main" val="900129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Background &amp; Scope</a:t>
            </a:r>
          </a:p>
        </p:txBody>
      </p:sp>
      <p:sp>
        <p:nvSpPr>
          <p:cNvPr id="5" name="TextBox 4"/>
          <p:cNvSpPr txBox="1"/>
          <p:nvPr/>
        </p:nvSpPr>
        <p:spPr>
          <a:xfrm>
            <a:off x="285321" y="1541454"/>
            <a:ext cx="11595132" cy="4478149"/>
          </a:xfrm>
          <a:prstGeom prst="rect">
            <a:avLst/>
          </a:prstGeom>
          <a:noFill/>
        </p:spPr>
        <p:txBody>
          <a:bodyPr wrap="square" rtlCol="0">
            <a:spAutoFit/>
          </a:bodyPr>
          <a:lstStyle/>
          <a:p>
            <a:pPr>
              <a:lnSpc>
                <a:spcPct val="150000"/>
              </a:lnSpc>
            </a:pPr>
            <a:r>
              <a:rPr lang="en-US" sz="1900" dirty="0" smtClean="0"/>
              <a:t>The client has </a:t>
            </a:r>
            <a:r>
              <a:rPr lang="en-US" sz="1900" dirty="0"/>
              <a:t>contacted Verbat Technologies to develop </a:t>
            </a:r>
            <a:r>
              <a:rPr lang="en-US" sz="1900" dirty="0" smtClean="0"/>
              <a:t>a CMS based website for showing information's of their products online. </a:t>
            </a:r>
          </a:p>
          <a:p>
            <a:pPr>
              <a:lnSpc>
                <a:spcPct val="150000"/>
              </a:lnSpc>
            </a:pPr>
            <a:r>
              <a:rPr lang="en-US" sz="1900" dirty="0" smtClean="0"/>
              <a:t>Verbat shall develop the website </a:t>
            </a:r>
            <a:r>
              <a:rPr lang="en-US" sz="1900" dirty="0" smtClean="0"/>
              <a:t>using PHP &amp; </a:t>
            </a:r>
            <a:r>
              <a:rPr lang="en-US" sz="1900" dirty="0" err="1" smtClean="0"/>
              <a:t>CodeIgnitor</a:t>
            </a:r>
            <a:r>
              <a:rPr lang="en-US" sz="1900" dirty="0" smtClean="0"/>
              <a:t> . </a:t>
            </a:r>
            <a:r>
              <a:rPr lang="en-US" sz="1900" dirty="0" smtClean="0"/>
              <a:t>The design for the website shall be a theme based </a:t>
            </a:r>
            <a:r>
              <a:rPr lang="en-US" sz="1900" dirty="0" smtClean="0"/>
              <a:t>template</a:t>
            </a:r>
            <a:r>
              <a:rPr lang="en-US" sz="1900" dirty="0" smtClean="0"/>
              <a:t>.  The  web site will be developed keeping the following in mind</a:t>
            </a:r>
          </a:p>
          <a:p>
            <a:pPr marL="342900" indent="-342900">
              <a:lnSpc>
                <a:spcPct val="150000"/>
              </a:lnSpc>
              <a:buFont typeface="Arial" panose="020B0604020202020204" pitchFamily="34" charset="0"/>
              <a:buChar char="•"/>
            </a:pPr>
            <a:r>
              <a:rPr lang="en-US" sz="1900" dirty="0" smtClean="0"/>
              <a:t>Content will be sourced from the existing website </a:t>
            </a:r>
          </a:p>
          <a:p>
            <a:pPr marL="342900" indent="-342900">
              <a:lnSpc>
                <a:spcPct val="150000"/>
              </a:lnSpc>
              <a:buFont typeface="Arial" panose="020B0604020202020204" pitchFamily="34" charset="0"/>
              <a:buChar char="•"/>
            </a:pPr>
            <a:r>
              <a:rPr lang="en-US" sz="1900" dirty="0" smtClean="0"/>
              <a:t>Website will be </a:t>
            </a:r>
            <a:r>
              <a:rPr lang="en-US" sz="1900" dirty="0" smtClean="0"/>
              <a:t>developed in PHP &amp; </a:t>
            </a:r>
            <a:r>
              <a:rPr lang="en-US" sz="1900" dirty="0" err="1" smtClean="0"/>
              <a:t>CodeIgnitor</a:t>
            </a:r>
            <a:r>
              <a:rPr lang="en-US" sz="1900" dirty="0" smtClean="0"/>
              <a:t> Framework.</a:t>
            </a:r>
            <a:endParaRPr lang="en-US" sz="1900" dirty="0" smtClean="0"/>
          </a:p>
          <a:p>
            <a:pPr marL="342900" indent="-342900">
              <a:lnSpc>
                <a:spcPct val="150000"/>
              </a:lnSpc>
              <a:buFont typeface="Arial" panose="020B0604020202020204" pitchFamily="34" charset="0"/>
              <a:buChar char="•"/>
            </a:pPr>
            <a:r>
              <a:rPr lang="en-US" sz="1900" dirty="0" smtClean="0"/>
              <a:t>Website will be developed in two phases</a:t>
            </a:r>
          </a:p>
          <a:p>
            <a:pPr marL="800100" lvl="1" indent="-342900">
              <a:lnSpc>
                <a:spcPct val="150000"/>
              </a:lnSpc>
              <a:buFont typeface="Arial" panose="020B0604020202020204" pitchFamily="34" charset="0"/>
              <a:buChar char="•"/>
            </a:pPr>
            <a:r>
              <a:rPr lang="en-US" sz="1900" dirty="0" smtClean="0"/>
              <a:t>Phase 1 will be used to develop </a:t>
            </a:r>
            <a:r>
              <a:rPr lang="en-US" sz="1900" dirty="0" smtClean="0"/>
              <a:t>the </a:t>
            </a:r>
            <a:r>
              <a:rPr lang="en-US" sz="1900" dirty="0" smtClean="0"/>
              <a:t>content along with a blog</a:t>
            </a:r>
          </a:p>
          <a:p>
            <a:pPr marL="800100" lvl="1" indent="-342900">
              <a:lnSpc>
                <a:spcPct val="150000"/>
              </a:lnSpc>
              <a:buFont typeface="Arial" panose="020B0604020202020204" pitchFamily="34" charset="0"/>
              <a:buChar char="•"/>
            </a:pPr>
            <a:r>
              <a:rPr lang="en-US" sz="1900" dirty="0" smtClean="0"/>
              <a:t>Phase 2 will be used to develop the customer and partners portal</a:t>
            </a:r>
          </a:p>
          <a:p>
            <a:pPr>
              <a:lnSpc>
                <a:spcPct val="150000"/>
              </a:lnSpc>
            </a:pPr>
            <a:endParaRPr lang="en-US" sz="1900"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4</a:t>
            </a:fld>
            <a:endParaRPr lang="en-IN" dirty="0"/>
          </a:p>
        </p:txBody>
      </p:sp>
    </p:spTree>
    <p:extLst>
      <p:ext uri="{BB962C8B-B14F-4D97-AF65-F5344CB8AC3E}">
        <p14:creationId xmlns:p14="http://schemas.microsoft.com/office/powerpoint/2010/main" val="794971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a:t>
            </a:r>
          </a:p>
        </p:txBody>
      </p:sp>
      <p:sp>
        <p:nvSpPr>
          <p:cNvPr id="5" name="TextBox 4"/>
          <p:cNvSpPr txBox="1"/>
          <p:nvPr/>
        </p:nvSpPr>
        <p:spPr>
          <a:xfrm>
            <a:off x="499308" y="990749"/>
            <a:ext cx="10777840" cy="6401753"/>
          </a:xfrm>
          <a:prstGeom prst="rect">
            <a:avLst/>
          </a:prstGeom>
          <a:noFill/>
        </p:spPr>
        <p:txBody>
          <a:bodyPr wrap="square" rtlCol="0">
            <a:spAutoFit/>
          </a:bodyPr>
          <a:lstStyle/>
          <a:p>
            <a:r>
              <a:rPr lang="en-US" sz="2000" dirty="0" smtClean="0"/>
              <a:t>Verbat shall develop the website with the following features:</a:t>
            </a:r>
          </a:p>
          <a:p>
            <a:r>
              <a:rPr lang="en-US" sz="2000" b="1" dirty="0" smtClean="0"/>
              <a:t>Phase 1</a:t>
            </a:r>
          </a:p>
          <a:p>
            <a:pPr marL="742950" lvl="1" indent="-285750">
              <a:lnSpc>
                <a:spcPts val="2800"/>
              </a:lnSpc>
              <a:buFont typeface="Wingdings" panose="05000000000000000000" pitchFamily="2" charset="2"/>
              <a:buChar char="§"/>
            </a:pPr>
            <a:r>
              <a:rPr lang="en-US" sz="2000" dirty="0" smtClean="0"/>
              <a:t>Home Page </a:t>
            </a:r>
          </a:p>
          <a:p>
            <a:pPr marL="742950" lvl="1" indent="-285750">
              <a:lnSpc>
                <a:spcPts val="2800"/>
              </a:lnSpc>
              <a:buFont typeface="Wingdings" panose="05000000000000000000" pitchFamily="2" charset="2"/>
              <a:buChar char="§"/>
            </a:pPr>
            <a:r>
              <a:rPr lang="en-US" sz="2000" dirty="0" smtClean="0"/>
              <a:t>Products</a:t>
            </a:r>
          </a:p>
          <a:p>
            <a:pPr marL="1200150" lvl="2" indent="-285750">
              <a:lnSpc>
                <a:spcPts val="2800"/>
              </a:lnSpc>
              <a:buFont typeface="Wingdings" panose="05000000000000000000" pitchFamily="2" charset="2"/>
              <a:buChar char="§"/>
            </a:pPr>
            <a:r>
              <a:rPr lang="en-US" sz="2000" i="1" dirty="0" smtClean="0"/>
              <a:t>Home Entertainment ( with Subcategories, product lists and product details)</a:t>
            </a:r>
          </a:p>
          <a:p>
            <a:pPr marL="1200150" lvl="2" indent="-285750">
              <a:lnSpc>
                <a:spcPts val="2800"/>
              </a:lnSpc>
              <a:buFont typeface="Wingdings" panose="05000000000000000000" pitchFamily="2" charset="2"/>
              <a:buChar char="§"/>
            </a:pPr>
            <a:r>
              <a:rPr lang="en-US" sz="2000" i="1" dirty="0" smtClean="0"/>
              <a:t>Home Appliances ( with Subcategories, product lists and product details)</a:t>
            </a:r>
          </a:p>
          <a:p>
            <a:pPr marL="1200150" lvl="2" indent="-285750">
              <a:lnSpc>
                <a:spcPts val="2800"/>
              </a:lnSpc>
              <a:buFont typeface="Wingdings" panose="05000000000000000000" pitchFamily="2" charset="2"/>
              <a:buChar char="§"/>
            </a:pPr>
            <a:r>
              <a:rPr lang="en-US" sz="2000" i="1" dirty="0" smtClean="0"/>
              <a:t>Healthcare ( with Subcategories, product lists and product details)</a:t>
            </a:r>
          </a:p>
          <a:p>
            <a:pPr marL="1200150" lvl="2" indent="-285750">
              <a:lnSpc>
                <a:spcPts val="2800"/>
              </a:lnSpc>
              <a:buFont typeface="Wingdings" panose="05000000000000000000" pitchFamily="2" charset="2"/>
              <a:buChar char="§"/>
            </a:pPr>
            <a:r>
              <a:rPr lang="en-US" sz="2000" i="1" dirty="0" smtClean="0"/>
              <a:t>Multifunction printer ( Product lists and product details)</a:t>
            </a:r>
          </a:p>
          <a:p>
            <a:pPr marL="1200150" lvl="2" indent="-285750">
              <a:lnSpc>
                <a:spcPts val="2800"/>
              </a:lnSpc>
              <a:buFont typeface="Wingdings" panose="05000000000000000000" pitchFamily="2" charset="2"/>
              <a:buChar char="§"/>
            </a:pPr>
            <a:r>
              <a:rPr lang="en-US" sz="2000" i="1" dirty="0" smtClean="0"/>
              <a:t>Professional </a:t>
            </a:r>
            <a:r>
              <a:rPr lang="en-US" sz="2000" i="1" dirty="0" smtClean="0"/>
              <a:t>display ( Product lists and product details)</a:t>
            </a:r>
          </a:p>
          <a:p>
            <a:pPr marL="1200150" lvl="2" indent="-285750">
              <a:lnSpc>
                <a:spcPts val="2800"/>
              </a:lnSpc>
              <a:buFont typeface="Wingdings" panose="05000000000000000000" pitchFamily="2" charset="2"/>
              <a:buChar char="§"/>
            </a:pPr>
            <a:r>
              <a:rPr lang="en-US" sz="2000" i="1" dirty="0" smtClean="0"/>
              <a:t>Calculator (Product lists and product details)</a:t>
            </a:r>
          </a:p>
          <a:p>
            <a:pPr marL="1200150" lvl="2" indent="-285750">
              <a:lnSpc>
                <a:spcPts val="2800"/>
              </a:lnSpc>
              <a:buFont typeface="Wingdings" panose="05000000000000000000" pitchFamily="2" charset="2"/>
              <a:buChar char="§"/>
            </a:pPr>
            <a:r>
              <a:rPr lang="en-US" sz="2000" i="1" dirty="0" smtClean="0"/>
              <a:t>Electronic Cash Register ( Product lists and product details)</a:t>
            </a:r>
          </a:p>
          <a:p>
            <a:pPr marL="1200150" lvl="2" indent="-285750">
              <a:lnSpc>
                <a:spcPts val="2800"/>
              </a:lnSpc>
              <a:buFont typeface="Wingdings" panose="05000000000000000000" pitchFamily="2" charset="2"/>
              <a:buChar char="§"/>
            </a:pPr>
            <a:r>
              <a:rPr lang="en-US" sz="2000" i="1" dirty="0" smtClean="0"/>
              <a:t>Product Search</a:t>
            </a:r>
          </a:p>
          <a:p>
            <a:pPr marL="742950" lvl="1" indent="-285750">
              <a:lnSpc>
                <a:spcPts val="2800"/>
              </a:lnSpc>
              <a:buFont typeface="Wingdings" panose="05000000000000000000" pitchFamily="2" charset="2"/>
              <a:buChar char="§"/>
            </a:pPr>
            <a:r>
              <a:rPr lang="en-US" sz="2000" dirty="0" smtClean="0"/>
              <a:t>Blog</a:t>
            </a:r>
          </a:p>
          <a:p>
            <a:pPr marL="742950" lvl="1" indent="-285750">
              <a:lnSpc>
                <a:spcPts val="2800"/>
              </a:lnSpc>
              <a:buFont typeface="Wingdings" panose="05000000000000000000" pitchFamily="2" charset="2"/>
              <a:buChar char="§"/>
            </a:pPr>
            <a:r>
              <a:rPr lang="en-US" sz="2000" dirty="0" smtClean="0"/>
              <a:t>News letter subscription</a:t>
            </a:r>
          </a:p>
          <a:p>
            <a:pPr marL="742950" lvl="1" indent="-285750">
              <a:lnSpc>
                <a:spcPts val="2800"/>
              </a:lnSpc>
              <a:buFont typeface="Wingdings" panose="05000000000000000000" pitchFamily="2" charset="2"/>
              <a:buChar char="§"/>
            </a:pPr>
            <a:r>
              <a:rPr lang="en-US" sz="2000" dirty="0" smtClean="0"/>
              <a:t>Integration with Social media</a:t>
            </a:r>
          </a:p>
          <a:p>
            <a:pPr marL="800100" lvl="1" indent="-342900">
              <a:buFont typeface="Wingdings" panose="05000000000000000000" pitchFamily="2" charset="2"/>
              <a:buChar char="§"/>
            </a:pPr>
            <a:r>
              <a:rPr lang="en-US" sz="2000" dirty="0" smtClean="0"/>
              <a:t>Responsive design compatible with  </a:t>
            </a:r>
            <a:r>
              <a:rPr lang="en-US" dirty="0" smtClean="0"/>
              <a:t>iOS</a:t>
            </a:r>
            <a:r>
              <a:rPr lang="en-US" dirty="0"/>
              <a:t>, Android, Windows, Mac </a:t>
            </a:r>
            <a:r>
              <a:rPr lang="en-US" dirty="0" smtClean="0"/>
              <a:t>OSX</a:t>
            </a:r>
            <a:endParaRPr lang="en-US" dirty="0"/>
          </a:p>
          <a:p>
            <a:pPr marL="742950" lvl="1" indent="-285750">
              <a:lnSpc>
                <a:spcPts val="2800"/>
              </a:lnSpc>
              <a:buFont typeface="Wingdings" panose="05000000000000000000" pitchFamily="2" charset="2"/>
              <a:buChar char="§"/>
            </a:pPr>
            <a:endParaRPr lang="en-US" sz="2000" dirty="0" smtClean="0"/>
          </a:p>
          <a:p>
            <a:pPr lvl="1">
              <a:lnSpc>
                <a:spcPts val="2800"/>
              </a:lnSpc>
            </a:pPr>
            <a:endParaRPr lang="en-US" sz="2000" b="1"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5</a:t>
            </a:fld>
            <a:endParaRPr lang="en-IN" dirty="0"/>
          </a:p>
        </p:txBody>
      </p:sp>
    </p:spTree>
    <p:extLst>
      <p:ext uri="{BB962C8B-B14F-4D97-AF65-F5344CB8AC3E}">
        <p14:creationId xmlns:p14="http://schemas.microsoft.com/office/powerpoint/2010/main" val="2114017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a:t>
            </a:r>
          </a:p>
        </p:txBody>
      </p:sp>
      <p:sp>
        <p:nvSpPr>
          <p:cNvPr id="5" name="TextBox 4"/>
          <p:cNvSpPr txBox="1"/>
          <p:nvPr/>
        </p:nvSpPr>
        <p:spPr>
          <a:xfrm>
            <a:off x="360606" y="969346"/>
            <a:ext cx="10777840" cy="6196568"/>
          </a:xfrm>
          <a:prstGeom prst="rect">
            <a:avLst/>
          </a:prstGeom>
          <a:noFill/>
        </p:spPr>
        <p:txBody>
          <a:bodyPr wrap="square" rtlCol="0">
            <a:spAutoFit/>
          </a:bodyPr>
          <a:lstStyle/>
          <a:p>
            <a:pPr marL="742950" lvl="1" indent="-285750">
              <a:lnSpc>
                <a:spcPts val="2800"/>
              </a:lnSpc>
              <a:buFont typeface="Wingdings" panose="05000000000000000000" pitchFamily="2" charset="2"/>
              <a:buChar char="§"/>
            </a:pPr>
            <a:r>
              <a:rPr lang="en-US" sz="2000" dirty="0"/>
              <a:t>Sitemap</a:t>
            </a:r>
          </a:p>
          <a:p>
            <a:pPr marL="742950" lvl="1" indent="-285750">
              <a:lnSpc>
                <a:spcPts val="2800"/>
              </a:lnSpc>
              <a:buFont typeface="Wingdings" panose="05000000000000000000" pitchFamily="2" charset="2"/>
              <a:buChar char="§"/>
            </a:pPr>
            <a:r>
              <a:rPr lang="en-US" sz="2000" dirty="0"/>
              <a:t>Site policy</a:t>
            </a:r>
          </a:p>
          <a:p>
            <a:pPr marL="742950" lvl="1" indent="-285750">
              <a:lnSpc>
                <a:spcPts val="2800"/>
              </a:lnSpc>
              <a:buFont typeface="Wingdings" panose="05000000000000000000" pitchFamily="2" charset="2"/>
              <a:buChar char="§"/>
            </a:pPr>
            <a:r>
              <a:rPr lang="en-US" sz="2000" dirty="0"/>
              <a:t>Policy on Information security</a:t>
            </a:r>
          </a:p>
          <a:p>
            <a:pPr marL="742950" lvl="1" indent="-285750">
              <a:lnSpc>
                <a:spcPts val="2800"/>
              </a:lnSpc>
              <a:buFont typeface="Wingdings" panose="05000000000000000000" pitchFamily="2" charset="2"/>
              <a:buChar char="§"/>
            </a:pPr>
            <a:r>
              <a:rPr lang="en-US" sz="2000" dirty="0" smtClean="0"/>
              <a:t>About </a:t>
            </a:r>
            <a:r>
              <a:rPr lang="en-US" sz="2000" dirty="0"/>
              <a:t>Sharp (Sharp </a:t>
            </a:r>
            <a:r>
              <a:rPr lang="en-US" sz="2000" dirty="0" smtClean="0"/>
              <a:t>History, Philosophy, Environmental </a:t>
            </a:r>
            <a:r>
              <a:rPr lang="en-US" sz="2000" dirty="0"/>
              <a:t>&amp; </a:t>
            </a:r>
            <a:r>
              <a:rPr lang="en-US" sz="2000" dirty="0" smtClean="0"/>
              <a:t>CSR , Corporate Profile, MD Message)</a:t>
            </a:r>
            <a:endParaRPr lang="en-US" sz="2000" dirty="0"/>
          </a:p>
          <a:p>
            <a:pPr marL="742950" lvl="1" indent="-285750">
              <a:lnSpc>
                <a:spcPts val="2800"/>
              </a:lnSpc>
              <a:buFont typeface="Wingdings" panose="05000000000000000000" pitchFamily="2" charset="2"/>
              <a:buChar char="§"/>
            </a:pPr>
            <a:r>
              <a:rPr lang="en-US" sz="2000" dirty="0" smtClean="0"/>
              <a:t>News &amp; Events (updatable with new events and news)</a:t>
            </a:r>
          </a:p>
          <a:p>
            <a:pPr marL="742950" lvl="1" indent="-285750">
              <a:lnSpc>
                <a:spcPts val="2800"/>
              </a:lnSpc>
              <a:buFont typeface="Wingdings" panose="05000000000000000000" pitchFamily="2" charset="2"/>
              <a:buChar char="§"/>
            </a:pPr>
            <a:r>
              <a:rPr lang="en-US" sz="2000" dirty="0"/>
              <a:t>Contact us (Regional Head Office, Service center location, Careers, </a:t>
            </a:r>
            <a:r>
              <a:rPr lang="en-US" sz="2000" dirty="0" smtClean="0"/>
              <a:t>Feedback) </a:t>
            </a:r>
          </a:p>
          <a:p>
            <a:pPr marL="742950" lvl="1" indent="-285750">
              <a:lnSpc>
                <a:spcPts val="2800"/>
              </a:lnSpc>
              <a:buFont typeface="Wingdings" panose="05000000000000000000" pitchFamily="2" charset="2"/>
              <a:buChar char="§"/>
            </a:pPr>
            <a:r>
              <a:rPr lang="en-US" sz="2000" dirty="0" smtClean="0">
                <a:solidFill>
                  <a:schemeClr val="dk1"/>
                </a:solidFill>
              </a:rPr>
              <a:t>Page/Content </a:t>
            </a:r>
            <a:r>
              <a:rPr lang="en-US" sz="2000" dirty="0">
                <a:solidFill>
                  <a:schemeClr val="dk1"/>
                </a:solidFill>
              </a:rPr>
              <a:t>Creation</a:t>
            </a:r>
          </a:p>
          <a:p>
            <a:pPr>
              <a:lnSpc>
                <a:spcPts val="2800"/>
              </a:lnSpc>
            </a:pPr>
            <a:r>
              <a:rPr lang="en-US" sz="2000" b="1" dirty="0" smtClean="0"/>
              <a:t>Phase 2</a:t>
            </a:r>
          </a:p>
          <a:p>
            <a:pPr marL="800100" lvl="1" indent="-342900">
              <a:lnSpc>
                <a:spcPts val="2800"/>
              </a:lnSpc>
              <a:buFont typeface="Wingdings" panose="05000000000000000000" pitchFamily="2" charset="2"/>
              <a:buChar char="§"/>
            </a:pPr>
            <a:r>
              <a:rPr lang="en-US" sz="2000" dirty="0" smtClean="0"/>
              <a:t>Customer Portal</a:t>
            </a:r>
          </a:p>
          <a:p>
            <a:pPr marL="1257300" lvl="2" indent="-342900">
              <a:lnSpc>
                <a:spcPts val="2800"/>
              </a:lnSpc>
              <a:buFont typeface="Wingdings" panose="05000000000000000000" pitchFamily="2" charset="2"/>
              <a:buChar char="§"/>
            </a:pPr>
            <a:r>
              <a:rPr lang="en-US" sz="2000" dirty="0" smtClean="0"/>
              <a:t>Customer Login</a:t>
            </a:r>
          </a:p>
          <a:p>
            <a:pPr marL="1257300" lvl="2" indent="-342900">
              <a:lnSpc>
                <a:spcPts val="2800"/>
              </a:lnSpc>
              <a:buFont typeface="Wingdings" panose="05000000000000000000" pitchFamily="2" charset="2"/>
              <a:buChar char="§"/>
            </a:pPr>
            <a:r>
              <a:rPr lang="en-US" sz="2000" dirty="0" smtClean="0"/>
              <a:t>Product Registration</a:t>
            </a:r>
          </a:p>
          <a:p>
            <a:pPr marL="1257300" lvl="2" indent="-342900">
              <a:lnSpc>
                <a:spcPts val="2800"/>
              </a:lnSpc>
              <a:buFont typeface="Wingdings" panose="05000000000000000000" pitchFamily="2" charset="2"/>
              <a:buChar char="§"/>
            </a:pPr>
            <a:r>
              <a:rPr lang="en-US" sz="2000" dirty="0" smtClean="0"/>
              <a:t>Product Search ( specifications and data sheets)</a:t>
            </a:r>
          </a:p>
          <a:p>
            <a:pPr marL="800100" lvl="1" indent="-342900">
              <a:lnSpc>
                <a:spcPts val="2800"/>
              </a:lnSpc>
              <a:buFont typeface="Wingdings" panose="05000000000000000000" pitchFamily="2" charset="2"/>
              <a:buChar char="§"/>
            </a:pPr>
            <a:r>
              <a:rPr lang="en-US" sz="2000" dirty="0" smtClean="0"/>
              <a:t>Partners Portal</a:t>
            </a:r>
          </a:p>
          <a:p>
            <a:pPr marL="1257300" lvl="2" indent="-342900">
              <a:lnSpc>
                <a:spcPts val="2800"/>
              </a:lnSpc>
              <a:buFont typeface="Wingdings" panose="05000000000000000000" pitchFamily="2" charset="2"/>
              <a:buChar char="§"/>
            </a:pPr>
            <a:r>
              <a:rPr lang="en-US" sz="2000" dirty="0" smtClean="0"/>
              <a:t>Partner Login</a:t>
            </a:r>
          </a:p>
          <a:p>
            <a:pPr marL="1257300" lvl="2" indent="-342900">
              <a:lnSpc>
                <a:spcPts val="2800"/>
              </a:lnSpc>
              <a:buFont typeface="Wingdings" panose="05000000000000000000" pitchFamily="2" charset="2"/>
              <a:buChar char="§"/>
            </a:pPr>
            <a:r>
              <a:rPr lang="en-US" sz="2000" dirty="0" smtClean="0"/>
              <a:t>Training Videos</a:t>
            </a:r>
          </a:p>
          <a:p>
            <a:pPr marL="1257300" lvl="2" indent="-342900">
              <a:lnSpc>
                <a:spcPts val="2800"/>
              </a:lnSpc>
              <a:buFont typeface="Wingdings" panose="05000000000000000000" pitchFamily="2" charset="2"/>
              <a:buChar char="§"/>
            </a:pPr>
            <a:r>
              <a:rPr lang="en-US" sz="2000" dirty="0" smtClean="0"/>
              <a:t>File sharing</a:t>
            </a:r>
          </a:p>
          <a:p>
            <a:pPr lvl="1">
              <a:lnSpc>
                <a:spcPts val="2800"/>
              </a:lnSpc>
            </a:pPr>
            <a:endParaRPr lang="en-US" sz="2000"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6</a:t>
            </a:fld>
            <a:endParaRPr lang="en-IN" dirty="0"/>
          </a:p>
        </p:txBody>
      </p:sp>
    </p:spTree>
    <p:extLst>
      <p:ext uri="{BB962C8B-B14F-4D97-AF65-F5344CB8AC3E}">
        <p14:creationId xmlns:p14="http://schemas.microsoft.com/office/powerpoint/2010/main" val="2497062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Technology Specification</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7</a:t>
            </a:fld>
            <a:endParaRPr lang="en-IN" dirty="0"/>
          </a:p>
        </p:txBody>
      </p:sp>
    </p:spTree>
    <p:extLst>
      <p:ext uri="{BB962C8B-B14F-4D97-AF65-F5344CB8AC3E}">
        <p14:creationId xmlns:p14="http://schemas.microsoft.com/office/powerpoint/2010/main" val="520897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Technology Specifications</a:t>
            </a:r>
          </a:p>
        </p:txBody>
      </p:sp>
      <p:sp>
        <p:nvSpPr>
          <p:cNvPr id="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8</a:t>
            </a:fld>
            <a:endParaRPr lang="en-IN" dirty="0"/>
          </a:p>
        </p:txBody>
      </p:sp>
      <p:sp>
        <p:nvSpPr>
          <p:cNvPr id="7" name="Content Placeholder 2"/>
          <p:cNvSpPr>
            <a:spLocks noGrp="1"/>
          </p:cNvSpPr>
          <p:nvPr>
            <p:ph idx="1"/>
          </p:nvPr>
        </p:nvSpPr>
        <p:spPr>
          <a:xfrm>
            <a:off x="7214413" y="1752718"/>
            <a:ext cx="4487257" cy="4117996"/>
          </a:xfrm>
          <a:solidFill>
            <a:schemeClr val="accent2">
              <a:lumMod val="20000"/>
              <a:lumOff val="80000"/>
            </a:schemeClr>
          </a:solidFill>
          <a:ln>
            <a:solidFill>
              <a:schemeClr val="accent2">
                <a:lumMod val="75000"/>
              </a:schemeClr>
            </a:solidFill>
          </a:ln>
        </p:spPr>
        <p:txBody>
          <a:bodyPr>
            <a:normAutofit/>
          </a:bodyPr>
          <a:lstStyle/>
          <a:p>
            <a:pPr>
              <a:buFont typeface="Wingdings" panose="05000000000000000000" pitchFamily="2" charset="2"/>
              <a:buChar char="§"/>
            </a:pPr>
            <a:r>
              <a:rPr lang="en-US" sz="2100" b="1" dirty="0">
                <a:solidFill>
                  <a:srgbClr val="1C1C1C"/>
                </a:solidFill>
              </a:rPr>
              <a:t>Technology Stack</a:t>
            </a:r>
          </a:p>
          <a:p>
            <a:pPr marL="0" indent="0">
              <a:buNone/>
            </a:pPr>
            <a:endParaRPr lang="en-US" sz="2100" b="1" dirty="0">
              <a:solidFill>
                <a:srgbClr val="77062D"/>
              </a:solidFill>
            </a:endParaRPr>
          </a:p>
          <a:p>
            <a:pPr lvl="1" defTabSz="914400">
              <a:lnSpc>
                <a:spcPct val="70000"/>
              </a:lnSpc>
              <a:buFont typeface="Arial" panose="020B0604020202020204" pitchFamily="34" charset="0"/>
              <a:buChar char="•"/>
            </a:pPr>
            <a:r>
              <a:rPr lang="en-US" sz="1700" dirty="0" smtClean="0"/>
              <a:t>Application Framework – PHP, </a:t>
            </a:r>
            <a:r>
              <a:rPr lang="en-US" sz="1700" dirty="0" err="1" smtClean="0"/>
              <a:t>CodeIgnitor</a:t>
            </a:r>
            <a:endParaRPr lang="sk-SK" sz="1700" dirty="0"/>
          </a:p>
          <a:p>
            <a:pPr lvl="1" defTabSz="914400">
              <a:lnSpc>
                <a:spcPct val="70000"/>
              </a:lnSpc>
              <a:buFont typeface="Arial" panose="020B0604020202020204" pitchFamily="34" charset="0"/>
              <a:buChar char="•"/>
            </a:pPr>
            <a:r>
              <a:rPr lang="sk-SK" sz="1700" dirty="0"/>
              <a:t>Database – </a:t>
            </a:r>
            <a:r>
              <a:rPr lang="en-IN" sz="1700" dirty="0"/>
              <a:t>My SQL </a:t>
            </a:r>
          </a:p>
          <a:p>
            <a:pPr lvl="1" defTabSz="914400">
              <a:lnSpc>
                <a:spcPct val="70000"/>
              </a:lnSpc>
              <a:buFont typeface="Arial" panose="020B0604020202020204" pitchFamily="34" charset="0"/>
              <a:buChar char="•"/>
            </a:pPr>
            <a:r>
              <a:rPr lang="sk-SK" sz="1700" dirty="0"/>
              <a:t>Server –</a:t>
            </a:r>
            <a:r>
              <a:rPr lang="en-IN" sz="1700" dirty="0"/>
              <a:t> Apache</a:t>
            </a:r>
            <a:endParaRPr lang="sk-SK" sz="1700" dirty="0"/>
          </a:p>
          <a:p>
            <a:pPr lvl="1" defTabSz="914400">
              <a:lnSpc>
                <a:spcPct val="70000"/>
              </a:lnSpc>
              <a:buFont typeface="Arial" panose="020B0604020202020204" pitchFamily="34" charset="0"/>
              <a:buChar char="•"/>
            </a:pPr>
            <a:r>
              <a:rPr lang="sk-SK" sz="1700" dirty="0"/>
              <a:t>Operating System –</a:t>
            </a:r>
            <a:r>
              <a:rPr lang="en-IN" sz="1700" dirty="0"/>
              <a:t> </a:t>
            </a:r>
            <a:r>
              <a:rPr lang="en-US" sz="1700" dirty="0"/>
              <a:t>Linux</a:t>
            </a:r>
          </a:p>
          <a:p>
            <a:pPr lvl="1" defTabSz="914400">
              <a:lnSpc>
                <a:spcPct val="70000"/>
              </a:lnSpc>
              <a:buFont typeface="Arial" panose="020B0604020202020204" pitchFamily="34" charset="0"/>
              <a:buChar char="•"/>
            </a:pPr>
            <a:endParaRPr lang="en-US" sz="1700" dirty="0"/>
          </a:p>
          <a:p>
            <a:pPr marL="342900" lvl="1" indent="-342900">
              <a:buFont typeface="Wingdings" panose="05000000000000000000" pitchFamily="2" charset="2"/>
              <a:buChar char="§"/>
            </a:pPr>
            <a:r>
              <a:rPr lang="en-US" sz="2100" b="1" dirty="0">
                <a:solidFill>
                  <a:srgbClr val="1C1C1C"/>
                </a:solidFill>
              </a:rPr>
              <a:t>Server and Hosting</a:t>
            </a:r>
          </a:p>
          <a:p>
            <a:pPr lvl="1">
              <a:lnSpc>
                <a:spcPct val="70000"/>
              </a:lnSpc>
            </a:pPr>
            <a:endParaRPr lang="en-US" sz="1700" dirty="0"/>
          </a:p>
          <a:p>
            <a:pPr lvl="1">
              <a:lnSpc>
                <a:spcPct val="70000"/>
              </a:lnSpc>
            </a:pPr>
            <a:r>
              <a:rPr lang="en-US" sz="1700" dirty="0" smtClean="0"/>
              <a:t>HDD </a:t>
            </a:r>
            <a:r>
              <a:rPr lang="en-US" sz="1700" dirty="0"/>
              <a:t>Quota – </a:t>
            </a:r>
            <a:r>
              <a:rPr lang="en-US" sz="1700" dirty="0" smtClean="0"/>
              <a:t>50 GB</a:t>
            </a:r>
          </a:p>
          <a:p>
            <a:pPr lvl="1">
              <a:lnSpc>
                <a:spcPct val="70000"/>
              </a:lnSpc>
            </a:pPr>
            <a:r>
              <a:rPr lang="en-US" sz="1700" dirty="0" smtClean="0"/>
              <a:t>1 GB Backup Storage</a:t>
            </a:r>
          </a:p>
          <a:p>
            <a:pPr lvl="1">
              <a:lnSpc>
                <a:spcPct val="70000"/>
              </a:lnSpc>
            </a:pPr>
            <a:r>
              <a:rPr lang="en-US" sz="1700" dirty="0" smtClean="0"/>
              <a:t>25K Visit per month</a:t>
            </a:r>
            <a:endParaRPr lang="en-US" sz="1700" dirty="0"/>
          </a:p>
          <a:p>
            <a:pPr lvl="1">
              <a:lnSpc>
                <a:spcPct val="70000"/>
              </a:lnSpc>
            </a:pPr>
            <a:r>
              <a:rPr lang="en-US" sz="1700" dirty="0"/>
              <a:t>128 Bit SSL</a:t>
            </a:r>
          </a:p>
          <a:p>
            <a:pPr marL="457200" lvl="1" indent="0" algn="just" defTabSz="914400">
              <a:buNone/>
            </a:pPr>
            <a:endParaRPr lang="en-US" sz="21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74" y="1146220"/>
            <a:ext cx="5715467" cy="5249532"/>
          </a:xfrm>
          <a:prstGeom prst="rect">
            <a:avLst/>
          </a:prstGeom>
        </p:spPr>
      </p:pic>
    </p:spTree>
    <p:extLst>
      <p:ext uri="{BB962C8B-B14F-4D97-AF65-F5344CB8AC3E}">
        <p14:creationId xmlns:p14="http://schemas.microsoft.com/office/powerpoint/2010/main" val="4112041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Project </a:t>
            </a:r>
            <a:r>
              <a:rPr lang="en-US" sz="3600" b="1" dirty="0" smtClean="0">
                <a:solidFill>
                  <a:schemeClr val="tx1">
                    <a:lumMod val="95000"/>
                    <a:lumOff val="5000"/>
                  </a:schemeClr>
                </a:solidFill>
                <a:latin typeface="Gill Sans MT" panose="020B0502020104020203" pitchFamily="34" charset="0"/>
                <a:cs typeface="Arial" pitchFamily="34" charset="0"/>
              </a:rPr>
              <a:t>Timeline &amp; Deliverables</a:t>
            </a:r>
            <a:endParaRPr lang="en-US" sz="3600" b="1" dirty="0">
              <a:solidFill>
                <a:schemeClr val="tx1">
                  <a:lumMod val="95000"/>
                  <a:lumOff val="5000"/>
                </a:schemeClr>
              </a:solidFill>
              <a:latin typeface="Gill Sans MT" panose="020B0502020104020203" pitchFamily="34" charset="0"/>
              <a:cs typeface="Arial" pitchFamily="34" charset="0"/>
            </a:endParaRP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9</a:t>
            </a:fld>
            <a:endParaRPr lang="en-IN" dirty="0"/>
          </a:p>
        </p:txBody>
      </p:sp>
    </p:spTree>
    <p:extLst>
      <p:ext uri="{BB962C8B-B14F-4D97-AF65-F5344CB8AC3E}">
        <p14:creationId xmlns:p14="http://schemas.microsoft.com/office/powerpoint/2010/main" val="2892009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3985</TotalTime>
  <Words>954</Words>
  <Application>Microsoft Office PowerPoint</Application>
  <PresentationFormat>Widescreen</PresentationFormat>
  <Paragraphs>181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Gill Sans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 Kumar</dc:creator>
  <cp:lastModifiedBy>Prashant Thomas</cp:lastModifiedBy>
  <cp:revision>505</cp:revision>
  <dcterms:created xsi:type="dcterms:W3CDTF">2016-07-20T04:54:31Z</dcterms:created>
  <dcterms:modified xsi:type="dcterms:W3CDTF">2016-11-22T08:32:31Z</dcterms:modified>
</cp:coreProperties>
</file>