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84" r:id="rId4"/>
    <p:sldId id="288" r:id="rId5"/>
    <p:sldId id="290" r:id="rId6"/>
    <p:sldId id="294" r:id="rId7"/>
    <p:sldId id="293" r:id="rId8"/>
    <p:sldId id="259" r:id="rId9"/>
    <p:sldId id="275" r:id="rId10"/>
    <p:sldId id="286" r:id="rId11"/>
    <p:sldId id="295" r:id="rId12"/>
    <p:sldId id="260" r:id="rId13"/>
    <p:sldId id="285" r:id="rId14"/>
    <p:sldId id="282" r:id="rId15"/>
    <p:sldId id="287" r:id="rId16"/>
    <p:sldId id="297" r:id="rId17"/>
    <p:sldId id="291" r:id="rId18"/>
    <p:sldId id="298" r:id="rId19"/>
    <p:sldId id="299" r:id="rId20"/>
    <p:sldId id="266" r:id="rId21"/>
    <p:sldId id="267" r:id="rId22"/>
    <p:sldId id="268" r:id="rId23"/>
    <p:sldId id="269" r:id="rId24"/>
    <p:sldId id="270" r:id="rId25"/>
    <p:sldId id="271" r:id="rId26"/>
    <p:sldId id="296" r:id="rId27"/>
    <p:sldId id="281" r:id="rId28"/>
    <p:sldId id="30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2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75C8D-047C-FE4A-9A06-8F3348F78A71}" type="doc">
      <dgm:prSet loTypeId="urn:microsoft.com/office/officeart/2005/8/layout/process4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AF5921-A119-D249-A1BB-912901C1A39D}">
      <dgm:prSet phldrT="[Text]"/>
      <dgm:spPr/>
      <dgm:t>
        <a:bodyPr/>
        <a:lstStyle/>
        <a:p>
          <a:r>
            <a:rPr lang="en-US" dirty="0" smtClean="0"/>
            <a:t>Calculate</a:t>
          </a:r>
          <a:r>
            <a:rPr lang="en-US" baseline="0" dirty="0" smtClean="0"/>
            <a:t> Pressure Loss inside Pipes P1 and P2</a:t>
          </a:r>
          <a:endParaRPr lang="en-US" dirty="0"/>
        </a:p>
      </dgm:t>
    </dgm:pt>
    <dgm:pt modelId="{4DCAF919-8618-6942-8001-EA978C48D692}" type="parTrans" cxnId="{414BFB54-F5E2-8D4A-9E75-3F097D8F2DE0}">
      <dgm:prSet/>
      <dgm:spPr/>
      <dgm:t>
        <a:bodyPr/>
        <a:lstStyle/>
        <a:p>
          <a:endParaRPr lang="en-US"/>
        </a:p>
      </dgm:t>
    </dgm:pt>
    <dgm:pt modelId="{AAF0AA5B-E819-E646-993A-C84F517DF965}" type="sibTrans" cxnId="{414BFB54-F5E2-8D4A-9E75-3F097D8F2DE0}">
      <dgm:prSet/>
      <dgm:spPr/>
      <dgm:t>
        <a:bodyPr/>
        <a:lstStyle/>
        <a:p>
          <a:endParaRPr lang="en-US"/>
        </a:p>
      </dgm:t>
    </dgm:pt>
    <dgm:pt modelId="{9981A5BB-1BB7-E040-A77F-565F56902024}">
      <dgm:prSet phldrT="[Text]"/>
      <dgm:spPr/>
      <dgm:t>
        <a:bodyPr/>
        <a:lstStyle/>
        <a:p>
          <a:r>
            <a:rPr lang="en-US" dirty="0" smtClean="0"/>
            <a:t>Calculate</a:t>
          </a:r>
          <a:r>
            <a:rPr lang="en-US" baseline="0" dirty="0" smtClean="0"/>
            <a:t> Pressure Loss at Bit Nozzle </a:t>
          </a:r>
          <a:r>
            <a:rPr lang="en-US" baseline="0" dirty="0" err="1" smtClean="0"/>
            <a:t>P</a:t>
          </a:r>
          <a:r>
            <a:rPr lang="en-US" baseline="-25000" dirty="0" err="1" smtClean="0"/>
            <a:t>b</a:t>
          </a:r>
          <a:endParaRPr lang="en-US" dirty="0"/>
        </a:p>
      </dgm:t>
    </dgm:pt>
    <dgm:pt modelId="{1EC71CEE-9CC0-654F-BB74-A5E0FAF041BB}" type="parTrans" cxnId="{472572B9-706F-FF46-A43D-32710B3270FD}">
      <dgm:prSet/>
      <dgm:spPr/>
      <dgm:t>
        <a:bodyPr/>
        <a:lstStyle/>
        <a:p>
          <a:endParaRPr lang="en-US"/>
        </a:p>
      </dgm:t>
    </dgm:pt>
    <dgm:pt modelId="{5BA1615D-E36D-C946-BA76-BD89AE0AF223}" type="sibTrans" cxnId="{472572B9-706F-FF46-A43D-32710B3270FD}">
      <dgm:prSet/>
      <dgm:spPr/>
      <dgm:t>
        <a:bodyPr/>
        <a:lstStyle/>
        <a:p>
          <a:endParaRPr lang="en-US"/>
        </a:p>
      </dgm:t>
    </dgm:pt>
    <dgm:pt modelId="{CBFDDA18-9D39-6142-81D3-89C77BC3BC67}">
      <dgm:prSet phldrT="[Text]"/>
      <dgm:spPr/>
      <dgm:t>
        <a:bodyPr/>
        <a:lstStyle/>
        <a:p>
          <a:r>
            <a:rPr lang="en-US" dirty="0" smtClean="0"/>
            <a:t>Calculate</a:t>
          </a:r>
          <a:r>
            <a:rPr lang="en-US" baseline="0" dirty="0" smtClean="0"/>
            <a:t> Pressure Loss in Conduits P3 and P4</a:t>
          </a:r>
          <a:endParaRPr lang="en-US" dirty="0"/>
        </a:p>
      </dgm:t>
    </dgm:pt>
    <dgm:pt modelId="{7BE8CAB5-B509-BF42-9B7D-42F4FDD14E41}" type="parTrans" cxnId="{FF46E834-0AE0-8C48-B2C0-7BC9CD431B16}">
      <dgm:prSet/>
      <dgm:spPr/>
      <dgm:t>
        <a:bodyPr/>
        <a:lstStyle/>
        <a:p>
          <a:endParaRPr lang="en-US"/>
        </a:p>
      </dgm:t>
    </dgm:pt>
    <dgm:pt modelId="{6EBC7EF8-04CB-8942-B52E-56B059F9A74E}" type="sibTrans" cxnId="{FF46E834-0AE0-8C48-B2C0-7BC9CD431B16}">
      <dgm:prSet/>
      <dgm:spPr/>
      <dgm:t>
        <a:bodyPr/>
        <a:lstStyle/>
        <a:p>
          <a:endParaRPr lang="en-US"/>
        </a:p>
      </dgm:t>
    </dgm:pt>
    <dgm:pt modelId="{A0172F43-01FE-6640-B4BC-018C53C3DB96}">
      <dgm:prSet/>
      <dgm:spPr/>
      <dgm:t>
        <a:bodyPr/>
        <a:lstStyle/>
        <a:p>
          <a:r>
            <a:rPr lang="en-US" dirty="0" smtClean="0"/>
            <a:t>Calculate Pressure Loss at Surface</a:t>
          </a:r>
          <a:r>
            <a:rPr lang="en-US" baseline="0" dirty="0" smtClean="0"/>
            <a:t> Flowlines P</a:t>
          </a:r>
          <a:r>
            <a:rPr lang="en-US" baseline="-25000" dirty="0" smtClean="0"/>
            <a:t>s</a:t>
          </a:r>
          <a:endParaRPr lang="en-US" dirty="0"/>
        </a:p>
      </dgm:t>
    </dgm:pt>
    <dgm:pt modelId="{1CE83C37-6EBF-7140-962B-04B752001EDD}" type="parTrans" cxnId="{BC65236B-1BF4-BD48-A443-C0A35D9D6B92}">
      <dgm:prSet/>
      <dgm:spPr/>
      <dgm:t>
        <a:bodyPr/>
        <a:lstStyle/>
        <a:p>
          <a:endParaRPr lang="en-US"/>
        </a:p>
      </dgm:t>
    </dgm:pt>
    <dgm:pt modelId="{0C5DF144-50F9-BC42-AD35-A5A926D4DBD2}" type="sibTrans" cxnId="{BC65236B-1BF4-BD48-A443-C0A35D9D6B92}">
      <dgm:prSet/>
      <dgm:spPr/>
      <dgm:t>
        <a:bodyPr/>
        <a:lstStyle/>
        <a:p>
          <a:endParaRPr lang="en-US"/>
        </a:p>
      </dgm:t>
    </dgm:pt>
    <dgm:pt modelId="{95FFBADC-D4B0-1140-A43C-FC21C90473ED}">
      <dgm:prSet/>
      <dgm:spPr/>
      <dgm:t>
        <a:bodyPr/>
        <a:lstStyle/>
        <a:p>
          <a:r>
            <a:rPr lang="en-US" dirty="0" smtClean="0"/>
            <a:t>Determine Recommended Fluid Model</a:t>
          </a:r>
          <a:endParaRPr lang="en-US" dirty="0"/>
        </a:p>
      </dgm:t>
    </dgm:pt>
    <dgm:pt modelId="{D06946C1-FB60-4240-933E-595B73251641}" type="parTrans" cxnId="{4E3AB63A-5A72-C14F-9F8A-DA97659B3B40}">
      <dgm:prSet/>
      <dgm:spPr/>
      <dgm:t>
        <a:bodyPr/>
        <a:lstStyle/>
        <a:p>
          <a:endParaRPr lang="en-US"/>
        </a:p>
      </dgm:t>
    </dgm:pt>
    <dgm:pt modelId="{5A214192-15A9-4548-AF33-14FD619260F2}" type="sibTrans" cxnId="{4E3AB63A-5A72-C14F-9F8A-DA97659B3B40}">
      <dgm:prSet/>
      <dgm:spPr/>
      <dgm:t>
        <a:bodyPr/>
        <a:lstStyle/>
        <a:p>
          <a:endParaRPr lang="en-US"/>
        </a:p>
      </dgm:t>
    </dgm:pt>
    <dgm:pt modelId="{4F92D92C-B19C-0446-B0FD-25AC7F55009E}" type="pres">
      <dgm:prSet presAssocID="{25A75C8D-047C-FE4A-9A06-8F3348F78A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DC6F315-CEC0-4B42-A2CF-AF68FD4AEE74}" type="pres">
      <dgm:prSet presAssocID="{CBFDDA18-9D39-6142-81D3-89C77BC3BC67}" presName="boxAndChildren" presStyleCnt="0"/>
      <dgm:spPr/>
    </dgm:pt>
    <dgm:pt modelId="{F9ED365C-CEF1-1946-86D9-72371939752A}" type="pres">
      <dgm:prSet presAssocID="{CBFDDA18-9D39-6142-81D3-89C77BC3BC67}" presName="parentTextBox" presStyleLbl="node1" presStyleIdx="0" presStyleCnt="5"/>
      <dgm:spPr/>
      <dgm:t>
        <a:bodyPr/>
        <a:lstStyle/>
        <a:p>
          <a:endParaRPr lang="en-GB"/>
        </a:p>
      </dgm:t>
    </dgm:pt>
    <dgm:pt modelId="{C24F6EC2-4499-7F4E-BD4D-22ACB79DFC4B}" type="pres">
      <dgm:prSet presAssocID="{5BA1615D-E36D-C946-BA76-BD89AE0AF223}" presName="sp" presStyleCnt="0"/>
      <dgm:spPr/>
    </dgm:pt>
    <dgm:pt modelId="{E9D258BD-B300-2345-8AB4-4D308A2331A3}" type="pres">
      <dgm:prSet presAssocID="{9981A5BB-1BB7-E040-A77F-565F56902024}" presName="arrowAndChildren" presStyleCnt="0"/>
      <dgm:spPr/>
    </dgm:pt>
    <dgm:pt modelId="{BE456E4E-0C8F-A041-BC43-6DE540E842A7}" type="pres">
      <dgm:prSet presAssocID="{9981A5BB-1BB7-E040-A77F-565F56902024}" presName="parentTextArrow" presStyleLbl="node1" presStyleIdx="1" presStyleCnt="5"/>
      <dgm:spPr/>
      <dgm:t>
        <a:bodyPr/>
        <a:lstStyle/>
        <a:p>
          <a:endParaRPr lang="en-GB"/>
        </a:p>
      </dgm:t>
    </dgm:pt>
    <dgm:pt modelId="{A2FC55DD-2E01-0D4A-9FB1-4EF027AB0C9D}" type="pres">
      <dgm:prSet presAssocID="{AAF0AA5B-E819-E646-993A-C84F517DF965}" presName="sp" presStyleCnt="0"/>
      <dgm:spPr/>
    </dgm:pt>
    <dgm:pt modelId="{7C1D109D-EFD3-024E-BEAE-443314827E97}" type="pres">
      <dgm:prSet presAssocID="{0BAF5921-A119-D249-A1BB-912901C1A39D}" presName="arrowAndChildren" presStyleCnt="0"/>
      <dgm:spPr/>
    </dgm:pt>
    <dgm:pt modelId="{03C00FBC-47E1-5245-B1DD-41CA97104B9C}" type="pres">
      <dgm:prSet presAssocID="{0BAF5921-A119-D249-A1BB-912901C1A39D}" presName="parentTextArrow" presStyleLbl="node1" presStyleIdx="2" presStyleCnt="5"/>
      <dgm:spPr/>
      <dgm:t>
        <a:bodyPr/>
        <a:lstStyle/>
        <a:p>
          <a:endParaRPr lang="en-GB"/>
        </a:p>
      </dgm:t>
    </dgm:pt>
    <dgm:pt modelId="{9DBB78C8-4B05-E64F-A70B-75D91A556814}" type="pres">
      <dgm:prSet presAssocID="{0C5DF144-50F9-BC42-AD35-A5A926D4DBD2}" presName="sp" presStyleCnt="0"/>
      <dgm:spPr/>
    </dgm:pt>
    <dgm:pt modelId="{D2EEA935-83F6-244E-BE76-8135E4EBC8C1}" type="pres">
      <dgm:prSet presAssocID="{A0172F43-01FE-6640-B4BC-018C53C3DB96}" presName="arrowAndChildren" presStyleCnt="0"/>
      <dgm:spPr/>
    </dgm:pt>
    <dgm:pt modelId="{8DF5CE89-EBC6-4041-B3B9-F6B1EB41C744}" type="pres">
      <dgm:prSet presAssocID="{A0172F43-01FE-6640-B4BC-018C53C3DB96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30AED473-1D5C-EF43-9AFA-8203C6C41B68}" type="pres">
      <dgm:prSet presAssocID="{5A214192-15A9-4548-AF33-14FD619260F2}" presName="sp" presStyleCnt="0"/>
      <dgm:spPr/>
    </dgm:pt>
    <dgm:pt modelId="{C73B558B-65BF-5043-A2D4-4E5C32B0C311}" type="pres">
      <dgm:prSet presAssocID="{95FFBADC-D4B0-1140-A43C-FC21C90473ED}" presName="arrowAndChildren" presStyleCnt="0"/>
      <dgm:spPr/>
    </dgm:pt>
    <dgm:pt modelId="{3F2CECEE-A0B6-F248-8F46-130BF0846546}" type="pres">
      <dgm:prSet presAssocID="{95FFBADC-D4B0-1140-A43C-FC21C90473ED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FB60C95E-CC62-C14F-B30B-ED19B6F0B945}" type="presOf" srcId="{25A75C8D-047C-FE4A-9A06-8F3348F78A71}" destId="{4F92D92C-B19C-0446-B0FD-25AC7F55009E}" srcOrd="0" destOrd="0" presId="urn:microsoft.com/office/officeart/2005/8/layout/process4"/>
    <dgm:cxn modelId="{414BFB54-F5E2-8D4A-9E75-3F097D8F2DE0}" srcId="{25A75C8D-047C-FE4A-9A06-8F3348F78A71}" destId="{0BAF5921-A119-D249-A1BB-912901C1A39D}" srcOrd="2" destOrd="0" parTransId="{4DCAF919-8618-6942-8001-EA978C48D692}" sibTransId="{AAF0AA5B-E819-E646-993A-C84F517DF965}"/>
    <dgm:cxn modelId="{BE5BF28F-EC15-5747-899F-CA8671F87A8E}" type="presOf" srcId="{95FFBADC-D4B0-1140-A43C-FC21C90473ED}" destId="{3F2CECEE-A0B6-F248-8F46-130BF0846546}" srcOrd="0" destOrd="0" presId="urn:microsoft.com/office/officeart/2005/8/layout/process4"/>
    <dgm:cxn modelId="{472572B9-706F-FF46-A43D-32710B3270FD}" srcId="{25A75C8D-047C-FE4A-9A06-8F3348F78A71}" destId="{9981A5BB-1BB7-E040-A77F-565F56902024}" srcOrd="3" destOrd="0" parTransId="{1EC71CEE-9CC0-654F-BB74-A5E0FAF041BB}" sibTransId="{5BA1615D-E36D-C946-BA76-BD89AE0AF223}"/>
    <dgm:cxn modelId="{BC65236B-1BF4-BD48-A443-C0A35D9D6B92}" srcId="{25A75C8D-047C-FE4A-9A06-8F3348F78A71}" destId="{A0172F43-01FE-6640-B4BC-018C53C3DB96}" srcOrd="1" destOrd="0" parTransId="{1CE83C37-6EBF-7140-962B-04B752001EDD}" sibTransId="{0C5DF144-50F9-BC42-AD35-A5A926D4DBD2}"/>
    <dgm:cxn modelId="{A8A7AE0C-AC87-F34A-B9FC-B16D48EA6A0B}" type="presOf" srcId="{0BAF5921-A119-D249-A1BB-912901C1A39D}" destId="{03C00FBC-47E1-5245-B1DD-41CA97104B9C}" srcOrd="0" destOrd="0" presId="urn:microsoft.com/office/officeart/2005/8/layout/process4"/>
    <dgm:cxn modelId="{FF46E834-0AE0-8C48-B2C0-7BC9CD431B16}" srcId="{25A75C8D-047C-FE4A-9A06-8F3348F78A71}" destId="{CBFDDA18-9D39-6142-81D3-89C77BC3BC67}" srcOrd="4" destOrd="0" parTransId="{7BE8CAB5-B509-BF42-9B7D-42F4FDD14E41}" sibTransId="{6EBC7EF8-04CB-8942-B52E-56B059F9A74E}"/>
    <dgm:cxn modelId="{7A4ED984-09C0-B949-8D29-65FB48111BAE}" type="presOf" srcId="{9981A5BB-1BB7-E040-A77F-565F56902024}" destId="{BE456E4E-0C8F-A041-BC43-6DE540E842A7}" srcOrd="0" destOrd="0" presId="urn:microsoft.com/office/officeart/2005/8/layout/process4"/>
    <dgm:cxn modelId="{A80871E8-B254-E244-AB49-3F8EC206217A}" type="presOf" srcId="{A0172F43-01FE-6640-B4BC-018C53C3DB96}" destId="{8DF5CE89-EBC6-4041-B3B9-F6B1EB41C744}" srcOrd="0" destOrd="0" presId="urn:microsoft.com/office/officeart/2005/8/layout/process4"/>
    <dgm:cxn modelId="{4E3AB63A-5A72-C14F-9F8A-DA97659B3B40}" srcId="{25A75C8D-047C-FE4A-9A06-8F3348F78A71}" destId="{95FFBADC-D4B0-1140-A43C-FC21C90473ED}" srcOrd="0" destOrd="0" parTransId="{D06946C1-FB60-4240-933E-595B73251641}" sibTransId="{5A214192-15A9-4548-AF33-14FD619260F2}"/>
    <dgm:cxn modelId="{EA860A16-8051-9244-892A-76153DC63D25}" type="presOf" srcId="{CBFDDA18-9D39-6142-81D3-89C77BC3BC67}" destId="{F9ED365C-CEF1-1946-86D9-72371939752A}" srcOrd="0" destOrd="0" presId="urn:microsoft.com/office/officeart/2005/8/layout/process4"/>
    <dgm:cxn modelId="{88D236B2-C987-B54F-91A5-B39B4B83E4B8}" type="presParOf" srcId="{4F92D92C-B19C-0446-B0FD-25AC7F55009E}" destId="{8DC6F315-CEC0-4B42-A2CF-AF68FD4AEE74}" srcOrd="0" destOrd="0" presId="urn:microsoft.com/office/officeart/2005/8/layout/process4"/>
    <dgm:cxn modelId="{DA6D194D-D8D9-894C-B021-5417C5FFC0F4}" type="presParOf" srcId="{8DC6F315-CEC0-4B42-A2CF-AF68FD4AEE74}" destId="{F9ED365C-CEF1-1946-86D9-72371939752A}" srcOrd="0" destOrd="0" presId="urn:microsoft.com/office/officeart/2005/8/layout/process4"/>
    <dgm:cxn modelId="{3075C49B-FFB3-5E49-80FB-5300321AA485}" type="presParOf" srcId="{4F92D92C-B19C-0446-B0FD-25AC7F55009E}" destId="{C24F6EC2-4499-7F4E-BD4D-22ACB79DFC4B}" srcOrd="1" destOrd="0" presId="urn:microsoft.com/office/officeart/2005/8/layout/process4"/>
    <dgm:cxn modelId="{EE54DF5B-74E1-4E44-8558-1BCFAF4A5CB5}" type="presParOf" srcId="{4F92D92C-B19C-0446-B0FD-25AC7F55009E}" destId="{E9D258BD-B300-2345-8AB4-4D308A2331A3}" srcOrd="2" destOrd="0" presId="urn:microsoft.com/office/officeart/2005/8/layout/process4"/>
    <dgm:cxn modelId="{0302F093-B1AE-ED47-8EA8-962AE616E043}" type="presParOf" srcId="{E9D258BD-B300-2345-8AB4-4D308A2331A3}" destId="{BE456E4E-0C8F-A041-BC43-6DE540E842A7}" srcOrd="0" destOrd="0" presId="urn:microsoft.com/office/officeart/2005/8/layout/process4"/>
    <dgm:cxn modelId="{DD00741C-F5AF-AB48-9EE2-30373728358D}" type="presParOf" srcId="{4F92D92C-B19C-0446-B0FD-25AC7F55009E}" destId="{A2FC55DD-2E01-0D4A-9FB1-4EF027AB0C9D}" srcOrd="3" destOrd="0" presId="urn:microsoft.com/office/officeart/2005/8/layout/process4"/>
    <dgm:cxn modelId="{0236563C-2F1D-F344-BF00-805E0A95CB4C}" type="presParOf" srcId="{4F92D92C-B19C-0446-B0FD-25AC7F55009E}" destId="{7C1D109D-EFD3-024E-BEAE-443314827E97}" srcOrd="4" destOrd="0" presId="urn:microsoft.com/office/officeart/2005/8/layout/process4"/>
    <dgm:cxn modelId="{17642CB4-6B76-C24B-A56A-5E648FC0A2C1}" type="presParOf" srcId="{7C1D109D-EFD3-024E-BEAE-443314827E97}" destId="{03C00FBC-47E1-5245-B1DD-41CA97104B9C}" srcOrd="0" destOrd="0" presId="urn:microsoft.com/office/officeart/2005/8/layout/process4"/>
    <dgm:cxn modelId="{EA4BB224-9ADE-9C40-9DEF-3843D4448776}" type="presParOf" srcId="{4F92D92C-B19C-0446-B0FD-25AC7F55009E}" destId="{9DBB78C8-4B05-E64F-A70B-75D91A556814}" srcOrd="5" destOrd="0" presId="urn:microsoft.com/office/officeart/2005/8/layout/process4"/>
    <dgm:cxn modelId="{0CFAE883-4142-C14E-A8E1-1C5E7FB235F8}" type="presParOf" srcId="{4F92D92C-B19C-0446-B0FD-25AC7F55009E}" destId="{D2EEA935-83F6-244E-BE76-8135E4EBC8C1}" srcOrd="6" destOrd="0" presId="urn:microsoft.com/office/officeart/2005/8/layout/process4"/>
    <dgm:cxn modelId="{8327FC65-8FEF-7142-9DB0-93DF6C090615}" type="presParOf" srcId="{D2EEA935-83F6-244E-BE76-8135E4EBC8C1}" destId="{8DF5CE89-EBC6-4041-B3B9-F6B1EB41C744}" srcOrd="0" destOrd="0" presId="urn:microsoft.com/office/officeart/2005/8/layout/process4"/>
    <dgm:cxn modelId="{1F273024-B371-A842-BD6A-B1D7BF1BC6E0}" type="presParOf" srcId="{4F92D92C-B19C-0446-B0FD-25AC7F55009E}" destId="{30AED473-1D5C-EF43-9AFA-8203C6C41B68}" srcOrd="7" destOrd="0" presId="urn:microsoft.com/office/officeart/2005/8/layout/process4"/>
    <dgm:cxn modelId="{AB037D47-6FC6-6840-B56C-F3BAE841E008}" type="presParOf" srcId="{4F92D92C-B19C-0446-B0FD-25AC7F55009E}" destId="{C73B558B-65BF-5043-A2D4-4E5C32B0C311}" srcOrd="8" destOrd="0" presId="urn:microsoft.com/office/officeart/2005/8/layout/process4"/>
    <dgm:cxn modelId="{267CEDDD-654F-6145-98AA-C3823F6B42B0}" type="presParOf" srcId="{C73B558B-65BF-5043-A2D4-4E5C32B0C311}" destId="{3F2CECEE-A0B6-F248-8F46-130BF084654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AB9A0-2DFF-9549-A29F-A8D891F341FD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CB49D-E4BC-4948-BB63-20183582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046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15B9C-76E4-7B45-84A3-212A5BF576D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3E88C-EC27-244B-B51C-2B1ADF71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78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71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2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8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87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92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96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05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8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45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2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53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8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06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3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19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98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52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9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6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215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8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76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94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75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7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611D-A4DC-F44E-9958-2A8A561F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8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611D-A4DC-F44E-9958-2A8A561F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8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611D-A4DC-F44E-9958-2A8A561F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28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80489" y="1152525"/>
            <a:ext cx="11231036" cy="1589"/>
          </a:xfrm>
          <a:prstGeom prst="line">
            <a:avLst/>
          </a:prstGeom>
          <a:ln w="6350">
            <a:solidFill>
              <a:srgbClr val="999999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48" name="Shape 48"/>
          <p:cNvSpPr/>
          <p:nvPr/>
        </p:nvSpPr>
        <p:spPr>
          <a:xfrm>
            <a:off x="480489" y="6497640"/>
            <a:ext cx="11231036" cy="1589"/>
          </a:xfrm>
          <a:prstGeom prst="line">
            <a:avLst/>
          </a:prstGeom>
          <a:ln w="6350">
            <a:solidFill>
              <a:srgbClr val="CC000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49" name="Shape 49"/>
          <p:cNvSpPr/>
          <p:nvPr/>
        </p:nvSpPr>
        <p:spPr>
          <a:xfrm>
            <a:off x="10541000" y="6300787"/>
            <a:ext cx="1170517" cy="196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2344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C0000"/>
          </a:solidFill>
          <a:ln>
            <a:solidFill>
              <a:srgbClr val="CC0000"/>
            </a:solidFill>
            <a:round/>
          </a:ln>
        </p:spPr>
        <p:txBody>
          <a:bodyPr lIns="0" tIns="0" rIns="0" bIns="0"/>
          <a:lstStyle/>
          <a:p>
            <a:pPr lvl="0"/>
            <a:endParaRPr sz="1800"/>
          </a:p>
        </p:txBody>
      </p:sp>
      <p:sp>
        <p:nvSpPr>
          <p:cNvPr id="50" name="Shape 50"/>
          <p:cNvSpPr/>
          <p:nvPr/>
        </p:nvSpPr>
        <p:spPr>
          <a:xfrm>
            <a:off x="480489" y="1152525"/>
            <a:ext cx="11231036" cy="1589"/>
          </a:xfrm>
          <a:prstGeom prst="line">
            <a:avLst/>
          </a:prstGeom>
          <a:ln w="6350">
            <a:solidFill>
              <a:srgbClr val="999999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51" name="Shape 51"/>
          <p:cNvSpPr/>
          <p:nvPr/>
        </p:nvSpPr>
        <p:spPr>
          <a:xfrm>
            <a:off x="480489" y="6497640"/>
            <a:ext cx="11231036" cy="1589"/>
          </a:xfrm>
          <a:prstGeom prst="line">
            <a:avLst/>
          </a:prstGeom>
          <a:ln w="6350">
            <a:solidFill>
              <a:srgbClr val="CC000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52" name="Shape 52"/>
          <p:cNvSpPr/>
          <p:nvPr/>
        </p:nvSpPr>
        <p:spPr>
          <a:xfrm>
            <a:off x="10541000" y="6300787"/>
            <a:ext cx="1170517" cy="196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2344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C0000"/>
          </a:solidFill>
          <a:ln>
            <a:solidFill>
              <a:srgbClr val="CC0000"/>
            </a:solidFill>
            <a:round/>
          </a:ln>
        </p:spPr>
        <p:txBody>
          <a:bodyPr lIns="0" tIns="0" rIns="0" bIns="0"/>
          <a:lstStyle/>
          <a:p>
            <a:pPr lvl="0"/>
            <a:endParaRPr sz="1800"/>
          </a:p>
        </p:txBody>
      </p:sp>
      <p:pic>
        <p:nvPicPr>
          <p:cNvPr id="53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67333" y="185738"/>
            <a:ext cx="2144184" cy="7112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39229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611D-A4DC-F44E-9958-2A8A561F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6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611D-A4DC-F44E-9958-2A8A561F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611D-A4DC-F44E-9958-2A8A561F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1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611D-A4DC-F44E-9958-2A8A561F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2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611D-A4DC-F44E-9958-2A8A561F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611D-A4DC-F44E-9958-2A8A561F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0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611D-A4DC-F44E-9958-2A8A561F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611D-A4DC-F44E-9958-2A8A561F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1611D-A4DC-F44E-9958-2A8A561F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1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2442" y="167425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Introduction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5000" y="1275645"/>
            <a:ext cx="304800" cy="943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50367" y="1172408"/>
            <a:ext cx="541867" cy="3027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78400" y="4200290"/>
            <a:ext cx="685799" cy="1346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9205351" y="5546490"/>
            <a:ext cx="1231900" cy="590550"/>
          </a:xfrm>
          <a:prstGeom prst="trapezoid">
            <a:avLst>
              <a:gd name="adj" fmla="val 4650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09851" y="1181173"/>
            <a:ext cx="2440516" cy="4537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554099" y="1939689"/>
            <a:ext cx="850901" cy="685800"/>
            <a:chOff x="4813299" y="2552700"/>
            <a:chExt cx="850901" cy="685800"/>
          </a:xfrm>
          <a:solidFill>
            <a:schemeClr val="bg1">
              <a:lumMod val="50000"/>
            </a:schemeClr>
          </a:solidFill>
        </p:grpSpPr>
        <p:sp>
          <p:nvSpPr>
            <p:cNvPr id="12" name="Trapezoid 11"/>
            <p:cNvSpPr/>
            <p:nvPr/>
          </p:nvSpPr>
          <p:spPr>
            <a:xfrm>
              <a:off x="4813299" y="2994560"/>
              <a:ext cx="702733" cy="243940"/>
            </a:xfrm>
            <a:prstGeom prst="trapezoid">
              <a:avLst>
                <a:gd name="adj" fmla="val 592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1600" y="2552700"/>
              <a:ext cx="482600" cy="279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76800" y="2552700"/>
              <a:ext cx="575733" cy="5757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6703449" y="1275645"/>
            <a:ext cx="406402" cy="2647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73149" y="1683662"/>
            <a:ext cx="1130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Pump</a:t>
            </a:r>
            <a:endParaRPr 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5444975" y="2726820"/>
            <a:ext cx="1130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Pump Pressure </a:t>
            </a:r>
            <a:r>
              <a:rPr lang="en-US" sz="1600" dirty="0" smtClean="0"/>
              <a:t>(Pp)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186049" y="1643654"/>
            <a:ext cx="1924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Surface Flow Lines </a:t>
            </a:r>
            <a:r>
              <a:rPr lang="en-US" sz="1600" dirty="0" smtClean="0"/>
              <a:t>(Ps)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09924" y="1905264"/>
            <a:ext cx="113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(P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9923428" y="2079389"/>
            <a:ext cx="1119192" cy="279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871696" y="4637512"/>
            <a:ext cx="1366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(P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9821299" y="4742585"/>
            <a:ext cx="1050925" cy="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819427" y="5710960"/>
            <a:ext cx="162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923428" y="5841765"/>
            <a:ext cx="895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20199" y="4827223"/>
            <a:ext cx="78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(P3)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8541245" y="4873390"/>
            <a:ext cx="664103" cy="84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44241" y="3227854"/>
            <a:ext cx="603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(P4)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8599982" y="3191096"/>
            <a:ext cx="605366" cy="129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5459" y="1634889"/>
            <a:ext cx="45333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Drilling Fluid is circulated through the pipes in order to remove the grinded particles from the bottom of the well. 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The fluid is pumped from the surface by a pump. The fluid then flows through the surface flowlines P</a:t>
            </a:r>
            <a:r>
              <a:rPr lang="en-US" baseline="-25000" dirty="0" smtClean="0"/>
              <a:t>s</a:t>
            </a:r>
            <a:r>
              <a:rPr lang="en-US" dirty="0" smtClean="0"/>
              <a:t>. 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Next, the fluid enters Pipe Conduits P1 and P2 and flows down towards the bottom. 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Fluid then exits through Bit Nozzles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dirty="0"/>
              <a:t> </a:t>
            </a:r>
            <a:r>
              <a:rPr lang="en-US" dirty="0" smtClean="0"/>
              <a:t>and flows upward to the surface through conduits P3 and P4. 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832998" y="1208156"/>
            <a:ext cx="950919" cy="347033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9286568" y="3140256"/>
            <a:ext cx="1075541" cy="23658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6200000">
            <a:off x="8951240" y="3901610"/>
            <a:ext cx="666485" cy="23050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6200000">
            <a:off x="10029104" y="3898406"/>
            <a:ext cx="666485" cy="23050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rved Up Arrow 43"/>
          <p:cNvSpPr/>
          <p:nvPr/>
        </p:nvSpPr>
        <p:spPr>
          <a:xfrm>
            <a:off x="10082910" y="5902731"/>
            <a:ext cx="513824" cy="334456"/>
          </a:xfrm>
          <a:prstGeom prst="curvedUpArrow">
            <a:avLst>
              <a:gd name="adj1" fmla="val 25000"/>
              <a:gd name="adj2" fmla="val 40738"/>
              <a:gd name="adj3" fmla="val 4011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Up Arrow 44"/>
          <p:cNvSpPr/>
          <p:nvPr/>
        </p:nvSpPr>
        <p:spPr>
          <a:xfrm flipH="1">
            <a:off x="9047757" y="5901827"/>
            <a:ext cx="513824" cy="334456"/>
          </a:xfrm>
          <a:prstGeom prst="curvedUpArrow">
            <a:avLst>
              <a:gd name="adj1" fmla="val 25000"/>
              <a:gd name="adj2" fmla="val 40738"/>
              <a:gd name="adj3" fmla="val 4011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9018598" y="2074541"/>
            <a:ext cx="1348" cy="41617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624398" y="2074541"/>
            <a:ext cx="1348" cy="41617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urved Down Arrow 59"/>
          <p:cNvSpPr/>
          <p:nvPr/>
        </p:nvSpPr>
        <p:spPr>
          <a:xfrm flipH="1">
            <a:off x="8680301" y="1879439"/>
            <a:ext cx="592428" cy="519876"/>
          </a:xfrm>
          <a:prstGeom prst="curved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Curved Connector 61"/>
          <p:cNvCxnSpPr>
            <a:endCxn id="17" idx="2"/>
          </p:cNvCxnSpPr>
          <p:nvPr/>
        </p:nvCxnSpPr>
        <p:spPr>
          <a:xfrm rot="10800000" flipV="1">
            <a:off x="6010125" y="2503517"/>
            <a:ext cx="2670176" cy="731133"/>
          </a:xfrm>
          <a:prstGeom prst="curvedConnector4">
            <a:avLst>
              <a:gd name="adj1" fmla="val 39417"/>
              <a:gd name="adj2" fmla="val 1717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138299" y="3830996"/>
            <a:ext cx="2177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Recycled back to pump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165235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Bit Data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9563" y="1607470"/>
            <a:ext cx="49497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endParaRPr lang="en-US" b="1" i="1" dirty="0" smtClean="0"/>
          </a:p>
          <a:p>
            <a:r>
              <a:rPr lang="en-US" sz="1600" b="1" dirty="0" smtClean="0"/>
              <a:t>Inputs</a:t>
            </a:r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dirty="0" smtClean="0"/>
              <a:t>Nozzle Size </a:t>
            </a:r>
            <a:r>
              <a:rPr lang="en-US" b="1" dirty="0" smtClean="0"/>
              <a:t>(</a:t>
            </a:r>
            <a:r>
              <a:rPr lang="en-US" b="1" dirty="0" err="1" smtClean="0"/>
              <a:t>D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Number of Nozzles</a:t>
            </a:r>
          </a:p>
          <a:p>
            <a:pPr marL="342900" indent="-342900">
              <a:buAutoNum type="arabicPeriod"/>
            </a:pPr>
            <a:r>
              <a:rPr lang="en-US" dirty="0" smtClean="0"/>
              <a:t>Coefficient of Discharge </a:t>
            </a:r>
            <a:r>
              <a:rPr lang="en-US" b="1" dirty="0" smtClean="0"/>
              <a:t>(C</a:t>
            </a:r>
            <a:r>
              <a:rPr lang="en-US" b="1" baseline="-25000" dirty="0" smtClean="0"/>
              <a:t>d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 </a:t>
            </a:r>
          </a:p>
          <a:p>
            <a:endParaRPr lang="en-US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75324" y="578261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A-4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254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0928" y="3026535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Calculations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17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Drilling Fluid Parameters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9563" y="1300766"/>
                <a:ext cx="10636876" cy="5069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Calculations</a:t>
                </a:r>
              </a:p>
              <a:p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1. Calculate the following parameters </a:t>
                </a:r>
                <a:r>
                  <a:rPr lang="en-US" b="1" dirty="0" smtClean="0"/>
                  <a:t>from the the Viscometer Data (Slide A-2)</a:t>
                </a:r>
              </a:p>
              <a:p>
                <a:endParaRPr lang="en-US" b="1" dirty="0" smtClean="0"/>
              </a:p>
              <a:p>
                <a:pPr marL="931863" indent="-342900">
                  <a:buAutoNum type="alphaLcPeriod"/>
                </a:pPr>
                <a:r>
                  <a:rPr lang="en-US" dirty="0" smtClean="0"/>
                  <a:t>Plastic Viscosity (PV)</a:t>
                </a:r>
              </a:p>
              <a:p>
                <a:pPr marL="931863" indent="-342900">
                  <a:buAutoNum type="alphaLcPeriod"/>
                </a:pPr>
                <a:r>
                  <a:rPr lang="en-US" dirty="0" smtClean="0"/>
                  <a:t>Yield Point (YP)</a:t>
                </a:r>
              </a:p>
              <a:p>
                <a:pPr marL="931863" indent="-342900">
                  <a:buAutoNum type="alphaLcPeriod"/>
                </a:pPr>
                <a:r>
                  <a:rPr lang="en-US" dirty="0" smtClean="0"/>
                  <a:t>Power Law ‘n’</a:t>
                </a:r>
              </a:p>
              <a:p>
                <a:pPr marL="931863" indent="-342900">
                  <a:buAutoNum type="alphaLcPeriod"/>
                </a:pPr>
                <a:r>
                  <a:rPr lang="en-US" dirty="0" smtClean="0"/>
                  <a:t>Power Law ‘K’</a:t>
                </a:r>
              </a:p>
              <a:p>
                <a:endParaRPr lang="en-US" dirty="0"/>
              </a:p>
              <a:p>
                <a:r>
                  <a:rPr lang="en-US" i="1" dirty="0" smtClean="0"/>
                  <a:t>Calculation:</a:t>
                </a:r>
                <a:endParaRPr lang="en-US" i="1" dirty="0"/>
              </a:p>
              <a:p>
                <a:pPr marL="342900" indent="-342900">
                  <a:buAutoNum type="alphaLcPeriod"/>
                </a:pPr>
                <a:r>
                  <a:rPr lang="en-US" i="1" dirty="0" smtClean="0"/>
                  <a:t>Plastic Viscosity (PV) = Dial Value @ 600 RPM – Dial Value @ 300 RPM</a:t>
                </a:r>
              </a:p>
              <a:p>
                <a:pPr marL="342900" indent="-342900">
                  <a:buAutoNum type="alphaLcPeriod"/>
                </a:pPr>
                <a:r>
                  <a:rPr lang="en-US" i="1" dirty="0" smtClean="0"/>
                  <a:t>Yield Point (YP) = Dial Value @ 300 RPM – Plastic Viscosity </a:t>
                </a:r>
              </a:p>
              <a:p>
                <a:pPr marL="342900" indent="-342900">
                  <a:buAutoNum type="alphaLcPeriod"/>
                </a:pPr>
                <a:r>
                  <a:rPr lang="en-US" i="1" dirty="0" smtClean="0"/>
                  <a:t>Power Law ‘n’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latin typeface="Cambria Math" charset="0"/>
                        </a:rPr>
                        <m:t>=3.32×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𝐷𝑖𝑎𝑙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600 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𝑅𝑃𝑀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𝐷𝑖𝑎𝑙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300 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𝑅𝑃𝑀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i="1" dirty="0" smtClean="0"/>
              </a:p>
              <a:p>
                <a:r>
                  <a:rPr lang="en-US" i="1" dirty="0" smtClean="0"/>
                  <a:t>d. Power Law ‘K’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𝐾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1.066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𝐷𝑖𝑎𝑙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300 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𝑅𝑃𝑀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511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63" y="1300766"/>
                <a:ext cx="10636876" cy="5069273"/>
              </a:xfrm>
              <a:prstGeom prst="rect">
                <a:avLst/>
              </a:prstGeom>
              <a:blipFill rotWithShape="0">
                <a:blip r:embed="rId3"/>
                <a:stretch>
                  <a:fillRect l="-458"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775324" y="578261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B-1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2986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99563" y="1038563"/>
                <a:ext cx="9942491" cy="5288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b="1" dirty="0" smtClean="0"/>
              </a:p>
              <a:p>
                <a:r>
                  <a:rPr lang="en-US" b="1" dirty="0" smtClean="0"/>
                  <a:t> Hershel Bulkley Model (H-B Fluid) – Not Discussed in Detail (refer note below)</a:t>
                </a:r>
              </a:p>
              <a:p>
                <a:endParaRPr lang="en-US" b="1" dirty="0"/>
              </a:p>
              <a:p>
                <a:r>
                  <a:rPr lang="en-US" dirty="0" smtClean="0"/>
                  <a:t>Parameters to be calculated for H-B fluids are, </a:t>
                </a:r>
              </a:p>
              <a:p>
                <a:pPr marL="500063"/>
                <a:r>
                  <a:rPr lang="en-US" dirty="0" smtClean="0"/>
                  <a:t>a. Low Shear Rate Yield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)</a:t>
                </a:r>
              </a:p>
              <a:p>
                <a:pPr marL="500063"/>
                <a:r>
                  <a:rPr lang="en-US" dirty="0" smtClean="0"/>
                  <a:t>b. K</a:t>
                </a:r>
                <a:r>
                  <a:rPr lang="en-US" baseline="-25000" dirty="0" smtClean="0"/>
                  <a:t>HB</a:t>
                </a:r>
              </a:p>
              <a:p>
                <a:pPr marL="500063"/>
                <a:r>
                  <a:rPr lang="en-US" dirty="0" smtClean="0"/>
                  <a:t>c.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HB</a:t>
                </a:r>
                <a:endParaRPr lang="en-US" dirty="0" smtClean="0"/>
              </a:p>
              <a:p>
                <a:pPr marL="12700"/>
                <a:endParaRPr lang="en-US" baseline="-25000" dirty="0"/>
              </a:p>
              <a:p>
                <a:pPr marL="12700"/>
                <a:r>
                  <a:rPr lang="en-US" dirty="0" smtClean="0"/>
                  <a:t>For H-B fluids the parameters are calculated from the Curve Match. Determining these parameters requires an iterative process. Since the process is too tedious to explain here, it is </a:t>
                </a:r>
                <a:r>
                  <a:rPr lang="en-US" b="1" dirty="0" smtClean="0"/>
                  <a:t>beyond the scope of this introductory flow model. </a:t>
                </a:r>
              </a:p>
              <a:p>
                <a:pPr marL="12700"/>
                <a:endParaRPr lang="en-US" dirty="0"/>
              </a:p>
              <a:p>
                <a:pPr marL="12700"/>
                <a:endParaRPr lang="en-US" dirty="0"/>
              </a:p>
              <a:p>
                <a:pPr marL="1060450" indent="-342900">
                  <a:buAutoNum type="alphaLcPeriod"/>
                </a:pPr>
                <a:endParaRPr lang="en-US" dirty="0"/>
              </a:p>
              <a:p>
                <a:pPr marL="717550"/>
                <a:endParaRPr lang="en-US" i="1" dirty="0" smtClean="0">
                  <a:effectLst/>
                </a:endParaRPr>
              </a:p>
              <a:p>
                <a:pPr marL="12700"/>
                <a:endParaRPr lang="en-US" i="1" dirty="0"/>
              </a:p>
              <a:p>
                <a:pPr marL="12700"/>
                <a:r>
                  <a:rPr lang="en-US" dirty="0" smtClean="0"/>
                  <a:t> </a:t>
                </a:r>
              </a:p>
              <a:p>
                <a:pPr marL="500063"/>
                <a:endParaRPr lang="en-US" dirty="0" smtClean="0"/>
              </a:p>
              <a:p>
                <a:pPr marL="12700"/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63" y="1038563"/>
                <a:ext cx="9942491" cy="5288371"/>
              </a:xfrm>
              <a:prstGeom prst="rect">
                <a:avLst/>
              </a:prstGeom>
              <a:blipFill rotWithShape="0">
                <a:blip r:embed="rId3"/>
                <a:stretch>
                  <a:fillRect l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775324" y="578261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B-2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Drilling Fluid Parameters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29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Determining Fluid Model 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9563" y="1519707"/>
            <a:ext cx="106368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2. Determine Best Fit Fluid Model. Compare between the following Models</a:t>
            </a:r>
          </a:p>
          <a:p>
            <a:endParaRPr lang="en-US" dirty="0"/>
          </a:p>
          <a:p>
            <a:pPr marL="808038" indent="-282575">
              <a:buFont typeface="Arial" charset="0"/>
              <a:buChar char="•"/>
            </a:pPr>
            <a:r>
              <a:rPr lang="en-US" dirty="0" smtClean="0"/>
              <a:t>Bingham Plastic</a:t>
            </a:r>
          </a:p>
          <a:p>
            <a:pPr marL="808038" indent="-282575">
              <a:buFont typeface="Arial" charset="0"/>
              <a:buChar char="•"/>
            </a:pPr>
            <a:r>
              <a:rPr lang="en-US" dirty="0" smtClean="0"/>
              <a:t>Power Law</a:t>
            </a:r>
          </a:p>
          <a:p>
            <a:pPr marL="808038" indent="-282575">
              <a:buFont typeface="Arial" charset="0"/>
              <a:buChar char="•"/>
            </a:pPr>
            <a:r>
              <a:rPr lang="en-US" dirty="0" smtClean="0"/>
              <a:t>Hershel Bulkley</a:t>
            </a:r>
          </a:p>
          <a:p>
            <a:pPr marL="808038" indent="-282575">
              <a:buFont typeface="Arial" charset="0"/>
              <a:buChar char="•"/>
            </a:pPr>
            <a:endParaRPr lang="en-US" dirty="0"/>
          </a:p>
          <a:p>
            <a:pPr marL="50800"/>
            <a:r>
              <a:rPr lang="en-US" dirty="0" smtClean="0"/>
              <a:t>A curve is plotted for each of these models and then the deviation from the Viscometer Data is calculated. </a:t>
            </a:r>
          </a:p>
          <a:p>
            <a:pPr marL="50800"/>
            <a:r>
              <a:rPr lang="en-US" dirty="0" smtClean="0"/>
              <a:t>The model which has the least deviation will be the recommended Fluid Model.</a:t>
            </a:r>
          </a:p>
          <a:p>
            <a:pPr marL="50800"/>
            <a:endParaRPr lang="en-US" dirty="0"/>
          </a:p>
          <a:p>
            <a:pPr marL="50800"/>
            <a:r>
              <a:rPr lang="en-US" dirty="0" smtClean="0"/>
              <a:t>For introductory purposes, the curve match procedure is not discussed here. </a:t>
            </a:r>
          </a:p>
          <a:p>
            <a:pPr marL="50800"/>
            <a:endParaRPr lang="en-US" dirty="0"/>
          </a:p>
          <a:p>
            <a:pPr marL="50800"/>
            <a:r>
              <a:rPr lang="en-US" b="1" dirty="0" smtClean="0"/>
              <a:t>For the basic model, make the choice of fluid model manual and user entered.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75324" y="578261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B-3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421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Calculating Pressure Losses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0157" y="1415025"/>
            <a:ext cx="898945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/>
              <a:t>The equations to calculate pressure loss is different for each fluid </a:t>
            </a:r>
            <a:r>
              <a:rPr lang="en-US" dirty="0" smtClean="0"/>
              <a:t>model.</a:t>
            </a:r>
            <a:endParaRPr lang="en-US" dirty="0"/>
          </a:p>
          <a:p>
            <a:endParaRPr lang="en-US" i="1" dirty="0" smtClean="0"/>
          </a:p>
          <a:p>
            <a:r>
              <a:rPr lang="en-US" i="1" dirty="0" smtClean="0"/>
              <a:t>Procedure for Pressure Loss Calculations:</a:t>
            </a:r>
          </a:p>
          <a:p>
            <a:endParaRPr lang="en-US" i="1" dirty="0" smtClean="0"/>
          </a:p>
          <a:p>
            <a:r>
              <a:rPr lang="en-US" i="1" dirty="0" smtClean="0"/>
              <a:t>Step 1:Enter </a:t>
            </a:r>
            <a:r>
              <a:rPr lang="en-US" i="1" dirty="0"/>
              <a:t>Flowrate </a:t>
            </a:r>
            <a:r>
              <a:rPr lang="en-US" b="1" i="1" dirty="0"/>
              <a:t>(Q</a:t>
            </a:r>
            <a:r>
              <a:rPr lang="en-US" b="1" i="1" dirty="0" smtClean="0"/>
              <a:t>) </a:t>
            </a:r>
            <a:r>
              <a:rPr lang="en-US" i="1" dirty="0" smtClean="0"/>
              <a:t>and calculate flow velocity </a:t>
            </a:r>
            <a:r>
              <a:rPr lang="en-US" b="1" i="1" dirty="0" smtClean="0"/>
              <a:t>(V)</a:t>
            </a:r>
            <a:endParaRPr lang="en-US" dirty="0"/>
          </a:p>
          <a:p>
            <a:pPr marL="12700"/>
            <a:r>
              <a:rPr lang="en-US" i="1" dirty="0"/>
              <a:t>Step </a:t>
            </a:r>
            <a:r>
              <a:rPr lang="en-US" i="1" dirty="0" smtClean="0"/>
              <a:t>2: </a:t>
            </a:r>
            <a:r>
              <a:rPr lang="en-US" i="1" dirty="0"/>
              <a:t>Calculate </a:t>
            </a:r>
            <a:r>
              <a:rPr lang="en-US" i="1" dirty="0" smtClean="0"/>
              <a:t>Pressure Loss at Bit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b</a:t>
            </a:r>
            <a:endParaRPr lang="en-US" i="1" dirty="0" smtClean="0"/>
          </a:p>
          <a:p>
            <a:pPr marL="12700"/>
            <a:r>
              <a:rPr lang="en-US" i="1" dirty="0" smtClean="0"/>
              <a:t>Step 3: </a:t>
            </a:r>
            <a:r>
              <a:rPr lang="en-US" i="1" dirty="0"/>
              <a:t>Calculate Pressure Losses P</a:t>
            </a:r>
            <a:r>
              <a:rPr lang="en-US" i="1" baseline="-25000" dirty="0"/>
              <a:t>s</a:t>
            </a:r>
            <a:r>
              <a:rPr lang="en-US" i="1" dirty="0"/>
              <a:t> , P1 and P2</a:t>
            </a:r>
          </a:p>
          <a:p>
            <a:pPr marL="12700"/>
            <a:r>
              <a:rPr lang="en-US" i="1" dirty="0" smtClean="0"/>
              <a:t>Step 4: </a:t>
            </a:r>
            <a:r>
              <a:rPr lang="en-US" i="1" dirty="0"/>
              <a:t>Calculate Pressure Losses </a:t>
            </a:r>
            <a:r>
              <a:rPr lang="en-US" i="1" dirty="0" smtClean="0"/>
              <a:t>P3 </a:t>
            </a:r>
            <a:r>
              <a:rPr lang="en-US" i="1" dirty="0"/>
              <a:t>and </a:t>
            </a:r>
            <a:r>
              <a:rPr lang="en-US" i="1" dirty="0" smtClean="0"/>
              <a:t>P4</a:t>
            </a:r>
          </a:p>
          <a:p>
            <a:pPr marL="12700"/>
            <a:r>
              <a:rPr lang="en-US" i="1" dirty="0" smtClean="0"/>
              <a:t>Step5: </a:t>
            </a:r>
            <a:r>
              <a:rPr lang="en-US" i="1" dirty="0"/>
              <a:t>Calculate Pump </a:t>
            </a:r>
            <a:r>
              <a:rPr lang="en-US" i="1" dirty="0" smtClean="0"/>
              <a:t>Pressure P</a:t>
            </a:r>
            <a:r>
              <a:rPr lang="en-US" i="1" baseline="-25000" dirty="0" smtClean="0"/>
              <a:t>p</a:t>
            </a:r>
            <a:endParaRPr lang="en-US" i="1" dirty="0"/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Pump Pressure is the sum of all the pressure losses.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p</a:t>
            </a:r>
            <a:r>
              <a:rPr lang="en-US" dirty="0" smtClean="0"/>
              <a:t> = P</a:t>
            </a:r>
            <a:r>
              <a:rPr lang="en-US" baseline="-25000" dirty="0" smtClean="0"/>
              <a:t>s</a:t>
            </a:r>
            <a:r>
              <a:rPr lang="en-US" dirty="0" smtClean="0"/>
              <a:t>+P1+P2+P</a:t>
            </a:r>
            <a:r>
              <a:rPr lang="en-US" baseline="-25000" dirty="0" smtClean="0"/>
              <a:t>b</a:t>
            </a:r>
            <a:r>
              <a:rPr lang="en-US" dirty="0" smtClean="0"/>
              <a:t>+P3+P4</a:t>
            </a:r>
          </a:p>
          <a:p>
            <a:pPr algn="ctr"/>
            <a:endParaRPr lang="en-US" dirty="0"/>
          </a:p>
          <a:p>
            <a:pPr algn="just"/>
            <a:r>
              <a:rPr lang="en-US" dirty="0" smtClean="0"/>
              <a:t>Each pressure losses have to be individually calculated and then finally summed up to get the pump pressure. 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ctr"/>
            <a:endParaRPr lang="en-US" dirty="0"/>
          </a:p>
          <a:p>
            <a:pPr marL="285750" indent="-285750" algn="just">
              <a:buFont typeface="Wingdings" charset="2"/>
              <a:buChar char="Ø"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75324" y="578261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-4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8182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Calculating Pressure Losses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36371" y="1842112"/>
                <a:ext cx="8989454" cy="4217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i="1" dirty="0" smtClean="0"/>
                  <a:t>Stepwise Procedure to calculate pressure losses</a:t>
                </a:r>
              </a:p>
              <a:p>
                <a:pPr algn="just"/>
                <a:endParaRPr lang="en-US" b="1" i="1" dirty="0"/>
              </a:p>
              <a:p>
                <a:pPr algn="just"/>
                <a:r>
                  <a:rPr lang="en-US" i="1" dirty="0" smtClean="0"/>
                  <a:t>Step 1: Calculate Flow Velocity </a:t>
                </a:r>
                <a:r>
                  <a:rPr lang="en-US" b="1" i="1" dirty="0" smtClean="0"/>
                  <a:t>(V)</a:t>
                </a:r>
              </a:p>
              <a:p>
                <a:pPr algn="just"/>
                <a:endParaRPr lang="en-US" b="1" i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𝑉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24.51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𝐼𝐷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/>
              </a:p>
              <a:p>
                <a:pPr algn="ctr"/>
                <a:endParaRPr lang="en-US" i="1" dirty="0"/>
              </a:p>
              <a:p>
                <a:pPr algn="ctr"/>
                <a:r>
                  <a:rPr lang="en-US" i="1" dirty="0"/>
                  <a:t>Q – Flowrate – Slide </a:t>
                </a:r>
                <a:r>
                  <a:rPr lang="en-US" i="1" dirty="0" smtClean="0"/>
                  <a:t>A-3</a:t>
                </a:r>
              </a:p>
              <a:p>
                <a:pPr algn="ctr"/>
                <a:r>
                  <a:rPr lang="en-US" i="1" dirty="0" smtClean="0"/>
                  <a:t>ID – Pipe Inner Diameter – Slide A-3 </a:t>
                </a:r>
                <a:endParaRPr lang="en-US" i="1" dirty="0"/>
              </a:p>
              <a:p>
                <a:pPr algn="just"/>
                <a:endParaRPr lang="en-US" b="1" i="1" dirty="0"/>
              </a:p>
              <a:p>
                <a:pPr algn="just"/>
                <a:endParaRPr lang="en-US" i="1" dirty="0"/>
              </a:p>
              <a:p>
                <a:pPr algn="just"/>
                <a:endParaRPr lang="en-US" dirty="0" smtClean="0"/>
              </a:p>
              <a:p>
                <a:pPr algn="ctr"/>
                <a:endParaRPr lang="en-US" dirty="0"/>
              </a:p>
              <a:p>
                <a:pPr marL="285750" indent="-285750" algn="just">
                  <a:buFont typeface="Wingdings" charset="2"/>
                  <a:buChar char="Ø"/>
                </a:pPr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71" y="1842112"/>
                <a:ext cx="8989454" cy="4217501"/>
              </a:xfrm>
              <a:prstGeom prst="rect">
                <a:avLst/>
              </a:prstGeom>
              <a:blipFill rotWithShape="0">
                <a:blip r:embed="rId3"/>
                <a:stretch>
                  <a:fillRect l="-611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775324" y="578261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B-5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34987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Calculating Pressure Losses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6618" y="1349893"/>
                <a:ext cx="10912699" cy="5150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/>
                  <a:t>Step 2 - Calculating Pressure Loss at Bit</a:t>
                </a:r>
              </a:p>
              <a:p>
                <a:endParaRPr lang="en-US" b="1" i="1" dirty="0"/>
              </a:p>
              <a:p>
                <a:r>
                  <a:rPr lang="en-US" i="1" dirty="0" smtClean="0"/>
                  <a:t>1: Calculate Total Flow Area:</a:t>
                </a:r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𝑇𝐹𝐴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𝑁𝑜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𝑁𝑜𝑧𝑧𝑙𝑒𝑠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den>
                      </m:f>
                      <m:r>
                        <a:rPr lang="bg-BG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bg-BG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r>
                        <a:rPr lang="bg-BG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is-I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𝑁𝑜𝑧𝑧𝑙𝑒</m:t>
                                  </m:r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𝑆𝑖𝑧𝑒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b="1" i="1" dirty="0"/>
              </a:p>
              <a:p>
                <a:r>
                  <a:rPr lang="en-US" dirty="0" smtClean="0"/>
                  <a:t>2. Pressure loss at bit: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r>
                            <a:rPr lang="bg-BG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12042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𝑇𝐹𝐴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bg-BG" i="1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 - Mud Weight – Slide A-2</a:t>
                </a:r>
              </a:p>
              <a:p>
                <a:pPr algn="just"/>
                <a:r>
                  <a:rPr lang="en-US" dirty="0" smtClean="0"/>
                  <a:t>Q – Flowrate – Slide A-3</a:t>
                </a:r>
              </a:p>
              <a:p>
                <a:pPr algn="just"/>
                <a:r>
                  <a:rPr lang="en-US" dirty="0" smtClean="0"/>
                  <a:t>C</a:t>
                </a:r>
                <a:r>
                  <a:rPr lang="en-US" baseline="-25000" dirty="0" smtClean="0"/>
                  <a:t>d</a:t>
                </a:r>
                <a:r>
                  <a:rPr lang="en-US" dirty="0" smtClean="0"/>
                  <a:t> – Coefficient of Discharge – Slide A-4</a:t>
                </a:r>
              </a:p>
              <a:p>
                <a:pPr algn="just"/>
                <a:r>
                  <a:rPr lang="en-US" dirty="0" smtClean="0"/>
                  <a:t>No of Nozzles – Slide A-4</a:t>
                </a:r>
              </a:p>
              <a:p>
                <a:pPr algn="just"/>
                <a:r>
                  <a:rPr lang="en-US" dirty="0" smtClean="0"/>
                  <a:t>Nozzle Size – Slide A-4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8" y="1349893"/>
                <a:ext cx="10912699" cy="5150897"/>
              </a:xfrm>
              <a:prstGeom prst="rect">
                <a:avLst/>
              </a:prstGeom>
              <a:blipFill rotWithShape="0">
                <a:blip r:embed="rId3"/>
                <a:stretch>
                  <a:fillRect l="-447" t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775324" y="578261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B-6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0891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Calculating Pressure Losses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618" y="1349893"/>
            <a:ext cx="109126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Step 3 - Calculating Pressure Losses P</a:t>
            </a:r>
            <a:r>
              <a:rPr lang="en-US" b="1" i="1" baseline="-25000" dirty="0" smtClean="0"/>
              <a:t>s</a:t>
            </a:r>
            <a:r>
              <a:rPr lang="en-US" b="1" i="1" dirty="0" smtClean="0"/>
              <a:t>, P1 and P2</a:t>
            </a:r>
          </a:p>
          <a:p>
            <a:endParaRPr lang="en-US" b="1" i="1" dirty="0"/>
          </a:p>
          <a:p>
            <a:pPr marL="342900" indent="-342900">
              <a:buAutoNum type="arabicPeriod"/>
            </a:pPr>
            <a:r>
              <a:rPr lang="en-US" i="1" dirty="0" smtClean="0"/>
              <a:t>Check for fluid model chosen by user (Slide B-3)</a:t>
            </a:r>
          </a:p>
          <a:p>
            <a:pPr marL="342900" indent="-342900">
              <a:buAutoNum type="arabicPeriod"/>
            </a:pPr>
            <a:r>
              <a:rPr lang="en-US" i="1" dirty="0" smtClean="0"/>
              <a:t>Use relevant calculating procedure based on fluid model.</a:t>
            </a:r>
          </a:p>
          <a:p>
            <a:pPr marL="342900" indent="-342900">
              <a:buAutoNum type="arabicPeriod"/>
            </a:pPr>
            <a:endParaRPr lang="en-US" i="1" dirty="0"/>
          </a:p>
          <a:p>
            <a:r>
              <a:rPr lang="en-US" i="1" dirty="0" smtClean="0"/>
              <a:t>User will choose any one out of the three fluid models (Slide B-3).</a:t>
            </a:r>
          </a:p>
          <a:p>
            <a:r>
              <a:rPr lang="en-US" i="1" dirty="0" smtClean="0"/>
              <a:t>For introductory purposes, only Bingham Plastic Model and Power Law model equations are described here. </a:t>
            </a:r>
          </a:p>
          <a:p>
            <a:endParaRPr lang="en-US" i="1" dirty="0"/>
          </a:p>
          <a:p>
            <a:r>
              <a:rPr lang="en-US" b="1" i="1" dirty="0" smtClean="0"/>
              <a:t>Bingham Plastic Model </a:t>
            </a:r>
            <a:r>
              <a:rPr lang="en-US" i="1" dirty="0" smtClean="0"/>
              <a:t>procedure is described from Slide B-8 to Slide B-9</a:t>
            </a:r>
          </a:p>
          <a:p>
            <a:r>
              <a:rPr lang="en-US" b="1" i="1" dirty="0" smtClean="0"/>
              <a:t>Power Law Model</a:t>
            </a:r>
            <a:r>
              <a:rPr lang="en-US" i="1" dirty="0" smtClean="0"/>
              <a:t> procedure is described from Slide B-10 to Slide B-14</a:t>
            </a:r>
            <a:endParaRPr lang="en-US" b="1" i="1" dirty="0" smtClean="0"/>
          </a:p>
          <a:p>
            <a:endParaRPr lang="en-US" b="1" i="1" dirty="0" smtClean="0"/>
          </a:p>
          <a:p>
            <a:r>
              <a:rPr lang="en-US" b="1" i="1" dirty="0" smtClean="0"/>
              <a:t>Step 4 – Calculating Pressure Losses P3 and P4</a:t>
            </a:r>
            <a:endParaRPr lang="en-US" i="1" dirty="0" smtClean="0"/>
          </a:p>
          <a:p>
            <a:endParaRPr lang="en-US" b="1" dirty="0"/>
          </a:p>
          <a:p>
            <a:r>
              <a:rPr lang="en-US" dirty="0" smtClean="0"/>
              <a:t>Calculation procedure is the same as that for P</a:t>
            </a:r>
            <a:r>
              <a:rPr lang="en-US" baseline="-25000" dirty="0" smtClean="0"/>
              <a:t>s</a:t>
            </a:r>
            <a:r>
              <a:rPr lang="en-US" dirty="0" smtClean="0"/>
              <a:t>, P1 and P2. The equations have slight variation and for introductory purposes the equations are not shown in this flow. </a:t>
            </a:r>
            <a:r>
              <a:rPr lang="en-US" b="1" dirty="0" smtClean="0"/>
              <a:t>No need to calculate for the basic model. </a:t>
            </a:r>
            <a:endParaRPr lang="en-US" dirty="0" smtClean="0"/>
          </a:p>
          <a:p>
            <a:endParaRPr lang="en-US" dirty="0"/>
          </a:p>
          <a:p>
            <a:r>
              <a:rPr lang="en-US" b="1" i="1" dirty="0" smtClean="0"/>
              <a:t>Step 5 – Calculate Pump Pressure </a:t>
            </a:r>
          </a:p>
          <a:p>
            <a:r>
              <a:rPr lang="en-US" dirty="0" smtClean="0"/>
              <a:t>Pump pressure is the sum of all the pressure losses P</a:t>
            </a:r>
            <a:r>
              <a:rPr lang="en-US" baseline="-25000" dirty="0" smtClean="0"/>
              <a:t>s</a:t>
            </a:r>
            <a:r>
              <a:rPr lang="en-US" dirty="0" smtClean="0"/>
              <a:t>, P1, P2, P3, P4 and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dirty="0" smtClean="0"/>
              <a:t>. (Slide B-4)</a:t>
            </a:r>
            <a:endParaRPr lang="en-US" dirty="0"/>
          </a:p>
          <a:p>
            <a:r>
              <a:rPr lang="en-US" i="1" dirty="0" smtClean="0"/>
              <a:t> </a:t>
            </a:r>
          </a:p>
          <a:p>
            <a:endParaRPr lang="en-US" i="1" dirty="0" smtClean="0"/>
          </a:p>
          <a:p>
            <a:endParaRPr lang="en-US" i="1" dirty="0"/>
          </a:p>
          <a:p>
            <a:pPr algn="ctr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75324" y="578261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B-7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26955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Calculating Pressure Losses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75324" y="578261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B-8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09363" y="1419641"/>
                <a:ext cx="6096000" cy="48868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i="1" u="sng" dirty="0"/>
                  <a:t>Pressure Loss calculation procedure for </a:t>
                </a:r>
                <a:r>
                  <a:rPr lang="en-US" b="1" i="1" u="sng" dirty="0"/>
                  <a:t>Bingham Plastic </a:t>
                </a:r>
                <a:r>
                  <a:rPr lang="en-US" i="1" u="sng" dirty="0"/>
                  <a:t>Fluids</a:t>
                </a:r>
              </a:p>
              <a:p>
                <a:endParaRPr lang="en-US" i="1" dirty="0"/>
              </a:p>
              <a:p>
                <a:pPr marL="342900" indent="-342900">
                  <a:buAutoNum type="arabicPeriod"/>
                </a:pPr>
                <a:r>
                  <a:rPr lang="en-US" i="1" dirty="0"/>
                  <a:t>Calculate Critical Velocity </a:t>
                </a:r>
                <a:r>
                  <a:rPr lang="en-US" b="1" i="1" dirty="0"/>
                  <a:t>(</a:t>
                </a:r>
                <a:r>
                  <a:rPr lang="en-US" b="1" i="1" dirty="0" err="1"/>
                  <a:t>V</a:t>
                </a:r>
                <a:r>
                  <a:rPr lang="en-US" b="1" i="1" baseline="-25000" dirty="0" err="1"/>
                  <a:t>c</a:t>
                </a:r>
                <a:r>
                  <a:rPr lang="en-US" b="1" i="1" dirty="0"/>
                  <a:t>)</a:t>
                </a:r>
              </a:p>
              <a:p>
                <a:pPr marL="342900" indent="-342900">
                  <a:buAutoNum type="arabicPeriod"/>
                </a:pPr>
                <a:endParaRPr lang="en-US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67.86</m:t>
                          </m:r>
                        </m:num>
                        <m:den>
                          <m:r>
                            <a:rPr lang="bg-BG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𝑃𝑉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𝐼𝐷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s-I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bg-BG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𝑃𝑉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𝐼𝐷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+9.42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𝑌𝑃</m:t>
                              </m:r>
                              <m:d>
                                <m:d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rad>
                        </m:e>
                      </m:d>
                    </m:oMath>
                  </m:oMathPara>
                </a14:m>
                <a:endParaRPr lang="en-US" i="1" dirty="0"/>
              </a:p>
              <a:p>
                <a:endParaRPr lang="en-US" i="1" dirty="0"/>
              </a:p>
              <a:p>
                <a:pPr algn="ctr"/>
                <a:r>
                  <a:rPr lang="en-US" i="1" dirty="0"/>
                  <a:t>PV – Plastic Viscosity – Slide </a:t>
                </a:r>
                <a:r>
                  <a:rPr lang="en-US" i="1" dirty="0" smtClean="0"/>
                  <a:t>B-1</a:t>
                </a:r>
                <a:endParaRPr lang="en-US" i="1" dirty="0"/>
              </a:p>
              <a:p>
                <a:pPr algn="ctr"/>
                <a:r>
                  <a:rPr lang="en-US" i="1" dirty="0"/>
                  <a:t>YP – Yield Point – Slide </a:t>
                </a:r>
                <a:r>
                  <a:rPr lang="en-US" i="1" dirty="0" smtClean="0"/>
                  <a:t>B-1</a:t>
                </a:r>
              </a:p>
              <a:p>
                <a:pPr algn="ctr"/>
                <a:r>
                  <a:rPr lang="en-US" i="1" dirty="0"/>
                  <a:t>ID – Pipe Inner Diameter – Slide </a:t>
                </a:r>
                <a:r>
                  <a:rPr lang="en-US" i="1" dirty="0" smtClean="0"/>
                  <a:t>A-3</a:t>
                </a:r>
                <a:endParaRPr lang="en-US" i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i="1" dirty="0"/>
                  <a:t> - Mud Weight – Slide </a:t>
                </a:r>
                <a:r>
                  <a:rPr lang="en-US" i="1" dirty="0" smtClean="0"/>
                  <a:t>A-2</a:t>
                </a:r>
                <a:endParaRPr lang="en-US" i="1" dirty="0"/>
              </a:p>
              <a:p>
                <a:endParaRPr lang="en-US" i="1" dirty="0"/>
              </a:p>
              <a:p>
                <a:r>
                  <a:rPr lang="en-US" i="1" dirty="0"/>
                  <a:t>2. Check for Flow Condition</a:t>
                </a:r>
              </a:p>
              <a:p>
                <a:endParaRPr lang="en-US" i="1" dirty="0"/>
              </a:p>
              <a:p>
                <a:pPr algn="ctr"/>
                <a:r>
                  <a:rPr lang="en-US" i="1" dirty="0"/>
                  <a:t>If (V) &gt; (</a:t>
                </a:r>
                <a:r>
                  <a:rPr lang="en-US" i="1" dirty="0" err="1"/>
                  <a:t>V</a:t>
                </a:r>
                <a:r>
                  <a:rPr lang="en-US" i="1" baseline="-25000" dirty="0" err="1"/>
                  <a:t>c</a:t>
                </a:r>
                <a:r>
                  <a:rPr lang="en-US" i="1" dirty="0"/>
                  <a:t>), then – Turbulent</a:t>
                </a:r>
              </a:p>
              <a:p>
                <a:pPr algn="ctr"/>
                <a:r>
                  <a:rPr lang="en-US" i="1" dirty="0"/>
                  <a:t>If (V) &lt; (</a:t>
                </a:r>
                <a:r>
                  <a:rPr lang="en-US" i="1" dirty="0" err="1"/>
                  <a:t>V</a:t>
                </a:r>
                <a:r>
                  <a:rPr lang="en-US" i="1" baseline="-25000" dirty="0" err="1"/>
                  <a:t>c</a:t>
                </a:r>
                <a:r>
                  <a:rPr lang="en-US" i="1" dirty="0"/>
                  <a:t>), then - Laminar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363" y="1419641"/>
                <a:ext cx="6096000" cy="4886851"/>
              </a:xfrm>
              <a:prstGeom prst="rect">
                <a:avLst/>
              </a:prstGeom>
              <a:blipFill rotWithShape="0">
                <a:blip r:embed="rId3"/>
                <a:stretch>
                  <a:fillRect l="-900" t="-748" b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84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Software Objective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87498313"/>
              </p:ext>
            </p:extLst>
          </p:nvPr>
        </p:nvGraphicFramePr>
        <p:xfrm>
          <a:off x="2844084" y="1545464"/>
          <a:ext cx="6426558" cy="4348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1134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Calculating Pressure Losses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30817" y="1321357"/>
                <a:ext cx="8895009" cy="3394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u="sng" dirty="0" smtClean="0"/>
              </a:p>
              <a:p>
                <a:r>
                  <a:rPr lang="en-US" i="1" u="sng" dirty="0" smtClean="0"/>
                  <a:t>Pressure Loss calculation procedure for </a:t>
                </a:r>
                <a:r>
                  <a:rPr lang="en-US" b="1" i="1" u="sng" dirty="0" smtClean="0"/>
                  <a:t>Bingham Plastic </a:t>
                </a:r>
                <a:r>
                  <a:rPr lang="en-US" i="1" u="sng" dirty="0" smtClean="0"/>
                  <a:t>Fluids</a:t>
                </a:r>
              </a:p>
              <a:p>
                <a:endParaRPr lang="en-US" i="1" dirty="0" smtClean="0"/>
              </a:p>
              <a:p>
                <a:r>
                  <a:rPr lang="en-US" i="1" dirty="0" smtClean="0"/>
                  <a:t>3. Calculation if Laminar</a:t>
                </a:r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</a:rPr>
                        <m:t>1 </m:t>
                      </m:r>
                      <m:r>
                        <a:rPr lang="en-US" b="0" i="1" smtClean="0">
                          <a:latin typeface="Cambria Math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</a:rPr>
                        <m:t>2=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𝑃𝑉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90000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𝐼𝐷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𝑌𝑃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225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𝐼𝐷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/>
              </a:p>
              <a:p>
                <a:r>
                  <a:rPr lang="en-US" i="1" dirty="0" smtClean="0"/>
                  <a:t>4. Calculation if Turbulent</a:t>
                </a:r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</a:rPr>
                        <m:t>1 </m:t>
                      </m:r>
                      <m:r>
                        <a:rPr lang="en-US" b="0" i="1" smtClean="0">
                          <a:latin typeface="Cambria Math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</a:rPr>
                        <m:t>2=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bg-BG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0.75</m:t>
                              </m:r>
                            </m:sup>
                          </m:sSup>
                          <m:sSup>
                            <m:sSup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1.75</m:t>
                              </m:r>
                            </m:sup>
                          </m:sSup>
                          <m:sSup>
                            <m:sSup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𝑃𝑉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0.25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2328290.646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𝐼𝐷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1.25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817" y="1321357"/>
                <a:ext cx="8895009" cy="3394071"/>
              </a:xfrm>
              <a:prstGeom prst="rect">
                <a:avLst/>
              </a:prstGeom>
              <a:blipFill rotWithShape="0">
                <a:blip r:embed="rId3"/>
                <a:stretch>
                  <a:fillRect l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775324" y="578261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B-9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092744" y="3312803"/>
                <a:ext cx="1678549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 dirty="0"/>
                  <a:t>PV – Slide </a:t>
                </a:r>
                <a:r>
                  <a:rPr lang="en-US" i="1" dirty="0" smtClean="0"/>
                  <a:t>B-1</a:t>
                </a:r>
                <a:endParaRPr lang="en-US" i="1" dirty="0"/>
              </a:p>
              <a:p>
                <a:r>
                  <a:rPr lang="en-US" i="1" dirty="0"/>
                  <a:t>YP – Slide </a:t>
                </a:r>
                <a:r>
                  <a:rPr lang="en-US" i="1" dirty="0" smtClean="0"/>
                  <a:t>B-1</a:t>
                </a:r>
                <a:endParaRPr lang="en-US" i="1" dirty="0"/>
              </a:p>
              <a:p>
                <a:r>
                  <a:rPr lang="en-US" i="1" dirty="0"/>
                  <a:t>ID - Slide </a:t>
                </a:r>
                <a:r>
                  <a:rPr lang="en-US" i="1" dirty="0" smtClean="0"/>
                  <a:t>A-3</a:t>
                </a:r>
                <a:endParaRPr lang="en-US" i="1" dirty="0"/>
              </a:p>
              <a:p>
                <a:r>
                  <a:rPr lang="en-US" i="1" dirty="0"/>
                  <a:t>L – Slide </a:t>
                </a:r>
                <a:r>
                  <a:rPr lang="en-US" i="1" dirty="0" smtClean="0"/>
                  <a:t>A-3</a:t>
                </a:r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bg-BG" i="1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i="1" dirty="0"/>
                  <a:t> - Slide </a:t>
                </a:r>
                <a:r>
                  <a:rPr lang="en-US" i="1" dirty="0" smtClean="0"/>
                  <a:t>A-2</a:t>
                </a:r>
                <a:endParaRPr lang="en-US" i="1" dirty="0"/>
              </a:p>
              <a:p>
                <a:r>
                  <a:rPr lang="en-US" i="1" dirty="0"/>
                  <a:t>V – Slide </a:t>
                </a:r>
                <a:r>
                  <a:rPr lang="en-US" i="1" dirty="0" smtClean="0"/>
                  <a:t>B-5</a:t>
                </a:r>
                <a:endParaRPr lang="en-US" i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744" y="3312803"/>
                <a:ext cx="1678549" cy="1754326"/>
              </a:xfrm>
              <a:prstGeom prst="rect">
                <a:avLst/>
              </a:prstGeom>
              <a:blipFill rotWithShape="0">
                <a:blip r:embed="rId4"/>
                <a:stretch>
                  <a:fillRect l="-3273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210615" y="5967280"/>
            <a:ext cx="90152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4558" y="5378458"/>
            <a:ext cx="424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 of Procedure for Bingham </a:t>
            </a:r>
            <a:r>
              <a:rPr lang="en-US" b="1" smtClean="0"/>
              <a:t>Plastic Fluids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3987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Calculating Pressure Losses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65420" y="1729865"/>
                <a:ext cx="8409904" cy="4970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endParaRPr lang="en-US" b="1" baseline="-25000" dirty="0"/>
              </a:p>
              <a:p>
                <a:r>
                  <a:rPr lang="en-US" i="1" u="sng" dirty="0" smtClean="0"/>
                  <a:t>Pressure Loss calculation procedure for </a:t>
                </a:r>
                <a:r>
                  <a:rPr lang="en-US" b="1" i="1" u="sng" dirty="0" smtClean="0"/>
                  <a:t>Power Law </a:t>
                </a:r>
                <a:r>
                  <a:rPr lang="en-US" i="1" u="sng" dirty="0" smtClean="0"/>
                  <a:t>Fluids</a:t>
                </a:r>
              </a:p>
              <a:p>
                <a:endParaRPr lang="en-US" i="1" dirty="0" smtClean="0"/>
              </a:p>
              <a:p>
                <a:pPr marL="342900" indent="-342900">
                  <a:buAutoNum type="alphaLcPeriod"/>
                </a:pPr>
                <a:r>
                  <a:rPr lang="en-US" i="1" dirty="0" smtClean="0"/>
                  <a:t>Calculate Wall Shear Rate Correction </a:t>
                </a:r>
                <a:r>
                  <a:rPr lang="en-US" b="1" i="1" dirty="0" smtClean="0"/>
                  <a:t>(B</a:t>
                </a:r>
                <a:r>
                  <a:rPr lang="en-US" b="1" i="1" baseline="-25000" dirty="0" smtClean="0"/>
                  <a:t>a</a:t>
                </a:r>
                <a:r>
                  <a:rPr lang="en-US" b="1" i="1" dirty="0" smtClean="0"/>
                  <a:t>)</a:t>
                </a:r>
                <a:endParaRPr lang="en-US" i="1" dirty="0" smtClean="0"/>
              </a:p>
              <a:p>
                <a:pPr marL="342900" indent="-342900">
                  <a:buAutoNum type="alphaLcPeriod"/>
                </a:pP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 </a:t>
                </a:r>
                <a:r>
                  <a:rPr lang="en-US" i="1" dirty="0" smtClean="0"/>
                  <a:t>b. Calculate Viscometer Shear Rate Correction </a:t>
                </a:r>
                <a:r>
                  <a:rPr lang="en-US" b="1" i="1" dirty="0" smtClean="0"/>
                  <a:t>(</a:t>
                </a:r>
                <a:r>
                  <a:rPr lang="en-US" b="1" i="1" dirty="0" err="1" smtClean="0"/>
                  <a:t>B</a:t>
                </a:r>
                <a:r>
                  <a:rPr lang="en-US" b="1" i="1" baseline="-25000" dirty="0" err="1" smtClean="0"/>
                  <a:t>x</a:t>
                </a:r>
                <a:r>
                  <a:rPr lang="en-US" b="1" i="1" dirty="0" smtClean="0"/>
                  <a:t>)</a:t>
                </a:r>
                <a:endParaRPr lang="en-U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f>
                                    <m:fPr>
                                      <m:type m:val="skw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f>
                                    <m:fPr>
                                      <m:type m:val="skw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 </a:t>
                </a:r>
              </a:p>
              <a:p>
                <a:pPr algn="ctr"/>
                <a:r>
                  <a:rPr lang="en-US" i="1" dirty="0" smtClean="0"/>
                  <a:t>X = 1.0678</a:t>
                </a:r>
              </a:p>
              <a:p>
                <a:endParaRPr lang="en-US" i="1" dirty="0"/>
              </a:p>
              <a:p>
                <a:r>
                  <a:rPr lang="en-US" i="1" dirty="0" smtClean="0"/>
                  <a:t>c. Calculate Combined Geometry Correction Factor</a:t>
                </a:r>
              </a:p>
              <a:p>
                <a:pPr algn="ctr"/>
                <a:r>
                  <a:rPr lang="en-US" dirty="0" smtClean="0"/>
                  <a:t>G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i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420" y="1729865"/>
                <a:ext cx="8409904" cy="4970271"/>
              </a:xfrm>
              <a:prstGeom prst="rect">
                <a:avLst/>
              </a:prstGeom>
              <a:blipFill rotWithShape="0">
                <a:blip r:embed="rId3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2124" y="1242443"/>
            <a:ext cx="6387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Calculating Pressure Losses P</a:t>
            </a:r>
            <a:r>
              <a:rPr lang="en-US" i="1" baseline="-25000" dirty="0" smtClean="0"/>
              <a:t>s</a:t>
            </a:r>
            <a:r>
              <a:rPr lang="en-US" i="1" dirty="0" smtClean="0"/>
              <a:t> , P1 and P2 - </a:t>
            </a:r>
            <a:r>
              <a:rPr lang="en-US" b="1" i="1" dirty="0"/>
              <a:t>Power Law Fluid</a:t>
            </a:r>
          </a:p>
          <a:p>
            <a:endParaRPr lang="en-US" i="1" dirty="0" smtClean="0"/>
          </a:p>
          <a:p>
            <a:pPr marL="342900" indent="-342900">
              <a:buAutoNum type="arabicPeriod"/>
            </a:pP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75324" y="578261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B-10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847786" y="2537138"/>
            <a:ext cx="287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– Slide B-1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660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Calculating Pressure Losses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83665" y="1957588"/>
                <a:ext cx="8409904" cy="4119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endParaRPr lang="en-US" b="1" baseline="-25000" dirty="0" smtClean="0"/>
              </a:p>
              <a:p>
                <a:r>
                  <a:rPr lang="en-US" i="1" u="sng" dirty="0" smtClean="0"/>
                  <a:t>Pressure Loss calculation procedure for </a:t>
                </a:r>
                <a:r>
                  <a:rPr lang="en-US" b="1" i="1" u="sng" dirty="0" smtClean="0"/>
                  <a:t>Power Law </a:t>
                </a:r>
                <a:r>
                  <a:rPr lang="en-US" i="1" u="sng" dirty="0" smtClean="0"/>
                  <a:t>Fluids</a:t>
                </a:r>
              </a:p>
              <a:p>
                <a:pPr marL="342900" indent="-342900">
                  <a:buAutoNum type="alphaLcPeriod"/>
                </a:pPr>
                <a:endParaRPr lang="en-US" i="1" dirty="0"/>
              </a:p>
              <a:p>
                <a:r>
                  <a:rPr lang="en-US" i="1" dirty="0" smtClean="0"/>
                  <a:t>d. Calculate Shear Rate at Wall </a:t>
                </a:r>
                <a:r>
                  <a:rPr lang="en-US" b="1" i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b="1" i="1" dirty="0" smtClean="0"/>
                  <a:t>)</a:t>
                </a:r>
              </a:p>
              <a:p>
                <a:endParaRPr lang="en-US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1.6 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𝐼𝐷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1" dirty="0"/>
              </a:p>
              <a:p>
                <a:endParaRPr lang="en-US" i="1" dirty="0" smtClean="0"/>
              </a:p>
              <a:p>
                <a:r>
                  <a:rPr lang="en-US" i="1" dirty="0" smtClean="0"/>
                  <a:t>e. Calculate Shear Stress at the Wall </a:t>
                </a:r>
                <a:r>
                  <a:rPr lang="en-US" b="1" i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b="1" i="1" dirty="0" smtClean="0">
                    <a:effectLst/>
                  </a:rPr>
                  <a:t>)</a:t>
                </a:r>
              </a:p>
              <a:p>
                <a:endParaRPr lang="en-US" b="1" i="1" dirty="0" smtClean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1.066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b="1" i="1" dirty="0" smtClean="0">
                  <a:effectLst/>
                </a:endParaRPr>
              </a:p>
              <a:p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665" y="1957588"/>
                <a:ext cx="8409904" cy="4119589"/>
              </a:xfrm>
              <a:prstGeom prst="rect">
                <a:avLst/>
              </a:prstGeom>
              <a:blipFill rotWithShape="0">
                <a:blip r:embed="rId3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775324" y="578261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B-11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55358" y="2537138"/>
            <a:ext cx="3464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 – Flow Velocity - Slide B-5</a:t>
            </a:r>
          </a:p>
          <a:p>
            <a:r>
              <a:rPr lang="en-US" dirty="0" smtClean="0"/>
              <a:t>ID – Pipe Inner Diameter - Slide A-3</a:t>
            </a:r>
          </a:p>
          <a:p>
            <a:r>
              <a:rPr lang="en-US" dirty="0" smtClean="0"/>
              <a:t>K – Slide B-1</a:t>
            </a:r>
          </a:p>
          <a:p>
            <a:r>
              <a:rPr lang="en-US" dirty="0" smtClean="0"/>
              <a:t>n – Slide B-1</a:t>
            </a:r>
          </a:p>
          <a:p>
            <a:r>
              <a:rPr lang="en-US" dirty="0" smtClean="0"/>
              <a:t>G – Slide B-10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2124" y="1242443"/>
            <a:ext cx="6387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Calculating Pressure Losses P</a:t>
            </a:r>
            <a:r>
              <a:rPr lang="en-US" i="1" baseline="-25000" dirty="0" smtClean="0"/>
              <a:t>s</a:t>
            </a:r>
            <a:r>
              <a:rPr lang="en-US" i="1" dirty="0" smtClean="0"/>
              <a:t> , P1 and P2 - </a:t>
            </a:r>
            <a:r>
              <a:rPr lang="en-US" b="1" i="1" dirty="0"/>
              <a:t>Power Law Fluid</a:t>
            </a:r>
          </a:p>
          <a:p>
            <a:endParaRPr lang="en-US" i="1" dirty="0" smtClean="0"/>
          </a:p>
          <a:p>
            <a:pPr marL="342900" indent="-342900"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102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Calculating Pressure Losses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9563" y="2165773"/>
                <a:ext cx="8409904" cy="4392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u="sng" dirty="0" smtClean="0"/>
                  <a:t>Pressure Loss calculation procedure for </a:t>
                </a:r>
                <a:r>
                  <a:rPr lang="en-US" b="1" i="1" u="sng" dirty="0" smtClean="0"/>
                  <a:t>Power Law </a:t>
                </a:r>
                <a:r>
                  <a:rPr lang="en-US" i="1" u="sng" dirty="0" smtClean="0"/>
                  <a:t>Fluids</a:t>
                </a:r>
              </a:p>
              <a:p>
                <a:pPr marL="342900" indent="-342900">
                  <a:buAutoNum type="alphaLcPeriod"/>
                </a:pPr>
                <a:endParaRPr lang="en-US" i="1" dirty="0"/>
              </a:p>
              <a:p>
                <a:r>
                  <a:rPr lang="en-US" i="1" dirty="0" smtClean="0"/>
                  <a:t>f. Calculate Reynolds Number </a:t>
                </a:r>
                <a:r>
                  <a:rPr lang="en-US" b="1" i="1" dirty="0" smtClean="0"/>
                  <a:t>(Re)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𝑅𝑒𝐺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19.36 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i="1" dirty="0" smtClean="0"/>
                  <a:t>g. Calculate Critical Reynolds Number – “Laminar to Transitional” – </a:t>
                </a:r>
                <a:r>
                  <a:rPr lang="en-US" b="1" i="1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𝑪𝑹𝒆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𝑳𝑻</m:t>
                        </m:r>
                      </m:sup>
                    </m:sSup>
                  </m:oMath>
                </a14:m>
                <a:r>
                  <a:rPr lang="en-US" b="1" i="1" dirty="0" smtClean="0"/>
                  <a:t>)</a:t>
                </a:r>
              </a:p>
              <a:p>
                <a:endParaRPr lang="en-US" b="1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𝐶𝑅𝑒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=3470−1370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i="1" dirty="0" smtClean="0"/>
                  <a:t>h. Calculate Critical Reynolds Number – “Transitional to Turbulent” – </a:t>
                </a:r>
                <a:r>
                  <a:rPr lang="en-US" b="1" i="1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𝑪𝑹𝒆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𝑻𝑻</m:t>
                        </m:r>
                      </m:sup>
                    </m:sSup>
                  </m:oMath>
                </a14:m>
                <a:r>
                  <a:rPr lang="en-US" b="1" i="1" dirty="0" smtClean="0"/>
                  <a:t>)</a:t>
                </a:r>
              </a:p>
              <a:p>
                <a:endParaRPr lang="en-US" i="1" dirty="0" smtClean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𝐶𝑅𝑒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=4150−1150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63" y="2165773"/>
                <a:ext cx="8409904" cy="4392293"/>
              </a:xfrm>
              <a:prstGeom prst="rect">
                <a:avLst/>
              </a:prstGeom>
              <a:blipFill rotWithShape="0">
                <a:blip r:embed="rId3"/>
                <a:stretch>
                  <a:fillRect l="-580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775324" y="578261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B-12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028090" y="2704563"/>
                <a:ext cx="28719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dirty="0" smtClean="0"/>
                  <a:t> – Flow Velocity - Slide B-5</a:t>
                </a:r>
              </a:p>
              <a:p>
                <a:r>
                  <a:rPr lang="en-US" dirty="0" smtClean="0"/>
                  <a:t>n – Slide B-1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 - Mud Weight - Slide A-2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 smtClean="0"/>
                  <a:t> - Slide B-11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090" y="2704563"/>
                <a:ext cx="2871989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91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12124" y="1242443"/>
            <a:ext cx="6387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Calculating Pressure Losses P</a:t>
            </a:r>
            <a:r>
              <a:rPr lang="en-US" i="1" baseline="-25000" dirty="0" smtClean="0"/>
              <a:t>s</a:t>
            </a:r>
            <a:r>
              <a:rPr lang="en-US" i="1" dirty="0" smtClean="0"/>
              <a:t> , P1 and P2 - </a:t>
            </a:r>
            <a:r>
              <a:rPr lang="en-US" b="1" i="1" dirty="0"/>
              <a:t>Power Law Fluid</a:t>
            </a:r>
          </a:p>
          <a:p>
            <a:endParaRPr lang="en-US" i="1" dirty="0" smtClean="0"/>
          </a:p>
          <a:p>
            <a:pPr marL="342900" indent="-342900"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0105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Calculating Pressure Losses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2301" y="1893194"/>
            <a:ext cx="84099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baseline="-25000" dirty="0"/>
          </a:p>
          <a:p>
            <a:r>
              <a:rPr lang="en-US" i="1" u="sng" dirty="0" smtClean="0"/>
              <a:t>Pressure Loss calculation procedure for </a:t>
            </a:r>
            <a:r>
              <a:rPr lang="en-US" b="1" i="1" u="sng" dirty="0" smtClean="0"/>
              <a:t>Power Law </a:t>
            </a:r>
            <a:r>
              <a:rPr lang="en-US" i="1" u="sng" dirty="0" smtClean="0"/>
              <a:t>Fluids</a:t>
            </a:r>
          </a:p>
          <a:p>
            <a:pPr marL="342900" indent="-342900">
              <a:buAutoNum type="alphaLcPeriod"/>
            </a:pPr>
            <a:endParaRPr lang="en-US" i="1" dirty="0"/>
          </a:p>
          <a:p>
            <a:r>
              <a:rPr lang="en-US" i="1" dirty="0" err="1" smtClean="0"/>
              <a:t>i</a:t>
            </a:r>
            <a:r>
              <a:rPr lang="en-US" i="1" dirty="0" smtClean="0"/>
              <a:t>. Determine Friction Factor </a:t>
            </a:r>
            <a:r>
              <a:rPr lang="en-US" b="1" i="1" dirty="0" smtClean="0"/>
              <a:t>(f)</a:t>
            </a:r>
            <a:r>
              <a:rPr lang="en-US" i="1" dirty="0" smtClean="0"/>
              <a:t>. Check for condition as shown, </a:t>
            </a:r>
            <a:endParaRPr lang="en-US" b="1" i="1" dirty="0" smtClean="0"/>
          </a:p>
          <a:p>
            <a:endParaRPr lang="en-US" i="1" dirty="0"/>
          </a:p>
          <a:p>
            <a:pPr algn="ctr"/>
            <a:endParaRPr lang="en-US" dirty="0"/>
          </a:p>
          <a:p>
            <a:pPr algn="ctr"/>
            <a:endParaRPr lang="en-US" i="1" dirty="0"/>
          </a:p>
          <a:p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2226400"/>
                  </p:ext>
                </p:extLst>
              </p:nvPr>
            </p:nvGraphicFramePr>
            <p:xfrm>
              <a:off x="1805903" y="3541689"/>
              <a:ext cx="8502920" cy="134601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2125730"/>
                    <a:gridCol w="1850981"/>
                    <a:gridCol w="2587604"/>
                    <a:gridCol w="1938605"/>
                  </a:tblGrid>
                  <a:tr h="3055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kern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𝑅𝑒𝐺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200" dirty="0">
                              <a:effectLst/>
                            </a:rPr>
                            <a:t> ≤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kern="12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i="1" kern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kern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800" kern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𝐶𝑅𝑒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800" kern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i="1" kern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kern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800" kern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𝐶𝑅𝑒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800" kern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kern="1200" dirty="0">
                              <a:effectLst/>
                            </a:rPr>
                            <a:t>≤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kern="12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kern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𝑅𝑒𝐺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200" dirty="0">
                              <a:effectLst/>
                            </a:rPr>
                            <a:t>≤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kern="12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i="1" kern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kern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800" kern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𝐶𝑅𝑒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800" kern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𝑇𝑇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kern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𝑅𝑒𝐺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200" dirty="0">
                              <a:effectLst/>
                            </a:rPr>
                            <a:t>≥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kern="12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i="1" kern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kern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800" kern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𝐶𝑅𝑒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800" kern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𝑇𝑇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857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Friction Factor,</a:t>
                          </a:r>
                          <a:r>
                            <a:rPr lang="en-US" baseline="0" dirty="0" smtClean="0"/>
                            <a:t> 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𝑅𝑒𝐺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800" kern="1200" dirty="0">
                            <a:effectLst/>
                          </a:endParaRPr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16 </m:t>
                                    </m:r>
                                    <m:sSub>
                                      <m:sSub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𝑅𝑒𝐺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 kern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kern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800" kern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kern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𝐶𝑅𝑒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𝐿𝑇</m:t>
                                            </m:r>
                                          </m:sup>
                                        </m:sSup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800" kern="1200" dirty="0">
                            <a:effectLst/>
                          </a:endParaRPr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𝑅𝑒𝐺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800" kern="1200" dirty="0">
                            <a:effectLst/>
                          </a:endParaRPr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2226400"/>
                  </p:ext>
                </p:extLst>
              </p:nvPr>
            </p:nvGraphicFramePr>
            <p:xfrm>
              <a:off x="1805903" y="3541689"/>
              <a:ext cx="8502920" cy="1357186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2125730"/>
                    <a:gridCol w="1850981"/>
                    <a:gridCol w="2587604"/>
                    <a:gridCol w="1938605"/>
                  </a:tblGrid>
                  <a:tr h="38792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5132" t="-1563" r="-245395" b="-25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3882" t="-1563" r="-75529" b="-25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9308" t="-1563" r="-943" b="-253125"/>
                          </a:stretch>
                        </a:blipFill>
                      </a:tcPr>
                    </a:tc>
                  </a:tr>
                  <a:tr h="9692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Friction Factor,</a:t>
                          </a:r>
                          <a:r>
                            <a:rPr lang="en-US" baseline="0" dirty="0" smtClean="0"/>
                            <a:t> 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5132" t="-40625" r="-245395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53882" t="-40625" r="-75529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39308" t="-40625" r="-943" b="-1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09363" y="4898875"/>
                <a:ext cx="6096000" cy="14434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libri" charset="0"/>
                          <a:cs typeface="Times New Roman" charset="0"/>
                        </a:rPr>
                        <m:t>𝑎</m:t>
                      </m:r>
                      <m:r>
                        <a:rPr lang="en-US" i="1">
                          <a:latin typeface="Cambria Math" charset="0"/>
                          <a:ea typeface="Calibri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charset="0"/>
                              <a:cs typeface="Times New Roman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+3.93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50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  <a:latin typeface="Helvetica" charset="0"/>
                  <a:ea typeface="Calibri" charset="0"/>
                  <a:cs typeface="Times New Roman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dirty="0">
                    <a:effectLst/>
                    <a:latin typeface="Helvetica" charset="0"/>
                    <a:ea typeface="Calibri" charset="0"/>
                    <a:cs typeface="Times New Roman" charset="0"/>
                  </a:rPr>
                  <a:t> </a:t>
                </a: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charset="0"/>
                          <a:ea typeface="Calibri" charset="0"/>
                          <a:cs typeface="Times New Roman" charset="0"/>
                        </a:rPr>
                        <m:t>𝑏</m:t>
                      </m:r>
                      <m:r>
                        <a:rPr lang="en-US" i="1">
                          <a:effectLst/>
                          <a:latin typeface="Cambria Math" charset="0"/>
                          <a:ea typeface="Calibri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1.75−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  <a:latin typeface="Helvetica" charset="0"/>
                  <a:ea typeface="Calibri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363" y="4898875"/>
                <a:ext cx="6096000" cy="14434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775324" y="578261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B-13</a:t>
            </a:r>
            <a:endParaRPr lang="en-US" b="1" dirty="0"/>
          </a:p>
        </p:txBody>
      </p:sp>
      <p:cxnSp>
        <p:nvCxnSpPr>
          <p:cNvPr id="12" name="Elbow Connector 11"/>
          <p:cNvCxnSpPr/>
          <p:nvPr/>
        </p:nvCxnSpPr>
        <p:spPr>
          <a:xfrm rot="10800000" flipV="1">
            <a:off x="7637172" y="4898874"/>
            <a:ext cx="1687132" cy="883739"/>
          </a:xfrm>
          <a:prstGeom prst="bentConnector3">
            <a:avLst>
              <a:gd name="adj1" fmla="val -1145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2124" y="1242443"/>
            <a:ext cx="6387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Calculating Pressure Losses P</a:t>
            </a:r>
            <a:r>
              <a:rPr lang="en-US" i="1" baseline="-25000" dirty="0" smtClean="0"/>
              <a:t>s</a:t>
            </a:r>
            <a:r>
              <a:rPr lang="en-US" i="1" dirty="0" smtClean="0"/>
              <a:t> , P1 and P2 - </a:t>
            </a:r>
            <a:r>
              <a:rPr lang="en-US" b="1" i="1" dirty="0"/>
              <a:t>Power Law Fluid</a:t>
            </a:r>
          </a:p>
          <a:p>
            <a:endParaRPr lang="en-US" i="1" dirty="0" smtClean="0"/>
          </a:p>
          <a:p>
            <a:pPr marL="342900" indent="-342900">
              <a:buAutoNum type="arabicPeriod"/>
            </a:pP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736428" y="2354858"/>
            <a:ext cx="287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– Slide B-1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62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Calculating Pressure Losses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4558" y="2717443"/>
                <a:ext cx="8409904" cy="2494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baseline="-25000" dirty="0" smtClean="0"/>
              </a:p>
              <a:p>
                <a:r>
                  <a:rPr lang="en-US" i="1" u="sng" dirty="0" smtClean="0"/>
                  <a:t>Pressure Loss calculation procedure for </a:t>
                </a:r>
                <a:r>
                  <a:rPr lang="en-US" b="1" i="1" u="sng" dirty="0" smtClean="0"/>
                  <a:t>Power Law </a:t>
                </a:r>
                <a:r>
                  <a:rPr lang="en-US" i="1" u="sng" dirty="0" smtClean="0"/>
                  <a:t>Fluids</a:t>
                </a:r>
              </a:p>
              <a:p>
                <a:pPr marL="342900" indent="-342900">
                  <a:buAutoNum type="alphaLcPeriod"/>
                </a:pPr>
                <a:endParaRPr lang="en-US" i="1" dirty="0"/>
              </a:p>
              <a:p>
                <a:r>
                  <a:rPr lang="en-US" i="1" dirty="0" smtClean="0"/>
                  <a:t>j. Calculate Frictional Pressure Loss</a:t>
                </a:r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𝑎𝑛𝑑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1.076 </m:t>
                          </m:r>
                          <m:r>
                            <a:rPr lang="en-US" i="1">
                              <a:latin typeface="Cambria Math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𝐼𝐷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i="1" dirty="0" smtClean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558" y="2717443"/>
                <a:ext cx="8409904" cy="2494786"/>
              </a:xfrm>
              <a:prstGeom prst="rect">
                <a:avLst/>
              </a:prstGeom>
              <a:blipFill rotWithShape="0">
                <a:blip r:embed="rId3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775324" y="578261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B-14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20508" y="3088300"/>
                <a:ext cx="388942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dirty="0" smtClean="0"/>
                  <a:t> – Flow Velocity - Slide B-5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 - Mud Weight - Slide A-2</a:t>
                </a:r>
              </a:p>
              <a:p>
                <a:r>
                  <a:rPr lang="en-US" i="1" dirty="0" smtClean="0"/>
                  <a:t>f – </a:t>
                </a:r>
                <a:r>
                  <a:rPr lang="en-US" dirty="0" smtClean="0"/>
                  <a:t>Friction Factor - Slide B-13</a:t>
                </a:r>
              </a:p>
              <a:p>
                <a:r>
                  <a:rPr lang="en-US" dirty="0" smtClean="0"/>
                  <a:t>L – Pipe Length - Slide A-3</a:t>
                </a:r>
              </a:p>
              <a:p>
                <a:r>
                  <a:rPr lang="en-US" dirty="0" smtClean="0"/>
                  <a:t>ID – Pipe Inner Diameter - Slide A-3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508" y="3088300"/>
                <a:ext cx="3889420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254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12124" y="1242443"/>
            <a:ext cx="6387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Calculating Pressure Losses P</a:t>
            </a:r>
            <a:r>
              <a:rPr lang="en-US" i="1" baseline="-25000" dirty="0" smtClean="0"/>
              <a:t>s</a:t>
            </a:r>
            <a:r>
              <a:rPr lang="en-US" i="1" dirty="0" smtClean="0"/>
              <a:t> , P1 and P2 - </a:t>
            </a:r>
            <a:r>
              <a:rPr lang="en-US" b="1" i="1" dirty="0"/>
              <a:t>Power Law Fluid</a:t>
            </a:r>
          </a:p>
          <a:p>
            <a:endParaRPr lang="en-US" i="1" dirty="0" smtClean="0"/>
          </a:p>
          <a:p>
            <a:pPr marL="342900" indent="-342900">
              <a:buAutoNum type="arabicPeriod"/>
            </a:pP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10615" y="5967280"/>
            <a:ext cx="90152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54558" y="5378458"/>
            <a:ext cx="424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 of Procedure for Power Law fluid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1247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48047" y="3065172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Output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47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43189" y="1066559"/>
            <a:ext cx="40697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 smtClean="0"/>
              <a:t>Inputs to be displayed in Output</a:t>
            </a:r>
          </a:p>
          <a:p>
            <a:pPr marL="342900" indent="-342900">
              <a:buAutoNum type="arabicPeriod"/>
            </a:pPr>
            <a:r>
              <a:rPr lang="en-US" dirty="0" smtClean="0"/>
              <a:t>Well Data</a:t>
            </a:r>
          </a:p>
          <a:p>
            <a:pPr marL="717550" indent="-333375">
              <a:buFont typeface="+mj-lt"/>
              <a:buAutoNum type="alphaLcPeriod"/>
            </a:pPr>
            <a:r>
              <a:rPr lang="en-US" dirty="0" smtClean="0"/>
              <a:t>Hole Size (Slide A-1)</a:t>
            </a:r>
          </a:p>
          <a:p>
            <a:pPr marL="717550" indent="-333375">
              <a:buFont typeface="+mj-lt"/>
              <a:buAutoNum type="alphaLcPeriod"/>
            </a:pPr>
            <a:r>
              <a:rPr lang="en-US" dirty="0" smtClean="0"/>
              <a:t>Hole Depth (Slide A-1)</a:t>
            </a:r>
          </a:p>
          <a:p>
            <a:pPr marL="717550" indent="-333375">
              <a:buFont typeface="+mj-lt"/>
              <a:buAutoNum type="alphaLcPeriod"/>
            </a:pPr>
            <a:r>
              <a:rPr lang="en-US" dirty="0" smtClean="0"/>
              <a:t>Casing Inner Diameter (Slide A-1)</a:t>
            </a:r>
          </a:p>
          <a:p>
            <a:pPr marL="717550" indent="-333375">
              <a:buFont typeface="+mj-lt"/>
              <a:buAutoNum type="alphaLcPeriod"/>
            </a:pPr>
            <a:r>
              <a:rPr lang="en-US" dirty="0" smtClean="0"/>
              <a:t>Casing Depth (Slide A-1)</a:t>
            </a:r>
          </a:p>
          <a:p>
            <a:pPr marL="717550" indent="-333375">
              <a:buFont typeface="+mj-lt"/>
              <a:buAutoNum type="alphaLcPeriod"/>
            </a:pPr>
            <a:endParaRPr lang="en-US" dirty="0" smtClean="0"/>
          </a:p>
          <a:p>
            <a:pPr marL="12700"/>
            <a:r>
              <a:rPr lang="en-US" dirty="0" smtClean="0"/>
              <a:t>2. Drilling Fluid Parameters</a:t>
            </a:r>
          </a:p>
          <a:p>
            <a:pPr marL="717550" indent="-346075">
              <a:buFont typeface="+mj-lt"/>
              <a:buAutoNum type="alphaLcPeriod"/>
            </a:pPr>
            <a:r>
              <a:rPr lang="en-US" dirty="0" smtClean="0"/>
              <a:t>Mud Weight (Slide A-2)</a:t>
            </a:r>
          </a:p>
          <a:p>
            <a:pPr marL="358775" indent="-346075">
              <a:buFont typeface="+mj-lt"/>
              <a:buAutoNum type="arabicPeriod"/>
            </a:pPr>
            <a:endParaRPr lang="en-US" dirty="0" smtClean="0"/>
          </a:p>
          <a:p>
            <a:pPr marL="12700"/>
            <a:r>
              <a:rPr lang="en-US" dirty="0" smtClean="0"/>
              <a:t>3. Pipe Data</a:t>
            </a:r>
          </a:p>
          <a:p>
            <a:pPr marL="717550" indent="-346075">
              <a:buFont typeface="+mj-lt"/>
              <a:buAutoNum type="alphaLcPeriod"/>
            </a:pPr>
            <a:r>
              <a:rPr lang="en-US" dirty="0" smtClean="0"/>
              <a:t>Pipe Outer Diameter (Slide A-3)</a:t>
            </a:r>
          </a:p>
          <a:p>
            <a:pPr marL="717550" indent="-346075">
              <a:buFont typeface="+mj-lt"/>
              <a:buAutoNum type="alphaLcPeriod"/>
            </a:pPr>
            <a:r>
              <a:rPr lang="en-US" dirty="0" smtClean="0"/>
              <a:t>Pipe Inner Diameter (Slide A-3)</a:t>
            </a:r>
          </a:p>
          <a:p>
            <a:pPr marL="717550" indent="-346075">
              <a:buFont typeface="+mj-lt"/>
              <a:buAutoNum type="alphaLcPeriod"/>
            </a:pPr>
            <a:r>
              <a:rPr lang="en-US" dirty="0" smtClean="0"/>
              <a:t>Pipe Length (Slide A-3)</a:t>
            </a:r>
          </a:p>
          <a:p>
            <a:pPr marL="717550" indent="-346075">
              <a:buFont typeface="+mj-lt"/>
              <a:buAutoNum type="alphaLcPeriod"/>
            </a:pPr>
            <a:endParaRPr lang="en-US" dirty="0"/>
          </a:p>
          <a:p>
            <a:pPr marL="12700"/>
            <a:r>
              <a:rPr lang="en-US" dirty="0" smtClean="0"/>
              <a:t>4. Flowrate (Slide A-3)</a:t>
            </a:r>
          </a:p>
          <a:p>
            <a:pPr marL="717550" indent="-346075">
              <a:buFont typeface="+mj-lt"/>
              <a:buAutoNum type="alphaLcPeriod"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775324" y="578261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C-1</a:t>
            </a:r>
            <a:endParaRPr lang="en-US" b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Output Displayed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76552" y="1725769"/>
            <a:ext cx="4778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Bit Data</a:t>
            </a:r>
          </a:p>
          <a:p>
            <a:pPr marL="588963" indent="-333375">
              <a:buFont typeface="+mj-lt"/>
              <a:buAutoNum type="alphaLcPeriod"/>
            </a:pPr>
            <a:r>
              <a:rPr lang="en-US" dirty="0" smtClean="0"/>
              <a:t>Nozzle Size (Slide A-4)</a:t>
            </a:r>
          </a:p>
          <a:p>
            <a:pPr marL="588963" indent="-333375">
              <a:buFont typeface="+mj-lt"/>
              <a:buAutoNum type="alphaLcPeriod"/>
            </a:pPr>
            <a:r>
              <a:rPr lang="en-US" dirty="0" smtClean="0"/>
              <a:t>Number of Nozzles (Slide A-4)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52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927278" y="1169590"/>
            <a:ext cx="60144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 smtClean="0"/>
              <a:t>Calculated values to be displayed in Output</a:t>
            </a:r>
          </a:p>
          <a:p>
            <a:pPr marL="358775" indent="-346075">
              <a:buFont typeface="+mj-lt"/>
              <a:buAutoNum type="arabicPeriod"/>
            </a:pPr>
            <a:r>
              <a:rPr lang="en-US" dirty="0" smtClean="0"/>
              <a:t>Drilling Fluid Parameters</a:t>
            </a:r>
          </a:p>
          <a:p>
            <a:pPr marL="714375" indent="-342900">
              <a:buFont typeface="+mj-lt"/>
              <a:buAutoNum type="alphaLcPeriod"/>
            </a:pPr>
            <a:r>
              <a:rPr lang="en-US" dirty="0" smtClean="0"/>
              <a:t>Plastic Viscosity (Slide B-1)</a:t>
            </a:r>
          </a:p>
          <a:p>
            <a:pPr marL="714375" indent="-342900">
              <a:buFont typeface="+mj-lt"/>
              <a:buAutoNum type="alphaLcPeriod"/>
            </a:pPr>
            <a:r>
              <a:rPr lang="en-US" dirty="0" smtClean="0"/>
              <a:t>Yield Point (Slide B-1)</a:t>
            </a:r>
          </a:p>
          <a:p>
            <a:pPr marL="714375" indent="-342900">
              <a:buFont typeface="+mj-lt"/>
              <a:buAutoNum type="alphaLcPeriod"/>
            </a:pPr>
            <a:r>
              <a:rPr lang="en-US" dirty="0" smtClean="0"/>
              <a:t>Power Law ‘n’ (Slide B-1)</a:t>
            </a:r>
          </a:p>
          <a:p>
            <a:pPr marL="714375" indent="-342900">
              <a:buFont typeface="+mj-lt"/>
              <a:buAutoNum type="alphaLcPeriod"/>
            </a:pPr>
            <a:r>
              <a:rPr lang="en-US" dirty="0" smtClean="0"/>
              <a:t>Power Law ‘K’ (Slide B-1)</a:t>
            </a:r>
          </a:p>
          <a:p>
            <a:pPr marL="714375" indent="-342900">
              <a:buFont typeface="+mj-lt"/>
              <a:buAutoNum type="alphaLcPeriod"/>
            </a:pPr>
            <a:endParaRPr lang="en-US" dirty="0"/>
          </a:p>
          <a:p>
            <a:pPr marL="50800"/>
            <a:r>
              <a:rPr lang="en-US" dirty="0" smtClean="0"/>
              <a:t>2. Fluid Model Chosen (Slide B-3)</a:t>
            </a:r>
          </a:p>
          <a:p>
            <a:pPr marL="50800"/>
            <a:endParaRPr lang="en-US" dirty="0"/>
          </a:p>
          <a:p>
            <a:pPr marL="50800"/>
            <a:r>
              <a:rPr lang="en-US" dirty="0" smtClean="0"/>
              <a:t>3. Pressure Losses P</a:t>
            </a:r>
            <a:r>
              <a:rPr lang="en-US" baseline="-25000" dirty="0" smtClean="0"/>
              <a:t>s</a:t>
            </a:r>
            <a:r>
              <a:rPr lang="en-US" dirty="0" smtClean="0"/>
              <a:t>, P1, P2, P3 and P4 (Slide B-7)</a:t>
            </a:r>
          </a:p>
          <a:p>
            <a:pPr marL="50800"/>
            <a:endParaRPr lang="en-US" dirty="0"/>
          </a:p>
          <a:p>
            <a:pPr marL="50800"/>
            <a:r>
              <a:rPr lang="en-US" dirty="0" smtClean="0"/>
              <a:t>4. Pressure Loss at Bit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r>
              <a:rPr lang="en-US" dirty="0" smtClean="0"/>
              <a:t>(Slide B-6)</a:t>
            </a:r>
            <a:endParaRPr lang="en-US" baseline="-25000" dirty="0"/>
          </a:p>
          <a:p>
            <a:pPr marL="50800"/>
            <a:endParaRPr lang="en-US" baseline="-25000" dirty="0" smtClean="0"/>
          </a:p>
          <a:p>
            <a:pPr marL="50800"/>
            <a:r>
              <a:rPr lang="en-US" dirty="0" smtClean="0"/>
              <a:t>5. Pump Pressure P</a:t>
            </a:r>
            <a:r>
              <a:rPr lang="en-US" baseline="-25000" dirty="0" smtClean="0"/>
              <a:t>p</a:t>
            </a:r>
            <a:r>
              <a:rPr lang="en-US" dirty="0" smtClean="0"/>
              <a:t>. (Slide B-4)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775324" y="578261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C-2</a:t>
            </a:r>
            <a:endParaRPr lang="en-US" b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Output Displayed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5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Mandatory Inputs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9563" y="1146221"/>
            <a:ext cx="36307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Well Data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Hole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Hole Depth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Casing Inner Diameter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Casing Depth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/>
              <a:t>Drilling Fluid Parameters</a:t>
            </a:r>
          </a:p>
          <a:p>
            <a:pPr marL="342900" indent="-342900">
              <a:buAutoNum type="arabicPeriod"/>
            </a:pPr>
            <a:r>
              <a:rPr lang="en-US" dirty="0" smtClean="0"/>
              <a:t>Mud Weight </a:t>
            </a:r>
          </a:p>
          <a:p>
            <a:pPr marL="342900" indent="-342900">
              <a:buAutoNum type="arabicPeriod"/>
            </a:pPr>
            <a:r>
              <a:rPr lang="en-US" dirty="0" smtClean="0"/>
              <a:t>Viscometer Data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b="1" dirty="0" smtClean="0"/>
              <a:t>Pipe Data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/>
              <a:t>Outer Diameter </a:t>
            </a:r>
          </a:p>
          <a:p>
            <a:pPr marL="342900" indent="-342900">
              <a:buAutoNum type="arabicPeriod"/>
            </a:pPr>
            <a:r>
              <a:rPr lang="en-US" dirty="0" smtClean="0"/>
              <a:t>Inner Diameter </a:t>
            </a:r>
          </a:p>
          <a:p>
            <a:pPr marL="342900" indent="-342900">
              <a:buAutoNum type="arabicPeriod"/>
            </a:pPr>
            <a:r>
              <a:rPr lang="en-US" dirty="0" smtClean="0"/>
              <a:t>Length 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b="1" dirty="0" smtClean="0"/>
              <a:t>Flowrate</a:t>
            </a:r>
          </a:p>
          <a:p>
            <a:r>
              <a:rPr lang="en-US" dirty="0" smtClean="0"/>
              <a:t>1. Flowrate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20496" y="1262130"/>
            <a:ext cx="3013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Bit Data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/>
              <a:t>Nozzle Size</a:t>
            </a:r>
          </a:p>
          <a:p>
            <a:pPr marL="342900" indent="-342900">
              <a:buAutoNum type="arabicPeriod"/>
            </a:pPr>
            <a:r>
              <a:rPr lang="en-US" dirty="0" smtClean="0"/>
              <a:t>Number of Nozzles</a:t>
            </a:r>
          </a:p>
          <a:p>
            <a:pPr marL="342900" indent="-342900">
              <a:buAutoNum type="arabicPeriod"/>
            </a:pPr>
            <a:r>
              <a:rPr lang="en-US" dirty="0" smtClean="0"/>
              <a:t>Coefficient of Discharge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80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Required Outputs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9563" y="1904629"/>
            <a:ext cx="90538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total Pressure Losses occurring in the system.</a:t>
            </a:r>
          </a:p>
          <a:p>
            <a:r>
              <a:rPr lang="en-US" dirty="0"/>
              <a:t>The total pressure loss is equated as the Pump Pressure ‘P</a:t>
            </a:r>
            <a:r>
              <a:rPr lang="en-US" baseline="-25000" dirty="0"/>
              <a:t>p</a:t>
            </a:r>
            <a:r>
              <a:rPr lang="en-US" dirty="0"/>
              <a:t>’. </a:t>
            </a:r>
          </a:p>
          <a:p>
            <a:endParaRPr lang="en-US" b="1" dirty="0"/>
          </a:p>
          <a:p>
            <a:pPr algn="ctr"/>
            <a:r>
              <a:rPr lang="en-US" dirty="0"/>
              <a:t>P</a:t>
            </a:r>
            <a:r>
              <a:rPr lang="en-US" baseline="-25000" dirty="0"/>
              <a:t>p</a:t>
            </a:r>
            <a:r>
              <a:rPr lang="en-US" dirty="0"/>
              <a:t> = P</a:t>
            </a:r>
            <a:r>
              <a:rPr lang="en-US" baseline="-25000" dirty="0"/>
              <a:t>s</a:t>
            </a:r>
            <a:r>
              <a:rPr lang="en-US" dirty="0"/>
              <a:t>+P1+P2+P</a:t>
            </a:r>
            <a:r>
              <a:rPr lang="en-US" baseline="-25000" dirty="0"/>
              <a:t>b</a:t>
            </a:r>
            <a:r>
              <a:rPr lang="en-US" dirty="0"/>
              <a:t>+P3+P4</a:t>
            </a:r>
          </a:p>
          <a:p>
            <a:endParaRPr lang="en-US" b="1" dirty="0" smtClean="0"/>
          </a:p>
          <a:p>
            <a:r>
              <a:rPr lang="en-US" dirty="0" smtClean="0"/>
              <a:t>The total Pressure loss is the sum of the individual pressure loss listed below,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/>
              <a:t>Surface Pressure Loss – P</a:t>
            </a:r>
            <a:r>
              <a:rPr lang="en-US" baseline="-25000" dirty="0" smtClean="0"/>
              <a:t>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Drillstring</a:t>
            </a:r>
            <a:r>
              <a:rPr lang="en-US" dirty="0" smtClean="0"/>
              <a:t> Pressure Loss – P1 and P2</a:t>
            </a:r>
          </a:p>
          <a:p>
            <a:pPr marL="342900" indent="-342900">
              <a:buAutoNum type="arabicPeriod"/>
            </a:pPr>
            <a:r>
              <a:rPr lang="en-US" dirty="0" smtClean="0"/>
              <a:t>Annular Pressure Loss – P3 and P4</a:t>
            </a:r>
          </a:p>
          <a:p>
            <a:pPr marL="342900" indent="-342900">
              <a:buAutoNum type="arabicPeriod"/>
            </a:pPr>
            <a:r>
              <a:rPr lang="en-US" dirty="0" smtClean="0"/>
              <a:t>Bit Pressure Loss –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endParaRPr lang="en-US" baseline="-25000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2099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The Flow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00023" y="1455313"/>
            <a:ext cx="4121239" cy="7340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Well Data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54240" y="2829059"/>
            <a:ext cx="1727915" cy="7340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Drilling Fluid Parameters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740203" y="2947115"/>
            <a:ext cx="1727915" cy="7340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 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36373" y="4346952"/>
            <a:ext cx="2163650" cy="734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Fluid Model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003183" y="4346951"/>
            <a:ext cx="4108360" cy="7340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Pressure Losses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>
          <a:xfrm>
            <a:off x="2318198" y="3563154"/>
            <a:ext cx="0" cy="78379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1"/>
            <a:endCxn id="7" idx="0"/>
          </p:cNvCxnSpPr>
          <p:nvPr/>
        </p:nvCxnSpPr>
        <p:spPr>
          <a:xfrm rot="10800000" flipV="1">
            <a:off x="2318199" y="1822361"/>
            <a:ext cx="1081825" cy="1006698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3"/>
            <a:endCxn id="8" idx="0"/>
          </p:cNvCxnSpPr>
          <p:nvPr/>
        </p:nvCxnSpPr>
        <p:spPr>
          <a:xfrm>
            <a:off x="7521262" y="1822361"/>
            <a:ext cx="1082899" cy="112475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8" idx="2"/>
            <a:endCxn id="10" idx="3"/>
          </p:cNvCxnSpPr>
          <p:nvPr/>
        </p:nvCxnSpPr>
        <p:spPr>
          <a:xfrm rot="5400000">
            <a:off x="7841458" y="3951295"/>
            <a:ext cx="1032789" cy="492618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3"/>
            <a:endCxn id="10" idx="1"/>
          </p:cNvCxnSpPr>
          <p:nvPr/>
        </p:nvCxnSpPr>
        <p:spPr>
          <a:xfrm flipV="1">
            <a:off x="3400023" y="4713999"/>
            <a:ext cx="603160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7279" y="3928056"/>
            <a:ext cx="9337183" cy="3863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68118" y="2504734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927279" y="5224188"/>
            <a:ext cx="9337183" cy="3863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468118" y="4344667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Calculations</a:t>
            </a:r>
            <a:endParaRPr lang="en-US" b="1" dirty="0"/>
          </a:p>
        </p:txBody>
      </p:sp>
      <p:cxnSp>
        <p:nvCxnSpPr>
          <p:cNvPr id="56" name="Straight Arrow Connector 55"/>
          <p:cNvCxnSpPr>
            <a:stCxn id="10" idx="2"/>
            <a:endCxn id="57" idx="0"/>
          </p:cNvCxnSpPr>
          <p:nvPr/>
        </p:nvCxnSpPr>
        <p:spPr>
          <a:xfrm>
            <a:off x="6057363" y="5081046"/>
            <a:ext cx="6440" cy="5406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003183" y="5621687"/>
            <a:ext cx="4121239" cy="7340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Pump Pressure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604160" y="5773013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4596686" y="2842269"/>
            <a:ext cx="1727915" cy="7340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 Data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6" idx="2"/>
          </p:cNvCxnSpPr>
          <p:nvPr/>
        </p:nvCxnSpPr>
        <p:spPr>
          <a:xfrm flipH="1">
            <a:off x="5460642" y="2189408"/>
            <a:ext cx="1" cy="639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1" idx="2"/>
            <a:endCxn id="10" idx="0"/>
          </p:cNvCxnSpPr>
          <p:nvPr/>
        </p:nvCxnSpPr>
        <p:spPr>
          <a:xfrm rot="16200000" flipH="1">
            <a:off x="5373710" y="3663297"/>
            <a:ext cx="770587" cy="5967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896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76836" y="2923505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Input Parameters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82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Well Data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9562" y="1610095"/>
            <a:ext cx="68762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/>
              <a:t>Hole Size </a:t>
            </a:r>
            <a:r>
              <a:rPr lang="en-US" b="1" dirty="0" smtClean="0"/>
              <a:t>(D</a:t>
            </a:r>
            <a:r>
              <a:rPr lang="en-US" b="1" baseline="-25000" dirty="0" smtClean="0"/>
              <a:t>h</a:t>
            </a:r>
            <a:r>
              <a:rPr lang="en-US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Hole Depth </a:t>
            </a:r>
            <a:r>
              <a:rPr lang="en-US" b="1" dirty="0" smtClean="0"/>
              <a:t>(</a:t>
            </a:r>
            <a:r>
              <a:rPr lang="en-US" b="1" dirty="0" err="1" smtClean="0"/>
              <a:t>MD</a:t>
            </a:r>
            <a:r>
              <a:rPr lang="en-US" b="1" baseline="-25000" dirty="0" err="1" smtClean="0"/>
              <a:t>h</a:t>
            </a:r>
            <a:r>
              <a:rPr lang="en-US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Casing Inner Diameter </a:t>
            </a:r>
            <a:r>
              <a:rPr lang="en-US" b="1" dirty="0" smtClean="0"/>
              <a:t>(D</a:t>
            </a:r>
            <a:r>
              <a:rPr lang="en-US" b="1" baseline="-25000" dirty="0" smtClean="0"/>
              <a:t>c</a:t>
            </a:r>
            <a:r>
              <a:rPr lang="en-US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Casing Depth </a:t>
            </a:r>
            <a:r>
              <a:rPr lang="en-US" b="1" dirty="0" smtClean="0"/>
              <a:t>(</a:t>
            </a:r>
            <a:r>
              <a:rPr lang="en-US" b="1" dirty="0" err="1" smtClean="0"/>
              <a:t>MD</a:t>
            </a:r>
            <a:r>
              <a:rPr lang="en-US" b="1" baseline="-25000" dirty="0" err="1" smtClean="0"/>
              <a:t>c</a:t>
            </a:r>
            <a:r>
              <a:rPr lang="en-US" b="1" dirty="0" smtClean="0"/>
              <a:t>)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endParaRPr lang="en-US" dirty="0" smtClean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775324" y="578261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A-1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06465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Drilling Fluid Parameters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9563" y="1296665"/>
                <a:ext cx="1063687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viscometer data is required to determine the fluid model and other drilling fluid parameters.  </a:t>
                </a:r>
              </a:p>
              <a:p>
                <a:endParaRPr lang="en-US" b="1" dirty="0" smtClean="0"/>
              </a:p>
              <a:p>
                <a:r>
                  <a:rPr lang="en-US" b="1" dirty="0" smtClean="0"/>
                  <a:t>Input Data</a:t>
                </a:r>
                <a:endParaRPr lang="en-US" b="1" i="1" dirty="0" smtClean="0">
                  <a:sym typeface="Symbol" charset="2"/>
                </a:endParaRPr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Mud Weight 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𝝆</m:t>
                    </m:r>
                  </m:oMath>
                </a14:m>
                <a:r>
                  <a:rPr lang="en-US" b="1" dirty="0" smtClean="0"/>
                  <a:t>)</a:t>
                </a:r>
              </a:p>
              <a:p>
                <a:pPr marL="342900" indent="-342900">
                  <a:buAutoNum type="arabicPeriod"/>
                </a:pPr>
                <a:endParaRPr lang="en-US" dirty="0" smtClean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Viscometer Data </a:t>
                </a:r>
                <a:r>
                  <a:rPr lang="en-US" b="1" dirty="0" smtClean="0"/>
                  <a:t> </a:t>
                </a:r>
              </a:p>
              <a:p>
                <a:r>
                  <a:rPr lang="en-US" i="1" dirty="0" smtClean="0"/>
                  <a:t>Example Data shown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63" y="1296665"/>
                <a:ext cx="10636876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458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261053"/>
              </p:ext>
            </p:extLst>
          </p:nvPr>
        </p:nvGraphicFramePr>
        <p:xfrm>
          <a:off x="4017892" y="3376480"/>
          <a:ext cx="288773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865"/>
                <a:gridCol w="1443865"/>
              </a:tblGrid>
              <a:tr h="3306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98174" y="5644114"/>
            <a:ext cx="321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RPM – Display as Shown</a:t>
            </a:r>
          </a:p>
          <a:p>
            <a:r>
              <a:rPr lang="en-US" i="1" dirty="0" smtClean="0"/>
              <a:t>Dial – User Entered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775324" y="578261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A-2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4333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9563" y="296214"/>
            <a:ext cx="10515600" cy="74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cap="small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Pipe Data and Flowrate</a:t>
            </a:r>
            <a:endParaRPr lang="en-US" sz="4400" cap="small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8186" y="1350632"/>
            <a:ext cx="8989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Pipe Data</a:t>
            </a:r>
          </a:p>
          <a:p>
            <a:endParaRPr lang="en-US" b="1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Three parameters are required as input. </a:t>
            </a:r>
            <a:endParaRPr lang="en-US" dirty="0"/>
          </a:p>
          <a:p>
            <a:endParaRPr lang="en-US" dirty="0"/>
          </a:p>
          <a:p>
            <a:r>
              <a:rPr lang="en-US" i="1" dirty="0" smtClean="0"/>
              <a:t> </a:t>
            </a:r>
            <a:r>
              <a:rPr lang="en-US" i="1" dirty="0"/>
              <a:t>Enter Pipe Dimensions</a:t>
            </a:r>
          </a:p>
          <a:p>
            <a:pPr marL="952500" indent="-285750">
              <a:buFont typeface="Arial" charset="0"/>
              <a:buChar char="•"/>
            </a:pPr>
            <a:r>
              <a:rPr lang="en-US" i="1" dirty="0"/>
              <a:t>Pipe Outer Diameter </a:t>
            </a:r>
            <a:r>
              <a:rPr lang="en-US" b="1" i="1" dirty="0"/>
              <a:t>(OD)</a:t>
            </a:r>
            <a:endParaRPr lang="en-US" i="1" dirty="0"/>
          </a:p>
          <a:p>
            <a:pPr marL="952500" indent="-285750">
              <a:buFont typeface="Arial" charset="0"/>
              <a:buChar char="•"/>
            </a:pPr>
            <a:r>
              <a:rPr lang="en-US" i="1" dirty="0"/>
              <a:t>Pipe Inner Diameter </a:t>
            </a:r>
            <a:r>
              <a:rPr lang="en-US" b="1" i="1" dirty="0"/>
              <a:t>(ID)</a:t>
            </a:r>
            <a:endParaRPr lang="en-US" i="1" dirty="0"/>
          </a:p>
          <a:p>
            <a:pPr marL="952500" indent="-285750">
              <a:buFont typeface="Arial" charset="0"/>
              <a:buChar char="•"/>
            </a:pPr>
            <a:r>
              <a:rPr lang="en-US" i="1" dirty="0"/>
              <a:t>Pipe Length </a:t>
            </a:r>
            <a:r>
              <a:rPr lang="en-US" b="1" i="1" dirty="0"/>
              <a:t>(L)</a:t>
            </a:r>
            <a:endParaRPr lang="en-US" dirty="0"/>
          </a:p>
          <a:p>
            <a:endParaRPr lang="en-US" i="1" dirty="0" smtClean="0"/>
          </a:p>
          <a:p>
            <a:r>
              <a:rPr lang="en-US" b="1" dirty="0" smtClean="0"/>
              <a:t>Flowrate</a:t>
            </a:r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dirty="0" smtClean="0"/>
              <a:t>Flowrate </a:t>
            </a:r>
            <a:r>
              <a:rPr lang="en-US" b="1" dirty="0" smtClean="0"/>
              <a:t>(Q)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The pressure losses are dependent on the flowrate. It should be be the final input parameter before computation of pressure losses commences. 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75324" y="578261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A-3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9641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1511</Words>
  <Application>Microsoft Office PowerPoint</Application>
  <PresentationFormat>Widescreen</PresentationFormat>
  <Paragraphs>433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Helvetica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</dc:creator>
  <cp:lastModifiedBy>Prashant Thomas</cp:lastModifiedBy>
  <cp:revision>138</cp:revision>
  <dcterms:created xsi:type="dcterms:W3CDTF">2016-02-19T16:32:59Z</dcterms:created>
  <dcterms:modified xsi:type="dcterms:W3CDTF">2017-05-12T05:50:11Z</dcterms:modified>
</cp:coreProperties>
</file>